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18288000" cy="10287000"/>
  <p:embeddedFontLst>
    <p:embeddedFont>
      <p:font typeface="Helvetica Neue"/>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23" roundtripDataSignature="AMtx7mgvIDohpcbdrdrh8k6gH1cycGfr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11" Type="http://schemas.openxmlformats.org/officeDocument/2006/relationships/slide" Target="slides/slide6.xml"/><Relationship Id="rId22" Type="http://schemas.openxmlformats.org/officeDocument/2006/relationships/font" Target="fonts/HelveticaNeue-boldItalic.fntdata"/><Relationship Id="rId10" Type="http://schemas.openxmlformats.org/officeDocument/2006/relationships/slide" Target="slides/slide5.xml"/><Relationship Id="rId21" Type="http://schemas.openxmlformats.org/officeDocument/2006/relationships/font" Target="fonts/HelveticaNeue-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0" name="Shape 3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0" name="Shape 60"/>
        <p:cNvGrpSpPr/>
        <p:nvPr/>
      </p:nvGrpSpPr>
      <p:grpSpPr>
        <a:xfrm>
          <a:off x="0" y="0"/>
          <a:ext cx="0" cy="0"/>
          <a:chOff x="0" y="0"/>
          <a:chExt cx="0" cy="0"/>
        </a:xfrm>
      </p:grpSpPr>
      <p:sp>
        <p:nvSpPr>
          <p:cNvPr id="61" name="Google Shape;61;p24"/>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24"/>
          <p:cNvSpPr txBox="1"/>
          <p:nvPr>
            <p:ph idx="1" type="body"/>
          </p:nvPr>
        </p:nvSpPr>
        <p:spPr>
          <a:xfrm rot="5400000">
            <a:off x="5880100" y="-1884362"/>
            <a:ext cx="6527800" cy="1577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3" name="Shape 63"/>
        <p:cNvGrpSpPr/>
        <p:nvPr/>
      </p:nvGrpSpPr>
      <p:grpSpPr>
        <a:xfrm>
          <a:off x="0" y="0"/>
          <a:ext cx="0" cy="0"/>
          <a:chOff x="0" y="0"/>
          <a:chExt cx="0" cy="0"/>
        </a:xfrm>
      </p:grpSpPr>
      <p:sp>
        <p:nvSpPr>
          <p:cNvPr id="64" name="Google Shape;64;p25"/>
          <p:cNvSpPr txBox="1"/>
          <p:nvPr>
            <p:ph type="title"/>
          </p:nvPr>
        </p:nvSpPr>
        <p:spPr>
          <a:xfrm rot="5400000">
            <a:off x="10699750" y="2935288"/>
            <a:ext cx="8718550" cy="3943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25"/>
          <p:cNvSpPr txBox="1"/>
          <p:nvPr>
            <p:ph idx="1" type="body"/>
          </p:nvPr>
        </p:nvSpPr>
        <p:spPr>
          <a:xfrm rot="5400000">
            <a:off x="2736850" y="-931862"/>
            <a:ext cx="8718550" cy="116776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1" name="Shape 31"/>
        <p:cNvGrpSpPr/>
        <p:nvPr/>
      </p:nvGrpSpPr>
      <p:grpSpPr>
        <a:xfrm>
          <a:off x="0" y="0"/>
          <a:ext cx="0" cy="0"/>
          <a:chOff x="0" y="0"/>
          <a:chExt cx="0" cy="0"/>
        </a:xfrm>
      </p:grpSpPr>
      <p:sp>
        <p:nvSpPr>
          <p:cNvPr id="32" name="Google Shape;32;p16"/>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16"/>
          <p:cNvSpPr txBox="1"/>
          <p:nvPr>
            <p:ph idx="1" type="body"/>
          </p:nvPr>
        </p:nvSpPr>
        <p:spPr>
          <a:xfrm>
            <a:off x="1257300" y="2738438"/>
            <a:ext cx="157734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6"/>
          <p:cNvSpPr txBox="1"/>
          <p:nvPr>
            <p:ph idx="11" type="ftr"/>
          </p:nvPr>
        </p:nvSpPr>
        <p:spPr>
          <a:xfrm>
            <a:off x="9777482" y="9226488"/>
            <a:ext cx="5522594" cy="718787"/>
          </a:xfrm>
          <a:prstGeom prst="rect">
            <a:avLst/>
          </a:prstGeom>
          <a:noFill/>
          <a:ln>
            <a:noFill/>
          </a:ln>
        </p:spPr>
        <p:txBody>
          <a:bodyPr anchorCtr="0" anchor="t" bIns="0" lIns="0" spcFirstLastPara="1" rIns="0" wrap="square" tIns="6975">
            <a:spAutoFit/>
          </a:bodyPr>
          <a:lstStyle>
            <a:lvl1pPr lvl="0">
              <a:spcBef>
                <a:spcPts val="0"/>
              </a:spcBef>
              <a:spcAft>
                <a:spcPts val="0"/>
              </a:spcAft>
              <a:buSzPts val="1400"/>
              <a:buNone/>
              <a:defRPr sz="1000">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16"/>
          <p:cNvSpPr txBox="1"/>
          <p:nvPr>
            <p:ph idx="10" type="dt"/>
          </p:nvPr>
        </p:nvSpPr>
        <p:spPr>
          <a:xfrm>
            <a:off x="3485270" y="9271574"/>
            <a:ext cx="4275455" cy="780983"/>
          </a:xfrm>
          <a:prstGeom prst="rect">
            <a:avLst/>
          </a:prstGeom>
          <a:noFill/>
          <a:ln>
            <a:noFill/>
          </a:ln>
        </p:spPr>
        <p:txBody>
          <a:bodyPr anchorCtr="0" anchor="t" bIns="0" lIns="0" spcFirstLastPara="1" rIns="0" wrap="square" tIns="7600">
            <a:spAutoFit/>
          </a:bodyPr>
          <a:lstStyle>
            <a:lvl1pPr lvl="0">
              <a:spcBef>
                <a:spcPts val="0"/>
              </a:spcBef>
              <a:spcAft>
                <a:spcPts val="0"/>
              </a:spcAft>
              <a:buSzPts val="1400"/>
              <a:buNone/>
              <a:defRPr sz="1000">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6" name="Shape 36"/>
        <p:cNvGrpSpPr/>
        <p:nvPr/>
      </p:nvGrpSpPr>
      <p:grpSpPr>
        <a:xfrm>
          <a:off x="0" y="0"/>
          <a:ext cx="0" cy="0"/>
          <a:chOff x="0" y="0"/>
          <a:chExt cx="0" cy="0"/>
        </a:xfrm>
      </p:grpSpPr>
      <p:sp>
        <p:nvSpPr>
          <p:cNvPr id="37" name="Google Shape;37;p17"/>
          <p:cNvSpPr txBox="1"/>
          <p:nvPr>
            <p:ph type="title"/>
          </p:nvPr>
        </p:nvSpPr>
        <p:spPr>
          <a:xfrm>
            <a:off x="1247775" y="2565400"/>
            <a:ext cx="15773400" cy="427831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17"/>
          <p:cNvSpPr txBox="1"/>
          <p:nvPr>
            <p:ph idx="1" type="body"/>
          </p:nvPr>
        </p:nvSpPr>
        <p:spPr>
          <a:xfrm>
            <a:off x="1247775" y="6884988"/>
            <a:ext cx="15773400" cy="22494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9" name="Shape 39"/>
        <p:cNvGrpSpPr/>
        <p:nvPr/>
      </p:nvGrpSpPr>
      <p:grpSpPr>
        <a:xfrm>
          <a:off x="0" y="0"/>
          <a:ext cx="0" cy="0"/>
          <a:chOff x="0" y="0"/>
          <a:chExt cx="0" cy="0"/>
        </a:xfrm>
      </p:grpSpPr>
      <p:sp>
        <p:nvSpPr>
          <p:cNvPr id="40" name="Google Shape;40;p18"/>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18"/>
          <p:cNvSpPr txBox="1"/>
          <p:nvPr>
            <p:ph idx="1" type="body"/>
          </p:nvPr>
        </p:nvSpPr>
        <p:spPr>
          <a:xfrm>
            <a:off x="12573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18"/>
          <p:cNvSpPr txBox="1"/>
          <p:nvPr>
            <p:ph idx="2" type="body"/>
          </p:nvPr>
        </p:nvSpPr>
        <p:spPr>
          <a:xfrm>
            <a:off x="92202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3" name="Shape 43"/>
        <p:cNvGrpSpPr/>
        <p:nvPr/>
      </p:nvGrpSpPr>
      <p:grpSpPr>
        <a:xfrm>
          <a:off x="0" y="0"/>
          <a:ext cx="0" cy="0"/>
          <a:chOff x="0" y="0"/>
          <a:chExt cx="0" cy="0"/>
        </a:xfrm>
      </p:grpSpPr>
      <p:sp>
        <p:nvSpPr>
          <p:cNvPr id="44" name="Google Shape;44;p19"/>
          <p:cNvSpPr txBox="1"/>
          <p:nvPr>
            <p:ph type="title"/>
          </p:nvPr>
        </p:nvSpPr>
        <p:spPr>
          <a:xfrm>
            <a:off x="1260475"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19"/>
          <p:cNvSpPr txBox="1"/>
          <p:nvPr>
            <p:ph idx="1" type="body"/>
          </p:nvPr>
        </p:nvSpPr>
        <p:spPr>
          <a:xfrm>
            <a:off x="1260475" y="2522538"/>
            <a:ext cx="7735888"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6" name="Google Shape;46;p19"/>
          <p:cNvSpPr txBox="1"/>
          <p:nvPr>
            <p:ph idx="2" type="body"/>
          </p:nvPr>
        </p:nvSpPr>
        <p:spPr>
          <a:xfrm>
            <a:off x="1260475" y="3757613"/>
            <a:ext cx="7735888"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19"/>
          <p:cNvSpPr txBox="1"/>
          <p:nvPr>
            <p:ph idx="3" type="body"/>
          </p:nvPr>
        </p:nvSpPr>
        <p:spPr>
          <a:xfrm>
            <a:off x="9258300" y="2522538"/>
            <a:ext cx="7775575"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8" name="Google Shape;48;p19"/>
          <p:cNvSpPr txBox="1"/>
          <p:nvPr>
            <p:ph idx="4" type="body"/>
          </p:nvPr>
        </p:nvSpPr>
        <p:spPr>
          <a:xfrm>
            <a:off x="9258300" y="3757613"/>
            <a:ext cx="7775575"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2" name="Shape 52"/>
        <p:cNvGrpSpPr/>
        <p:nvPr/>
      </p:nvGrpSpPr>
      <p:grpSpPr>
        <a:xfrm>
          <a:off x="0" y="0"/>
          <a:ext cx="0" cy="0"/>
          <a:chOff x="0" y="0"/>
          <a:chExt cx="0" cy="0"/>
        </a:xfrm>
      </p:grpSpPr>
      <p:sp>
        <p:nvSpPr>
          <p:cNvPr id="53" name="Google Shape;53;p22"/>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22"/>
          <p:cNvSpPr txBox="1"/>
          <p:nvPr>
            <p:ph idx="1" type="body"/>
          </p:nvPr>
        </p:nvSpPr>
        <p:spPr>
          <a:xfrm>
            <a:off x="7775575" y="1481138"/>
            <a:ext cx="9258300" cy="731043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22"/>
          <p:cNvSpPr txBox="1"/>
          <p:nvPr>
            <p:ph idx="2"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6" name="Shape 56"/>
        <p:cNvGrpSpPr/>
        <p:nvPr/>
      </p:nvGrpSpPr>
      <p:grpSpPr>
        <a:xfrm>
          <a:off x="0" y="0"/>
          <a:ext cx="0" cy="0"/>
          <a:chOff x="0" y="0"/>
          <a:chExt cx="0" cy="0"/>
        </a:xfrm>
      </p:grpSpPr>
      <p:sp>
        <p:nvSpPr>
          <p:cNvPr id="57" name="Google Shape;57;p23"/>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23"/>
          <p:cNvSpPr/>
          <p:nvPr>
            <p:ph idx="2" type="pic"/>
          </p:nvPr>
        </p:nvSpPr>
        <p:spPr>
          <a:xfrm>
            <a:off x="7775575" y="1481138"/>
            <a:ext cx="9258300" cy="7310437"/>
          </a:xfrm>
          <a:prstGeom prst="rect">
            <a:avLst/>
          </a:prstGeom>
          <a:noFill/>
          <a:ln>
            <a:noFill/>
          </a:ln>
        </p:spPr>
      </p:sp>
      <p:sp>
        <p:nvSpPr>
          <p:cNvPr id="59" name="Google Shape;59;p23"/>
          <p:cNvSpPr txBox="1"/>
          <p:nvPr>
            <p:ph idx="1"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jpg"/><Relationship Id="rId2" Type="http://schemas.openxmlformats.org/officeDocument/2006/relationships/image" Target="../media/image10.jpg"/><Relationship Id="rId3" Type="http://schemas.openxmlformats.org/officeDocument/2006/relationships/image" Target="../media/image2.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4"/>
          <p:cNvPicPr preferRelativeResize="0"/>
          <p:nvPr/>
        </p:nvPicPr>
        <p:blipFill rotWithShape="1">
          <a:blip r:embed="rId1">
            <a:alphaModFix/>
          </a:blip>
          <a:srcRect b="0" l="0" r="0" t="0"/>
          <a:stretch/>
        </p:blipFill>
        <p:spPr>
          <a:xfrm>
            <a:off x="13090351" y="1130316"/>
            <a:ext cx="3927134" cy="511586"/>
          </a:xfrm>
          <a:prstGeom prst="rect">
            <a:avLst/>
          </a:prstGeom>
          <a:noFill/>
          <a:ln>
            <a:noFill/>
          </a:ln>
        </p:spPr>
      </p:pic>
      <p:grpSp>
        <p:nvGrpSpPr>
          <p:cNvPr id="11" name="Google Shape;11;p14"/>
          <p:cNvGrpSpPr/>
          <p:nvPr/>
        </p:nvGrpSpPr>
        <p:grpSpPr>
          <a:xfrm>
            <a:off x="560066" y="618997"/>
            <a:ext cx="887836" cy="1363365"/>
            <a:chOff x="560066" y="618997"/>
            <a:chExt cx="887836" cy="1363365"/>
          </a:xfrm>
        </p:grpSpPr>
        <p:sp>
          <p:nvSpPr>
            <p:cNvPr id="12" name="Google Shape;12;p14"/>
            <p:cNvSpPr/>
            <p:nvPr/>
          </p:nvSpPr>
          <p:spPr>
            <a:xfrm>
              <a:off x="560066" y="619017"/>
              <a:ext cx="887094" cy="1363345"/>
            </a:xfrm>
            <a:custGeom>
              <a:rect b="b" l="l" r="r" t="t"/>
              <a:pathLst>
                <a:path extrusionOk="0" h="1363345" w="887094">
                  <a:moveTo>
                    <a:pt x="202742" y="1362903"/>
                  </a:moveTo>
                  <a:lnTo>
                    <a:pt x="164111" y="1358362"/>
                  </a:lnTo>
                  <a:lnTo>
                    <a:pt x="127095" y="1346841"/>
                  </a:lnTo>
                  <a:lnTo>
                    <a:pt x="92784" y="1328791"/>
                  </a:lnTo>
                  <a:lnTo>
                    <a:pt x="62270" y="1304664"/>
                  </a:lnTo>
                  <a:lnTo>
                    <a:pt x="36643" y="1274913"/>
                  </a:lnTo>
                  <a:lnTo>
                    <a:pt x="16995" y="1239987"/>
                  </a:lnTo>
                  <a:lnTo>
                    <a:pt x="4417" y="1200340"/>
                  </a:lnTo>
                  <a:lnTo>
                    <a:pt x="0" y="1156422"/>
                  </a:lnTo>
                  <a:lnTo>
                    <a:pt x="0" y="206176"/>
                  </a:lnTo>
                  <a:lnTo>
                    <a:pt x="4417" y="162331"/>
                  </a:lnTo>
                  <a:lnTo>
                    <a:pt x="16995" y="122744"/>
                  </a:lnTo>
                  <a:lnTo>
                    <a:pt x="36643" y="87868"/>
                  </a:lnTo>
                  <a:lnTo>
                    <a:pt x="62270" y="58156"/>
                  </a:lnTo>
                  <a:lnTo>
                    <a:pt x="92784" y="34060"/>
                  </a:lnTo>
                  <a:lnTo>
                    <a:pt x="127095" y="16034"/>
                  </a:lnTo>
                  <a:lnTo>
                    <a:pt x="164111" y="4529"/>
                  </a:lnTo>
                  <a:lnTo>
                    <a:pt x="202742" y="0"/>
                  </a:lnTo>
                  <a:lnTo>
                    <a:pt x="241897" y="2897"/>
                  </a:lnTo>
                  <a:lnTo>
                    <a:pt x="280483" y="13675"/>
                  </a:lnTo>
                  <a:lnTo>
                    <a:pt x="317412" y="32786"/>
                  </a:lnTo>
                  <a:lnTo>
                    <a:pt x="351591" y="60682"/>
                  </a:lnTo>
                  <a:lnTo>
                    <a:pt x="831484" y="540576"/>
                  </a:lnTo>
                  <a:lnTo>
                    <a:pt x="856077" y="572629"/>
                  </a:lnTo>
                  <a:lnTo>
                    <a:pt x="873944" y="608863"/>
                  </a:lnTo>
                  <a:lnTo>
                    <a:pt x="884399" y="647889"/>
                  </a:lnTo>
                  <a:lnTo>
                    <a:pt x="887041" y="674710"/>
                  </a:lnTo>
                  <a:lnTo>
                    <a:pt x="887041" y="688203"/>
                  </a:lnTo>
                  <a:lnTo>
                    <a:pt x="881767" y="728258"/>
                  </a:lnTo>
                  <a:lnTo>
                    <a:pt x="868781" y="766515"/>
                  </a:lnTo>
                  <a:lnTo>
                    <a:pt x="848581" y="801505"/>
                  </a:lnTo>
                  <a:lnTo>
                    <a:pt x="351591" y="1302232"/>
                  </a:lnTo>
                  <a:lnTo>
                    <a:pt x="317412" y="1330128"/>
                  </a:lnTo>
                  <a:lnTo>
                    <a:pt x="280483" y="1349238"/>
                  </a:lnTo>
                  <a:lnTo>
                    <a:pt x="241897" y="1360012"/>
                  </a:lnTo>
                  <a:lnTo>
                    <a:pt x="202742" y="1362903"/>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3" name="Google Shape;13;p14"/>
            <p:cNvSpPr/>
            <p:nvPr/>
          </p:nvSpPr>
          <p:spPr>
            <a:xfrm>
              <a:off x="560172" y="618997"/>
              <a:ext cx="887730" cy="1026160"/>
            </a:xfrm>
            <a:custGeom>
              <a:rect b="b" l="l" r="r" t="t"/>
              <a:pathLst>
                <a:path extrusionOk="0" h="1026160" w="887730">
                  <a:moveTo>
                    <a:pt x="628746" y="1025835"/>
                  </a:moveTo>
                  <a:lnTo>
                    <a:pt x="580659" y="848647"/>
                  </a:lnTo>
                  <a:lnTo>
                    <a:pt x="358955" y="571248"/>
                  </a:lnTo>
                  <a:lnTo>
                    <a:pt x="114959" y="315467"/>
                  </a:lnTo>
                  <a:lnTo>
                    <a:pt x="0" y="203133"/>
                  </a:lnTo>
                  <a:lnTo>
                    <a:pt x="5095" y="159784"/>
                  </a:lnTo>
                  <a:lnTo>
                    <a:pt x="18139" y="120676"/>
                  </a:lnTo>
                  <a:lnTo>
                    <a:pt x="38067" y="86255"/>
                  </a:lnTo>
                  <a:lnTo>
                    <a:pt x="63815" y="56963"/>
                  </a:lnTo>
                  <a:lnTo>
                    <a:pt x="94316" y="33248"/>
                  </a:lnTo>
                  <a:lnTo>
                    <a:pt x="128507" y="15552"/>
                  </a:lnTo>
                  <a:lnTo>
                    <a:pt x="165322" y="4321"/>
                  </a:lnTo>
                  <a:lnTo>
                    <a:pt x="203696" y="0"/>
                  </a:lnTo>
                  <a:lnTo>
                    <a:pt x="242565" y="3032"/>
                  </a:lnTo>
                  <a:lnTo>
                    <a:pt x="280862" y="13864"/>
                  </a:lnTo>
                  <a:lnTo>
                    <a:pt x="317524" y="32939"/>
                  </a:lnTo>
                  <a:lnTo>
                    <a:pt x="351485" y="60702"/>
                  </a:lnTo>
                  <a:lnTo>
                    <a:pt x="831801" y="541017"/>
                  </a:lnTo>
                  <a:lnTo>
                    <a:pt x="856393" y="573070"/>
                  </a:lnTo>
                  <a:lnTo>
                    <a:pt x="874260" y="609304"/>
                  </a:lnTo>
                  <a:lnTo>
                    <a:pt x="884716" y="648330"/>
                  </a:lnTo>
                  <a:lnTo>
                    <a:pt x="887357" y="675151"/>
                  </a:lnTo>
                  <a:lnTo>
                    <a:pt x="887357" y="688644"/>
                  </a:lnTo>
                  <a:lnTo>
                    <a:pt x="882084" y="728699"/>
                  </a:lnTo>
                  <a:lnTo>
                    <a:pt x="869097" y="766956"/>
                  </a:lnTo>
                  <a:lnTo>
                    <a:pt x="848898" y="801945"/>
                  </a:lnTo>
                  <a:lnTo>
                    <a:pt x="831801" y="822779"/>
                  </a:lnTo>
                  <a:lnTo>
                    <a:pt x="628746" y="1025835"/>
                  </a:lnTo>
                  <a:close/>
                </a:path>
              </a:pathLst>
            </a:custGeom>
            <a:solidFill>
              <a:srgbClr val="93D83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14" name="Google Shape;14;p14"/>
          <p:cNvGrpSpPr/>
          <p:nvPr/>
        </p:nvGrpSpPr>
        <p:grpSpPr>
          <a:xfrm>
            <a:off x="1127665" y="612444"/>
            <a:ext cx="911225" cy="1358562"/>
            <a:chOff x="1127665" y="612444"/>
            <a:chExt cx="911225" cy="1358562"/>
          </a:xfrm>
        </p:grpSpPr>
        <p:sp>
          <p:nvSpPr>
            <p:cNvPr id="15" name="Google Shape;15;p14"/>
            <p:cNvSpPr/>
            <p:nvPr/>
          </p:nvSpPr>
          <p:spPr>
            <a:xfrm>
              <a:off x="1768983" y="612444"/>
              <a:ext cx="269240" cy="269240"/>
            </a:xfrm>
            <a:custGeom>
              <a:rect b="b" l="l" r="r" t="t"/>
              <a:pathLst>
                <a:path extrusionOk="0" h="269240" w="269239">
                  <a:moveTo>
                    <a:pt x="269240" y="134620"/>
                  </a:moveTo>
                  <a:lnTo>
                    <a:pt x="263448" y="95542"/>
                  </a:lnTo>
                  <a:lnTo>
                    <a:pt x="246545" y="59829"/>
                  </a:lnTo>
                  <a:lnTo>
                    <a:pt x="220027" y="30556"/>
                  </a:lnTo>
                  <a:lnTo>
                    <a:pt x="186131" y="10248"/>
                  </a:lnTo>
                  <a:lnTo>
                    <a:pt x="147815" y="647"/>
                  </a:lnTo>
                  <a:lnTo>
                    <a:pt x="134620" y="0"/>
                  </a:lnTo>
                  <a:lnTo>
                    <a:pt x="128003" y="165"/>
                  </a:lnTo>
                  <a:lnTo>
                    <a:pt x="89281" y="7874"/>
                  </a:lnTo>
                  <a:lnTo>
                    <a:pt x="54419" y="26504"/>
                  </a:lnTo>
                  <a:lnTo>
                    <a:pt x="26492" y="54419"/>
                  </a:lnTo>
                  <a:lnTo>
                    <a:pt x="7861" y="89281"/>
                  </a:lnTo>
                  <a:lnTo>
                    <a:pt x="165" y="128003"/>
                  </a:lnTo>
                  <a:lnTo>
                    <a:pt x="0" y="134620"/>
                  </a:lnTo>
                  <a:lnTo>
                    <a:pt x="165" y="141236"/>
                  </a:lnTo>
                  <a:lnTo>
                    <a:pt x="7861" y="179971"/>
                  </a:lnTo>
                  <a:lnTo>
                    <a:pt x="26492" y="214820"/>
                  </a:lnTo>
                  <a:lnTo>
                    <a:pt x="54419" y="242747"/>
                  </a:lnTo>
                  <a:lnTo>
                    <a:pt x="89281" y="261378"/>
                  </a:lnTo>
                  <a:lnTo>
                    <a:pt x="128003" y="269074"/>
                  </a:lnTo>
                  <a:lnTo>
                    <a:pt x="134620" y="269240"/>
                  </a:lnTo>
                  <a:lnTo>
                    <a:pt x="141236" y="269074"/>
                  </a:lnTo>
                  <a:lnTo>
                    <a:pt x="179959" y="261378"/>
                  </a:lnTo>
                  <a:lnTo>
                    <a:pt x="214820" y="242747"/>
                  </a:lnTo>
                  <a:lnTo>
                    <a:pt x="242747" y="214820"/>
                  </a:lnTo>
                  <a:lnTo>
                    <a:pt x="261378" y="179971"/>
                  </a:lnTo>
                  <a:lnTo>
                    <a:pt x="269074" y="141236"/>
                  </a:lnTo>
                  <a:lnTo>
                    <a:pt x="269240" y="13462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 name="Google Shape;16;p14"/>
            <p:cNvSpPr/>
            <p:nvPr/>
          </p:nvSpPr>
          <p:spPr>
            <a:xfrm>
              <a:off x="1127665" y="631791"/>
              <a:ext cx="911225" cy="1339215"/>
            </a:xfrm>
            <a:custGeom>
              <a:rect b="b" l="l" r="r" t="t"/>
              <a:pathLst>
                <a:path extrusionOk="0" h="1339214" w="911225">
                  <a:moveTo>
                    <a:pt x="232033" y="1338882"/>
                  </a:moveTo>
                  <a:lnTo>
                    <a:pt x="191202" y="1334729"/>
                  </a:lnTo>
                  <a:lnTo>
                    <a:pt x="151119" y="1325612"/>
                  </a:lnTo>
                  <a:lnTo>
                    <a:pt x="113173" y="1312250"/>
                  </a:lnTo>
                  <a:lnTo>
                    <a:pt x="78753" y="1295364"/>
                  </a:lnTo>
                  <a:lnTo>
                    <a:pt x="26049" y="1253897"/>
                  </a:lnTo>
                  <a:lnTo>
                    <a:pt x="4122" y="1206967"/>
                  </a:lnTo>
                  <a:lnTo>
                    <a:pt x="8173" y="1183252"/>
                  </a:lnTo>
                  <a:lnTo>
                    <a:pt x="24087" y="1160330"/>
                  </a:lnTo>
                  <a:lnTo>
                    <a:pt x="370314" y="814003"/>
                  </a:lnTo>
                  <a:lnTo>
                    <a:pt x="374841" y="809014"/>
                  </a:lnTo>
                  <a:lnTo>
                    <a:pt x="398386" y="776191"/>
                  </a:lnTo>
                  <a:lnTo>
                    <a:pt x="415070" y="739405"/>
                  </a:lnTo>
                  <a:lnTo>
                    <a:pt x="424250" y="700068"/>
                  </a:lnTo>
                  <a:lnTo>
                    <a:pt x="425904" y="679915"/>
                  </a:lnTo>
                  <a:lnTo>
                    <a:pt x="425904" y="666425"/>
                  </a:lnTo>
                  <a:lnTo>
                    <a:pt x="420627" y="626378"/>
                  </a:lnTo>
                  <a:lnTo>
                    <a:pt x="407633" y="588131"/>
                  </a:lnTo>
                  <a:lnTo>
                    <a:pt x="387421" y="553158"/>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9" y="528967"/>
                  </a:lnTo>
                  <a:lnTo>
                    <a:pt x="879731" y="561078"/>
                  </a:lnTo>
                  <a:lnTo>
                    <a:pt x="897725" y="597416"/>
                  </a:lnTo>
                  <a:lnTo>
                    <a:pt x="908257" y="636574"/>
                  </a:lnTo>
                  <a:lnTo>
                    <a:pt x="910918" y="663495"/>
                  </a:lnTo>
                  <a:lnTo>
                    <a:pt x="910918" y="677037"/>
                  </a:lnTo>
                  <a:lnTo>
                    <a:pt x="905606" y="717239"/>
                  </a:lnTo>
                  <a:lnTo>
                    <a:pt x="892525" y="755620"/>
                  </a:lnTo>
                  <a:lnTo>
                    <a:pt x="872183" y="790698"/>
                  </a:lnTo>
                  <a:lnTo>
                    <a:pt x="375045" y="1291464"/>
                  </a:lnTo>
                  <a:lnTo>
                    <a:pt x="310380" y="1329418"/>
                  </a:lnTo>
                  <a:lnTo>
                    <a:pt x="272222" y="1337352"/>
                  </a:lnTo>
                  <a:lnTo>
                    <a:pt x="232033" y="1338882"/>
                  </a:lnTo>
                  <a:close/>
                </a:path>
              </a:pathLst>
            </a:custGeom>
            <a:solidFill>
              <a:srgbClr val="A6F54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7" name="Google Shape;17;p14"/>
            <p:cNvSpPr/>
            <p:nvPr/>
          </p:nvSpPr>
          <p:spPr>
            <a:xfrm>
              <a:off x="1127665" y="631791"/>
              <a:ext cx="911225" cy="1006475"/>
            </a:xfrm>
            <a:custGeom>
              <a:rect b="b" l="l" r="r" t="t"/>
              <a:pathLst>
                <a:path extrusionOk="0" h="1006475" w="911225">
                  <a:moveTo>
                    <a:pt x="660436" y="1006073"/>
                  </a:moveTo>
                  <a:lnTo>
                    <a:pt x="636002" y="943344"/>
                  </a:lnTo>
                  <a:lnTo>
                    <a:pt x="616360" y="907318"/>
                  </a:lnTo>
                  <a:lnTo>
                    <a:pt x="592402" y="868695"/>
                  </a:lnTo>
                  <a:lnTo>
                    <a:pt x="564600" y="827860"/>
                  </a:lnTo>
                  <a:lnTo>
                    <a:pt x="533431" y="785194"/>
                  </a:lnTo>
                  <a:lnTo>
                    <a:pt x="499368" y="741081"/>
                  </a:lnTo>
                  <a:lnTo>
                    <a:pt x="462885" y="695904"/>
                  </a:lnTo>
                  <a:lnTo>
                    <a:pt x="424458" y="650047"/>
                  </a:lnTo>
                  <a:lnTo>
                    <a:pt x="421823" y="632874"/>
                  </a:lnTo>
                  <a:lnTo>
                    <a:pt x="405443" y="583786"/>
                  </a:lnTo>
                  <a:lnTo>
                    <a:pt x="377315" y="540350"/>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3" y="528961"/>
                  </a:lnTo>
                  <a:lnTo>
                    <a:pt x="879695" y="561024"/>
                  </a:lnTo>
                  <a:lnTo>
                    <a:pt x="897682" y="597303"/>
                  </a:lnTo>
                  <a:lnTo>
                    <a:pt x="908227" y="636400"/>
                  </a:lnTo>
                  <a:lnTo>
                    <a:pt x="910925" y="676805"/>
                  </a:lnTo>
                  <a:lnTo>
                    <a:pt x="910600" y="683550"/>
                  </a:lnTo>
                  <a:lnTo>
                    <a:pt x="904033" y="723508"/>
                  </a:lnTo>
                  <a:lnTo>
                    <a:pt x="889780" y="761410"/>
                  </a:lnTo>
                  <a:lnTo>
                    <a:pt x="868391" y="795795"/>
                  </a:lnTo>
                  <a:lnTo>
                    <a:pt x="855269" y="811246"/>
                  </a:lnTo>
                  <a:lnTo>
                    <a:pt x="660436" y="1006073"/>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18" name="Google Shape;18;p14"/>
          <p:cNvGrpSpPr/>
          <p:nvPr/>
        </p:nvGrpSpPr>
        <p:grpSpPr>
          <a:xfrm>
            <a:off x="16371766" y="8330202"/>
            <a:ext cx="887730" cy="1363345"/>
            <a:chOff x="16371766" y="8330202"/>
            <a:chExt cx="887730" cy="1363345"/>
          </a:xfrm>
        </p:grpSpPr>
        <p:sp>
          <p:nvSpPr>
            <p:cNvPr id="19" name="Google Shape;19;p14"/>
            <p:cNvSpPr/>
            <p:nvPr/>
          </p:nvSpPr>
          <p:spPr>
            <a:xfrm>
              <a:off x="16372188" y="8330202"/>
              <a:ext cx="887094" cy="1363345"/>
            </a:xfrm>
            <a:custGeom>
              <a:rect b="b" l="l" r="r" t="t"/>
              <a:pathLst>
                <a:path extrusionOk="0" h="1363345" w="887094">
                  <a:moveTo>
                    <a:pt x="684298" y="0"/>
                  </a:moveTo>
                  <a:lnTo>
                    <a:pt x="722929" y="4541"/>
                  </a:lnTo>
                  <a:lnTo>
                    <a:pt x="759945" y="16062"/>
                  </a:lnTo>
                  <a:lnTo>
                    <a:pt x="794256" y="34112"/>
                  </a:lnTo>
                  <a:lnTo>
                    <a:pt x="824770" y="58238"/>
                  </a:lnTo>
                  <a:lnTo>
                    <a:pt x="850397" y="87990"/>
                  </a:lnTo>
                  <a:lnTo>
                    <a:pt x="870045" y="122916"/>
                  </a:lnTo>
                  <a:lnTo>
                    <a:pt x="882623" y="162563"/>
                  </a:lnTo>
                  <a:lnTo>
                    <a:pt x="887041" y="206481"/>
                  </a:lnTo>
                  <a:lnTo>
                    <a:pt x="887041" y="1156727"/>
                  </a:lnTo>
                  <a:lnTo>
                    <a:pt x="882623" y="1200572"/>
                  </a:lnTo>
                  <a:lnTo>
                    <a:pt x="870045" y="1240159"/>
                  </a:lnTo>
                  <a:lnTo>
                    <a:pt x="850397" y="1275034"/>
                  </a:lnTo>
                  <a:lnTo>
                    <a:pt x="824770" y="1304746"/>
                  </a:lnTo>
                  <a:lnTo>
                    <a:pt x="794256" y="1328842"/>
                  </a:lnTo>
                  <a:lnTo>
                    <a:pt x="759945" y="1346869"/>
                  </a:lnTo>
                  <a:lnTo>
                    <a:pt x="722929" y="1358373"/>
                  </a:lnTo>
                  <a:lnTo>
                    <a:pt x="684298" y="1362903"/>
                  </a:lnTo>
                  <a:lnTo>
                    <a:pt x="645144" y="1360006"/>
                  </a:lnTo>
                  <a:lnTo>
                    <a:pt x="606557" y="1349228"/>
                  </a:lnTo>
                  <a:lnTo>
                    <a:pt x="569628" y="1330117"/>
                  </a:lnTo>
                  <a:lnTo>
                    <a:pt x="535450" y="1302220"/>
                  </a:lnTo>
                  <a:lnTo>
                    <a:pt x="55557" y="822327"/>
                  </a:lnTo>
                  <a:lnTo>
                    <a:pt x="30964" y="790274"/>
                  </a:lnTo>
                  <a:lnTo>
                    <a:pt x="13096" y="754039"/>
                  </a:lnTo>
                  <a:lnTo>
                    <a:pt x="2641" y="715014"/>
                  </a:lnTo>
                  <a:lnTo>
                    <a:pt x="0" y="688192"/>
                  </a:lnTo>
                  <a:lnTo>
                    <a:pt x="0" y="674699"/>
                  </a:lnTo>
                  <a:lnTo>
                    <a:pt x="5273" y="634645"/>
                  </a:lnTo>
                  <a:lnTo>
                    <a:pt x="18259" y="596387"/>
                  </a:lnTo>
                  <a:lnTo>
                    <a:pt x="38459" y="561398"/>
                  </a:lnTo>
                  <a:lnTo>
                    <a:pt x="535450" y="60671"/>
                  </a:lnTo>
                  <a:lnTo>
                    <a:pt x="569628" y="32774"/>
                  </a:lnTo>
                  <a:lnTo>
                    <a:pt x="606557" y="13665"/>
                  </a:lnTo>
                  <a:lnTo>
                    <a:pt x="645144" y="2890"/>
                  </a:lnTo>
                  <a:lnTo>
                    <a:pt x="684298" y="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 name="Google Shape;20;p14"/>
            <p:cNvSpPr/>
            <p:nvPr/>
          </p:nvSpPr>
          <p:spPr>
            <a:xfrm>
              <a:off x="16371766" y="8667290"/>
              <a:ext cx="887730" cy="1026160"/>
            </a:xfrm>
            <a:custGeom>
              <a:rect b="b" l="l" r="r" t="t"/>
              <a:pathLst>
                <a:path extrusionOk="0" h="1026159" w="887730">
                  <a:moveTo>
                    <a:pt x="258611" y="0"/>
                  </a:moveTo>
                  <a:lnTo>
                    <a:pt x="306697" y="177187"/>
                  </a:lnTo>
                  <a:lnTo>
                    <a:pt x="528402" y="454587"/>
                  </a:lnTo>
                  <a:lnTo>
                    <a:pt x="772397" y="710368"/>
                  </a:lnTo>
                  <a:lnTo>
                    <a:pt x="887357" y="822701"/>
                  </a:lnTo>
                  <a:lnTo>
                    <a:pt x="882262" y="866050"/>
                  </a:lnTo>
                  <a:lnTo>
                    <a:pt x="869218" y="905158"/>
                  </a:lnTo>
                  <a:lnTo>
                    <a:pt x="849290" y="939580"/>
                  </a:lnTo>
                  <a:lnTo>
                    <a:pt x="823542" y="968871"/>
                  </a:lnTo>
                  <a:lnTo>
                    <a:pt x="793040" y="992587"/>
                  </a:lnTo>
                  <a:lnTo>
                    <a:pt x="758850" y="1010283"/>
                  </a:lnTo>
                  <a:lnTo>
                    <a:pt x="722035" y="1021513"/>
                  </a:lnTo>
                  <a:lnTo>
                    <a:pt x="683660" y="1025835"/>
                  </a:lnTo>
                  <a:lnTo>
                    <a:pt x="644792" y="1022802"/>
                  </a:lnTo>
                  <a:lnTo>
                    <a:pt x="606494" y="1011971"/>
                  </a:lnTo>
                  <a:lnTo>
                    <a:pt x="569833" y="992896"/>
                  </a:lnTo>
                  <a:lnTo>
                    <a:pt x="535872" y="965133"/>
                  </a:lnTo>
                  <a:lnTo>
                    <a:pt x="55556" y="484817"/>
                  </a:lnTo>
                  <a:lnTo>
                    <a:pt x="30963" y="452764"/>
                  </a:lnTo>
                  <a:lnTo>
                    <a:pt x="13097" y="416530"/>
                  </a:lnTo>
                  <a:lnTo>
                    <a:pt x="2641" y="377505"/>
                  </a:lnTo>
                  <a:lnTo>
                    <a:pt x="0" y="350683"/>
                  </a:lnTo>
                  <a:lnTo>
                    <a:pt x="0" y="337191"/>
                  </a:lnTo>
                  <a:lnTo>
                    <a:pt x="5273" y="297136"/>
                  </a:lnTo>
                  <a:lnTo>
                    <a:pt x="18259" y="258879"/>
                  </a:lnTo>
                  <a:lnTo>
                    <a:pt x="38459" y="223890"/>
                  </a:lnTo>
                  <a:lnTo>
                    <a:pt x="55556" y="203055"/>
                  </a:lnTo>
                  <a:lnTo>
                    <a:pt x="258611" y="0"/>
                  </a:lnTo>
                  <a:close/>
                </a:path>
              </a:pathLst>
            </a:custGeom>
            <a:solidFill>
              <a:srgbClr val="93D83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21" name="Google Shape;21;p14"/>
          <p:cNvGrpSpPr/>
          <p:nvPr/>
        </p:nvGrpSpPr>
        <p:grpSpPr>
          <a:xfrm>
            <a:off x="15780706" y="8341449"/>
            <a:ext cx="911232" cy="1358239"/>
            <a:chOff x="15780706" y="8341449"/>
            <a:chExt cx="911232" cy="1358239"/>
          </a:xfrm>
        </p:grpSpPr>
        <p:sp>
          <p:nvSpPr>
            <p:cNvPr id="22" name="Google Shape;22;p14"/>
            <p:cNvSpPr/>
            <p:nvPr/>
          </p:nvSpPr>
          <p:spPr>
            <a:xfrm>
              <a:off x="15781059" y="9430448"/>
              <a:ext cx="269240" cy="269240"/>
            </a:xfrm>
            <a:custGeom>
              <a:rect b="b" l="l" r="r" t="t"/>
              <a:pathLst>
                <a:path extrusionOk="0" h="269240" w="269240">
                  <a:moveTo>
                    <a:pt x="269240" y="134620"/>
                  </a:moveTo>
                  <a:lnTo>
                    <a:pt x="263448" y="95542"/>
                  </a:lnTo>
                  <a:lnTo>
                    <a:pt x="246557" y="59829"/>
                  </a:lnTo>
                  <a:lnTo>
                    <a:pt x="220027" y="30556"/>
                  </a:lnTo>
                  <a:lnTo>
                    <a:pt x="186143" y="10248"/>
                  </a:lnTo>
                  <a:lnTo>
                    <a:pt x="147815" y="647"/>
                  </a:lnTo>
                  <a:lnTo>
                    <a:pt x="134620" y="0"/>
                  </a:lnTo>
                  <a:lnTo>
                    <a:pt x="128016" y="165"/>
                  </a:lnTo>
                  <a:lnTo>
                    <a:pt x="89281" y="7861"/>
                  </a:lnTo>
                  <a:lnTo>
                    <a:pt x="54419" y="26492"/>
                  </a:lnTo>
                  <a:lnTo>
                    <a:pt x="26504" y="54419"/>
                  </a:lnTo>
                  <a:lnTo>
                    <a:pt x="7874" y="89281"/>
                  </a:lnTo>
                  <a:lnTo>
                    <a:pt x="165" y="128003"/>
                  </a:lnTo>
                  <a:lnTo>
                    <a:pt x="0" y="134620"/>
                  </a:lnTo>
                  <a:lnTo>
                    <a:pt x="165" y="141236"/>
                  </a:lnTo>
                  <a:lnTo>
                    <a:pt x="7874" y="179959"/>
                  </a:lnTo>
                  <a:lnTo>
                    <a:pt x="26504" y="214820"/>
                  </a:lnTo>
                  <a:lnTo>
                    <a:pt x="54419" y="242735"/>
                  </a:lnTo>
                  <a:lnTo>
                    <a:pt x="89281" y="261366"/>
                  </a:lnTo>
                  <a:lnTo>
                    <a:pt x="128016" y="269074"/>
                  </a:lnTo>
                  <a:lnTo>
                    <a:pt x="134620" y="269240"/>
                  </a:lnTo>
                  <a:lnTo>
                    <a:pt x="141236" y="269074"/>
                  </a:lnTo>
                  <a:lnTo>
                    <a:pt x="179971" y="261366"/>
                  </a:lnTo>
                  <a:lnTo>
                    <a:pt x="214820" y="242735"/>
                  </a:lnTo>
                  <a:lnTo>
                    <a:pt x="242747" y="214820"/>
                  </a:lnTo>
                  <a:lnTo>
                    <a:pt x="261378" y="179959"/>
                  </a:lnTo>
                  <a:lnTo>
                    <a:pt x="269074" y="141236"/>
                  </a:lnTo>
                  <a:lnTo>
                    <a:pt x="269240" y="13462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3" name="Google Shape;23;p14"/>
            <p:cNvSpPr/>
            <p:nvPr/>
          </p:nvSpPr>
          <p:spPr>
            <a:xfrm>
              <a:off x="15780713" y="8341449"/>
              <a:ext cx="911225" cy="1339215"/>
            </a:xfrm>
            <a:custGeom>
              <a:rect b="b" l="l" r="r" t="t"/>
              <a:pathLst>
                <a:path extrusionOk="0" h="1339215" w="911225">
                  <a:moveTo>
                    <a:pt x="678885" y="0"/>
                  </a:moveTo>
                  <a:lnTo>
                    <a:pt x="719715" y="4153"/>
                  </a:lnTo>
                  <a:lnTo>
                    <a:pt x="759799" y="13270"/>
                  </a:lnTo>
                  <a:lnTo>
                    <a:pt x="797745" y="26631"/>
                  </a:lnTo>
                  <a:lnTo>
                    <a:pt x="832165" y="43517"/>
                  </a:lnTo>
                  <a:lnTo>
                    <a:pt x="884869" y="84984"/>
                  </a:lnTo>
                  <a:lnTo>
                    <a:pt x="906796" y="131915"/>
                  </a:lnTo>
                  <a:lnTo>
                    <a:pt x="902744" y="155630"/>
                  </a:lnTo>
                  <a:lnTo>
                    <a:pt x="886831" y="178552"/>
                  </a:lnTo>
                  <a:lnTo>
                    <a:pt x="540603" y="524879"/>
                  </a:lnTo>
                  <a:lnTo>
                    <a:pt x="536076" y="529867"/>
                  </a:lnTo>
                  <a:lnTo>
                    <a:pt x="512531" y="562690"/>
                  </a:lnTo>
                  <a:lnTo>
                    <a:pt x="495848" y="599476"/>
                  </a:lnTo>
                  <a:lnTo>
                    <a:pt x="486668" y="638814"/>
                  </a:lnTo>
                  <a:lnTo>
                    <a:pt x="485014" y="658966"/>
                  </a:lnTo>
                  <a:lnTo>
                    <a:pt x="485014" y="672456"/>
                  </a:lnTo>
                  <a:lnTo>
                    <a:pt x="490291" y="712504"/>
                  </a:lnTo>
                  <a:lnTo>
                    <a:pt x="503285" y="750750"/>
                  </a:lnTo>
                  <a:lnTo>
                    <a:pt x="523497" y="785723"/>
                  </a:lnTo>
                  <a:lnTo>
                    <a:pt x="887042" y="1153082"/>
                  </a:lnTo>
                  <a:lnTo>
                    <a:pt x="905234" y="1178387"/>
                  </a:lnTo>
                  <a:lnTo>
                    <a:pt x="910918" y="1203990"/>
                  </a:lnTo>
                  <a:lnTo>
                    <a:pt x="905559" y="1229219"/>
                  </a:lnTo>
                  <a:lnTo>
                    <a:pt x="890616" y="1253401"/>
                  </a:lnTo>
                  <a:lnTo>
                    <a:pt x="837834" y="1295938"/>
                  </a:lnTo>
                  <a:lnTo>
                    <a:pt x="802919" y="1312948"/>
                  </a:lnTo>
                  <a:lnTo>
                    <a:pt x="764270" y="1326223"/>
                  </a:lnTo>
                  <a:lnTo>
                    <a:pt x="723351" y="1335092"/>
                  </a:lnTo>
                  <a:lnTo>
                    <a:pt x="681623" y="1338882"/>
                  </a:lnTo>
                  <a:lnTo>
                    <a:pt x="640549" y="1336921"/>
                  </a:lnTo>
                  <a:lnTo>
                    <a:pt x="601591" y="1328537"/>
                  </a:lnTo>
                  <a:lnTo>
                    <a:pt x="566212" y="1313058"/>
                  </a:lnTo>
                  <a:lnTo>
                    <a:pt x="535873" y="1289812"/>
                  </a:lnTo>
                  <a:lnTo>
                    <a:pt x="60750" y="814689"/>
                  </a:lnTo>
                  <a:lnTo>
                    <a:pt x="55949" y="809915"/>
                  </a:lnTo>
                  <a:lnTo>
                    <a:pt x="31187" y="777803"/>
                  </a:lnTo>
                  <a:lnTo>
                    <a:pt x="13192" y="741465"/>
                  </a:lnTo>
                  <a:lnTo>
                    <a:pt x="2661" y="702307"/>
                  </a:lnTo>
                  <a:lnTo>
                    <a:pt x="0" y="675386"/>
                  </a:lnTo>
                  <a:lnTo>
                    <a:pt x="0" y="661844"/>
                  </a:lnTo>
                  <a:lnTo>
                    <a:pt x="5312" y="621643"/>
                  </a:lnTo>
                  <a:lnTo>
                    <a:pt x="18393" y="583261"/>
                  </a:lnTo>
                  <a:lnTo>
                    <a:pt x="38735" y="548183"/>
                  </a:lnTo>
                  <a:lnTo>
                    <a:pt x="535873" y="47418"/>
                  </a:lnTo>
                  <a:lnTo>
                    <a:pt x="600538" y="9463"/>
                  </a:lnTo>
                  <a:lnTo>
                    <a:pt x="638696" y="1530"/>
                  </a:lnTo>
                  <a:lnTo>
                    <a:pt x="678885" y="0"/>
                  </a:lnTo>
                  <a:close/>
                </a:path>
              </a:pathLst>
            </a:custGeom>
            <a:solidFill>
              <a:srgbClr val="A6F54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4" name="Google Shape;24;p14"/>
            <p:cNvSpPr/>
            <p:nvPr/>
          </p:nvSpPr>
          <p:spPr>
            <a:xfrm>
              <a:off x="15780706" y="8674258"/>
              <a:ext cx="911225" cy="1006475"/>
            </a:xfrm>
            <a:custGeom>
              <a:rect b="b" l="l" r="r" t="t"/>
              <a:pathLst>
                <a:path extrusionOk="0" h="1006475" w="911225">
                  <a:moveTo>
                    <a:pt x="250489" y="0"/>
                  </a:moveTo>
                  <a:lnTo>
                    <a:pt x="274923" y="62729"/>
                  </a:lnTo>
                  <a:lnTo>
                    <a:pt x="294564" y="98755"/>
                  </a:lnTo>
                  <a:lnTo>
                    <a:pt x="318523" y="137377"/>
                  </a:lnTo>
                  <a:lnTo>
                    <a:pt x="346324" y="178213"/>
                  </a:lnTo>
                  <a:lnTo>
                    <a:pt x="377494" y="220879"/>
                  </a:lnTo>
                  <a:lnTo>
                    <a:pt x="411557" y="264992"/>
                  </a:lnTo>
                  <a:lnTo>
                    <a:pt x="448039" y="310168"/>
                  </a:lnTo>
                  <a:lnTo>
                    <a:pt x="486467" y="356025"/>
                  </a:lnTo>
                  <a:lnTo>
                    <a:pt x="489102" y="373199"/>
                  </a:lnTo>
                  <a:lnTo>
                    <a:pt x="505482" y="422287"/>
                  </a:lnTo>
                  <a:lnTo>
                    <a:pt x="533610" y="465723"/>
                  </a:lnTo>
                  <a:lnTo>
                    <a:pt x="887048" y="820273"/>
                  </a:lnTo>
                  <a:lnTo>
                    <a:pt x="905240" y="845579"/>
                  </a:lnTo>
                  <a:lnTo>
                    <a:pt x="910925" y="871182"/>
                  </a:lnTo>
                  <a:lnTo>
                    <a:pt x="905565" y="896410"/>
                  </a:lnTo>
                  <a:lnTo>
                    <a:pt x="890623" y="920593"/>
                  </a:lnTo>
                  <a:lnTo>
                    <a:pt x="837841" y="963129"/>
                  </a:lnTo>
                  <a:lnTo>
                    <a:pt x="802925" y="980139"/>
                  </a:lnTo>
                  <a:lnTo>
                    <a:pt x="764277" y="993415"/>
                  </a:lnTo>
                  <a:lnTo>
                    <a:pt x="723358" y="1002283"/>
                  </a:lnTo>
                  <a:lnTo>
                    <a:pt x="681630" y="1006073"/>
                  </a:lnTo>
                  <a:lnTo>
                    <a:pt x="640556" y="1004112"/>
                  </a:lnTo>
                  <a:lnTo>
                    <a:pt x="601598" y="995728"/>
                  </a:lnTo>
                  <a:lnTo>
                    <a:pt x="566218" y="980249"/>
                  </a:lnTo>
                  <a:lnTo>
                    <a:pt x="535880" y="957003"/>
                  </a:lnTo>
                  <a:lnTo>
                    <a:pt x="60757" y="481880"/>
                  </a:lnTo>
                  <a:lnTo>
                    <a:pt x="55962" y="477112"/>
                  </a:lnTo>
                  <a:lnTo>
                    <a:pt x="31229" y="445049"/>
                  </a:lnTo>
                  <a:lnTo>
                    <a:pt x="13243" y="408770"/>
                  </a:lnTo>
                  <a:lnTo>
                    <a:pt x="2697" y="369673"/>
                  </a:lnTo>
                  <a:lnTo>
                    <a:pt x="0" y="329268"/>
                  </a:lnTo>
                  <a:lnTo>
                    <a:pt x="324" y="322523"/>
                  </a:lnTo>
                  <a:lnTo>
                    <a:pt x="6891" y="282565"/>
                  </a:lnTo>
                  <a:lnTo>
                    <a:pt x="21144" y="244663"/>
                  </a:lnTo>
                  <a:lnTo>
                    <a:pt x="42533" y="210278"/>
                  </a:lnTo>
                  <a:lnTo>
                    <a:pt x="55655" y="194826"/>
                  </a:lnTo>
                  <a:lnTo>
                    <a:pt x="250489" y="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25" name="Google Shape;25;p14"/>
          <p:cNvPicPr preferRelativeResize="0"/>
          <p:nvPr/>
        </p:nvPicPr>
        <p:blipFill rotWithShape="1">
          <a:blip r:embed="rId2">
            <a:alphaModFix/>
          </a:blip>
          <a:srcRect b="0" l="0" r="0" t="0"/>
          <a:stretch/>
        </p:blipFill>
        <p:spPr>
          <a:xfrm>
            <a:off x="8097944" y="9258300"/>
            <a:ext cx="1533524" cy="542924"/>
          </a:xfrm>
          <a:prstGeom prst="rect">
            <a:avLst/>
          </a:prstGeom>
          <a:noFill/>
          <a:ln>
            <a:noFill/>
          </a:ln>
        </p:spPr>
      </p:pic>
      <p:pic>
        <p:nvPicPr>
          <p:cNvPr id="26" name="Google Shape;26;p14"/>
          <p:cNvPicPr preferRelativeResize="0"/>
          <p:nvPr/>
        </p:nvPicPr>
        <p:blipFill rotWithShape="1">
          <a:blip r:embed="rId3">
            <a:alphaModFix/>
          </a:blip>
          <a:srcRect b="0" l="0" r="0" t="0"/>
          <a:stretch/>
        </p:blipFill>
        <p:spPr>
          <a:xfrm>
            <a:off x="1095397" y="9302594"/>
            <a:ext cx="2178782" cy="467629"/>
          </a:xfrm>
          <a:prstGeom prst="rect">
            <a:avLst/>
          </a:prstGeom>
          <a:noFill/>
          <a:ln>
            <a:noFill/>
          </a:ln>
        </p:spPr>
      </p:pic>
      <p:sp>
        <p:nvSpPr>
          <p:cNvPr id="27" name="Google Shape;27;p14"/>
          <p:cNvSpPr/>
          <p:nvPr/>
        </p:nvSpPr>
        <p:spPr>
          <a:xfrm>
            <a:off x="1081542" y="9005038"/>
            <a:ext cx="14206219" cy="19050"/>
          </a:xfrm>
          <a:custGeom>
            <a:rect b="b" l="l" r="r" t="t"/>
            <a:pathLst>
              <a:path extrusionOk="0" h="19050" w="14206219">
                <a:moveTo>
                  <a:pt x="0" y="19049"/>
                </a:moveTo>
                <a:lnTo>
                  <a:pt x="14205894" y="0"/>
                </a:lnTo>
              </a:path>
            </a:pathLst>
          </a:custGeom>
          <a:noFill/>
          <a:ln cap="flat" cmpd="sng" w="47600">
            <a:solidFill>
              <a:srgbClr val="16A637"/>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8" name="Google Shape;28;p14"/>
          <p:cNvSpPr txBox="1"/>
          <p:nvPr/>
        </p:nvSpPr>
        <p:spPr>
          <a:xfrm>
            <a:off x="9795971" y="9213214"/>
            <a:ext cx="5522594" cy="718787"/>
          </a:xfrm>
          <a:prstGeom prst="rect">
            <a:avLst/>
          </a:prstGeom>
          <a:noFill/>
          <a:ln>
            <a:noFill/>
          </a:ln>
        </p:spPr>
        <p:txBody>
          <a:bodyPr anchorCtr="0" anchor="t" bIns="0" lIns="0" spcFirstLastPara="1" rIns="0" wrap="square" tIns="6975">
            <a:spAutoFit/>
          </a:bodyPr>
          <a:lstStyle/>
          <a:p>
            <a:pPr indent="0" lvl="0" marL="12700" marR="5080" rtl="0" algn="just">
              <a:lnSpc>
                <a:spcPct val="139000"/>
              </a:lnSpc>
              <a:spcBef>
                <a:spcPts val="0"/>
              </a:spcBef>
              <a:spcAft>
                <a:spcPts val="0"/>
              </a:spcAft>
              <a:buNone/>
            </a:pPr>
            <a:r>
              <a:rPr lang="it-IT" sz="1000">
                <a:latin typeface="Lucida Sans"/>
                <a:ea typeface="Lucida Sans"/>
                <a:cs typeface="Lucida Sans"/>
                <a:sym typeface="Lucida Sans"/>
              </a:rPr>
              <a:t>Legal description – Creative Commons licensing: The materials published on the Upskilling rural project website are classified as Open Educational Resources’ (OER) and can be freely (without permission of their creators): downloaded, used, reused, copied, adapted, and shared by users, with information about the source of their origin.</a:t>
            </a:r>
            <a:endParaRPr/>
          </a:p>
        </p:txBody>
      </p:sp>
      <p:sp>
        <p:nvSpPr>
          <p:cNvPr id="29" name="Google Shape;29;p14"/>
          <p:cNvSpPr txBox="1"/>
          <p:nvPr/>
        </p:nvSpPr>
        <p:spPr>
          <a:xfrm>
            <a:off x="3503759" y="9258300"/>
            <a:ext cx="4275455" cy="780983"/>
          </a:xfrm>
          <a:prstGeom prst="rect">
            <a:avLst/>
          </a:prstGeom>
          <a:noFill/>
          <a:ln>
            <a:noFill/>
          </a:ln>
        </p:spPr>
        <p:txBody>
          <a:bodyPr anchorCtr="0" anchor="t" bIns="0" lIns="0" spcFirstLastPara="1" rIns="0" wrap="square" tIns="7600">
            <a:spAutoFit/>
          </a:bodyPr>
          <a:lstStyle/>
          <a:p>
            <a:pPr indent="0" lvl="0" marL="12700" marR="5080" rtl="0" algn="just">
              <a:lnSpc>
                <a:spcPct val="120000"/>
              </a:lnSpc>
              <a:spcBef>
                <a:spcPts val="0"/>
              </a:spcBef>
              <a:spcAft>
                <a:spcPts val="0"/>
              </a:spcAft>
              <a:buNone/>
            </a:pPr>
            <a:r>
              <a:rPr lang="it-IT" sz="1000">
                <a:latin typeface="Lucida Sans"/>
                <a:ea typeface="Lucida Sans"/>
                <a:cs typeface="Lucida Sans"/>
                <a:sym typeface="Lucida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oecd-ilibrary.org/sites/bee1dd72-en/index.html?itemId=/content/component/bee1dd72-en" TargetMode="External"/><Relationship Id="rId4" Type="http://schemas.openxmlformats.org/officeDocument/2006/relationships/hyperlink" Target="https://www.europarl.europa.eu/topics/en/article/20151201STO05603/circular-economy-definition-importance-and-benefits" TargetMode="External"/><Relationship Id="rId5" Type="http://schemas.openxmlformats.org/officeDocument/2006/relationships/hyperlink" Target="https://www.regeneration2030.org/post/the-great-five-r-s-of-circular-economy" TargetMode="External"/><Relationship Id="rId6" Type="http://schemas.openxmlformats.org/officeDocument/2006/relationships/hyperlink" Target="https://multitraces.ub.ro/files/IO/IP1/O1_Chapter_2_Circular_economy_in_rural_areas_R.pdf" TargetMode="External"/><Relationship Id="rId7" Type="http://schemas.openxmlformats.org/officeDocument/2006/relationships/hyperlink" Target="https://energy.ec.europa.eu/topics/markets-and-consumers/energy-communities_en" TargetMode="External"/><Relationship Id="rId8" Type="http://schemas.openxmlformats.org/officeDocument/2006/relationships/hyperlink" Target="https://www.ellenmacarthurfoundation.org/circular-examples/the-eus-circular-economy-action-pla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hyperlink" Target="https://youtube.com/shorts/xRZWEG2FYZI?si=amUWAuPm--HOyYIe" TargetMode="External"/><Relationship Id="rId5" Type="http://schemas.openxmlformats.org/officeDocument/2006/relationships/hyperlink" Target="https://youtube.com/shorts/xRZWEG2FYZI?si=amUWAuPm--HOyYIe" TargetMode="External"/><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descr="Immagine che contiene testo, schermata, Rettangolo, diagramma&#10;&#10;Descrizione generata automaticamente" id="70" name="Google Shape;70;p1"/>
          <p:cNvPicPr preferRelativeResize="0"/>
          <p:nvPr/>
        </p:nvPicPr>
        <p:blipFill rotWithShape="1">
          <a:blip r:embed="rId3">
            <a:alphaModFix/>
          </a:blip>
          <a:srcRect b="23329" l="17403" r="18885" t="12958"/>
          <a:stretch/>
        </p:blipFill>
        <p:spPr>
          <a:xfrm rot="345413">
            <a:off x="10167332" y="2343150"/>
            <a:ext cx="5600699" cy="5600700"/>
          </a:xfrm>
          <a:prstGeom prst="rect">
            <a:avLst/>
          </a:prstGeom>
          <a:noFill/>
          <a:ln>
            <a:noFill/>
          </a:ln>
        </p:spPr>
      </p:pic>
      <p:sp>
        <p:nvSpPr>
          <p:cNvPr id="71" name="Google Shape;71;p1"/>
          <p:cNvSpPr txBox="1"/>
          <p:nvPr/>
        </p:nvSpPr>
        <p:spPr>
          <a:xfrm>
            <a:off x="2743200" y="4249876"/>
            <a:ext cx="4933950"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6A637"/>
              </a:buClr>
              <a:buSzPts val="4400"/>
              <a:buFont typeface="Helvetica Neue"/>
              <a:buNone/>
            </a:pPr>
            <a:r>
              <a:rPr lang="it-IT" sz="4400">
                <a:solidFill>
                  <a:srgbClr val="16A637"/>
                </a:solidFill>
                <a:latin typeface="Helvetica Neue"/>
                <a:ea typeface="Helvetica Neue"/>
                <a:cs typeface="Helvetica Neue"/>
                <a:sym typeface="Helvetica Neue"/>
              </a:rPr>
              <a:t> Understanding the Circular Economy</a:t>
            </a:r>
            <a:endParaRPr i="0" sz="4400" u="none" cap="none" strike="noStrike">
              <a:solidFill>
                <a:srgbClr val="16A637"/>
              </a:solidFill>
              <a:latin typeface="Helvetica Neue"/>
              <a:ea typeface="Helvetica Neue"/>
              <a:cs typeface="Helvetica Neue"/>
              <a:sym typeface="Helvetica Neue"/>
            </a:endParaRPr>
          </a:p>
        </p:txBody>
      </p:sp>
      <p:pic>
        <p:nvPicPr>
          <p:cNvPr id="72" name="Google Shape;72;p1"/>
          <p:cNvPicPr preferRelativeResize="0"/>
          <p:nvPr/>
        </p:nvPicPr>
        <p:blipFill rotWithShape="1">
          <a:blip r:embed="rId4">
            <a:alphaModFix/>
          </a:blip>
          <a:srcRect b="0" l="0" r="0" t="0"/>
          <a:stretch/>
        </p:blipFill>
        <p:spPr>
          <a:xfrm rot="344321">
            <a:off x="10642786" y="3011352"/>
            <a:ext cx="4649789" cy="42642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nvSpPr>
        <p:spPr>
          <a:xfrm>
            <a:off x="1371600" y="2171700"/>
            <a:ext cx="16230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4000">
                <a:solidFill>
                  <a:srgbClr val="92D050"/>
                </a:solidFill>
                <a:latin typeface="Helvetica Neue"/>
                <a:ea typeface="Helvetica Neue"/>
                <a:cs typeface="Helvetica Neue"/>
                <a:sym typeface="Helvetica Neue"/>
              </a:rPr>
              <a:t>The Product as Service Model </a:t>
            </a:r>
            <a:endParaRPr b="1" sz="4000">
              <a:solidFill>
                <a:srgbClr val="92D050"/>
              </a:solidFill>
              <a:latin typeface="Helvetica Neue"/>
              <a:ea typeface="Helvetica Neue"/>
              <a:cs typeface="Helvetica Neue"/>
              <a:sym typeface="Helvetica Neue"/>
            </a:endParaRPr>
          </a:p>
        </p:txBody>
      </p:sp>
      <p:sp>
        <p:nvSpPr>
          <p:cNvPr id="146" name="Google Shape;146;p10"/>
          <p:cNvSpPr txBox="1"/>
          <p:nvPr/>
        </p:nvSpPr>
        <p:spPr>
          <a:xfrm>
            <a:off x="7696200" y="3620006"/>
            <a:ext cx="4876800" cy="3046988"/>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2400">
                <a:solidFill>
                  <a:srgbClr val="16A637"/>
                </a:solidFill>
                <a:latin typeface="Arial"/>
                <a:ea typeface="Arial"/>
                <a:cs typeface="Arial"/>
                <a:sym typeface="Arial"/>
              </a:rPr>
              <a:t>Benefits </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p:txBody>
      </p:sp>
      <p:cxnSp>
        <p:nvCxnSpPr>
          <p:cNvPr id="147" name="Google Shape;147;p10"/>
          <p:cNvCxnSpPr/>
          <p:nvPr/>
        </p:nvCxnSpPr>
        <p:spPr>
          <a:xfrm flipH="1">
            <a:off x="5905500" y="4305300"/>
            <a:ext cx="2019300" cy="838200"/>
          </a:xfrm>
          <a:prstGeom prst="straightConnector1">
            <a:avLst/>
          </a:prstGeom>
          <a:noFill/>
          <a:ln cap="flat" cmpd="sng" w="38100">
            <a:solidFill>
              <a:srgbClr val="16A637"/>
            </a:solidFill>
            <a:prstDash val="solid"/>
            <a:miter lim="800000"/>
            <a:headEnd len="sm" w="sm" type="none"/>
            <a:tailEnd len="med" w="med" type="triangle"/>
          </a:ln>
        </p:spPr>
      </p:cxnSp>
      <p:cxnSp>
        <p:nvCxnSpPr>
          <p:cNvPr id="148" name="Google Shape;148;p10"/>
          <p:cNvCxnSpPr/>
          <p:nvPr/>
        </p:nvCxnSpPr>
        <p:spPr>
          <a:xfrm>
            <a:off x="8801100" y="4305300"/>
            <a:ext cx="2095500" cy="838200"/>
          </a:xfrm>
          <a:prstGeom prst="straightConnector1">
            <a:avLst/>
          </a:prstGeom>
          <a:noFill/>
          <a:ln cap="flat" cmpd="sng" w="38100">
            <a:solidFill>
              <a:srgbClr val="16A637"/>
            </a:solidFill>
            <a:prstDash val="solid"/>
            <a:miter lim="800000"/>
            <a:headEnd len="sm" w="sm" type="none"/>
            <a:tailEnd len="med" w="med" type="triangle"/>
          </a:ln>
        </p:spPr>
      </p:cxnSp>
      <p:sp>
        <p:nvSpPr>
          <p:cNvPr id="149" name="Google Shape;149;p10"/>
          <p:cNvSpPr txBox="1"/>
          <p:nvPr/>
        </p:nvSpPr>
        <p:spPr>
          <a:xfrm>
            <a:off x="3309257" y="5178516"/>
            <a:ext cx="4158343" cy="4524315"/>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it-IT" sz="2400">
                <a:solidFill>
                  <a:srgbClr val="16A637"/>
                </a:solidFill>
                <a:latin typeface="Arial"/>
                <a:ea typeface="Arial"/>
                <a:cs typeface="Arial"/>
                <a:sym typeface="Arial"/>
              </a:rPr>
              <a:t>Customers</a:t>
            </a:r>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Lower big costs </a:t>
            </a:r>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Reduce mantainance costs</a:t>
            </a:r>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Easy access to updgrades </a:t>
            </a:r>
            <a:endParaRPr/>
          </a:p>
          <a:p>
            <a:pPr indent="0" lvl="0" marL="0" rtl="0" algn="l">
              <a:spcBef>
                <a:spcPts val="0"/>
              </a:spcBef>
              <a:spcAft>
                <a:spcPts val="0"/>
              </a:spcAft>
              <a:buNone/>
            </a:pPr>
            <a:r>
              <a:rPr lang="it-IT" sz="2400">
                <a:latin typeface="Arial"/>
                <a:ea typeface="Arial"/>
                <a:cs typeface="Arial"/>
                <a:sym typeface="Arial"/>
              </a:rPr>
              <a:t>  </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p:txBody>
      </p:sp>
      <p:sp>
        <p:nvSpPr>
          <p:cNvPr id="150" name="Google Shape;150;p10"/>
          <p:cNvSpPr txBox="1"/>
          <p:nvPr/>
        </p:nvSpPr>
        <p:spPr>
          <a:xfrm>
            <a:off x="9476014" y="5143500"/>
            <a:ext cx="5916386" cy="4524315"/>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it-IT" sz="2400">
                <a:solidFill>
                  <a:srgbClr val="16A637"/>
                </a:solidFill>
                <a:latin typeface="Arial"/>
                <a:ea typeface="Arial"/>
                <a:cs typeface="Arial"/>
                <a:sym typeface="Arial"/>
              </a:rPr>
              <a:t>Businesses</a:t>
            </a:r>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Recurring revenue (connected to subsctiption)</a:t>
            </a:r>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Stronger relationship with customers</a:t>
            </a:r>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Committment to quality</a:t>
            </a:r>
            <a:endParaRPr sz="2400">
              <a:latin typeface="Arial"/>
              <a:ea typeface="Arial"/>
              <a:cs typeface="Arial"/>
              <a:sym typeface="Arial"/>
            </a:endParaRPr>
          </a:p>
          <a:p>
            <a:pPr indent="0" lvl="0" marL="0" rtl="0" algn="l">
              <a:spcBef>
                <a:spcPts val="0"/>
              </a:spcBef>
              <a:spcAft>
                <a:spcPts val="0"/>
              </a:spcAft>
              <a:buNone/>
            </a:pPr>
            <a:r>
              <a:rPr lang="it-IT" sz="2400">
                <a:latin typeface="Arial"/>
                <a:ea typeface="Arial"/>
                <a:cs typeface="Arial"/>
                <a:sym typeface="Arial"/>
              </a:rPr>
              <a:t>  </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1"/>
          <p:cNvSpPr txBox="1"/>
          <p:nvPr/>
        </p:nvSpPr>
        <p:spPr>
          <a:xfrm>
            <a:off x="1371600" y="2171700"/>
            <a:ext cx="16230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4000">
                <a:solidFill>
                  <a:srgbClr val="92D050"/>
                </a:solidFill>
                <a:latin typeface="Helvetica Neue"/>
                <a:ea typeface="Helvetica Neue"/>
                <a:cs typeface="Helvetica Neue"/>
                <a:sym typeface="Helvetica Neue"/>
              </a:rPr>
              <a:t>The PaaS Model in Rural Areas</a:t>
            </a:r>
            <a:endParaRPr/>
          </a:p>
        </p:txBody>
      </p:sp>
      <p:sp>
        <p:nvSpPr>
          <p:cNvPr id="156" name="Google Shape;156;p11"/>
          <p:cNvSpPr txBox="1"/>
          <p:nvPr/>
        </p:nvSpPr>
        <p:spPr>
          <a:xfrm>
            <a:off x="1371600" y="3297853"/>
            <a:ext cx="13944600" cy="674030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it-IT" sz="2400">
                <a:latin typeface="Arial"/>
                <a:ea typeface="Arial"/>
                <a:cs typeface="Arial"/>
                <a:sym typeface="Arial"/>
              </a:rPr>
              <a:t>This model in rural areas can help: </a:t>
            </a:r>
            <a:endParaRPr/>
          </a:p>
          <a:p>
            <a:pPr indent="0" lvl="0" marL="0" rtl="0" algn="l">
              <a:spcBef>
                <a:spcPts val="0"/>
              </a:spcBef>
              <a:spcAft>
                <a:spcPts val="0"/>
              </a:spcAft>
              <a:buNone/>
            </a:pPr>
            <a:r>
              <a:t/>
            </a:r>
            <a:endParaRPr sz="2400">
              <a:latin typeface="Arial"/>
              <a:ea typeface="Arial"/>
              <a:cs typeface="Arial"/>
              <a:sym typeface="Arial"/>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Overcome limited resources – this includes money and skills. The model offers access to services and equipment without ownership </a:t>
            </a:r>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Improved sustainability – the PaaS model ecourages businesses to provide durable, hig-quality products</a:t>
            </a:r>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Innovation and technology access - </a:t>
            </a:r>
            <a:r>
              <a:rPr lang="it-IT" sz="2400"/>
              <a:t>PaaS can introduce innovative technologies like precision agriculture equipment or renewable energy solutions to rural areas with a lower investment, accelerating development.</a:t>
            </a:r>
            <a:endParaRPr sz="2400">
              <a:latin typeface="Arial"/>
              <a:ea typeface="Arial"/>
              <a:cs typeface="Arial"/>
              <a:sym typeface="Arial"/>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2"/>
          <p:cNvSpPr txBox="1"/>
          <p:nvPr/>
        </p:nvSpPr>
        <p:spPr>
          <a:xfrm>
            <a:off x="1371600" y="2171700"/>
            <a:ext cx="16230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4000">
                <a:solidFill>
                  <a:srgbClr val="92D050"/>
                </a:solidFill>
                <a:latin typeface="Helvetica Neue"/>
                <a:ea typeface="Helvetica Neue"/>
                <a:cs typeface="Helvetica Neue"/>
                <a:sym typeface="Helvetica Neue"/>
              </a:rPr>
              <a:t>The PaaS Model in Rural Areas</a:t>
            </a:r>
            <a:endParaRPr/>
          </a:p>
        </p:txBody>
      </p:sp>
      <p:sp>
        <p:nvSpPr>
          <p:cNvPr id="162" name="Google Shape;162;p12"/>
          <p:cNvSpPr txBox="1"/>
          <p:nvPr/>
        </p:nvSpPr>
        <p:spPr>
          <a:xfrm>
            <a:off x="1371600" y="3297853"/>
            <a:ext cx="10363200" cy="452431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it-IT" sz="2400">
                <a:latin typeface="Arial"/>
                <a:ea typeface="Arial"/>
                <a:cs typeface="Arial"/>
                <a:sym typeface="Arial"/>
              </a:rPr>
              <a:t>Practical examples: </a:t>
            </a:r>
            <a:endParaRPr/>
          </a:p>
          <a:p>
            <a:pPr indent="0" lvl="0" marL="0" rtl="0" algn="l">
              <a:spcBef>
                <a:spcPts val="0"/>
              </a:spcBef>
              <a:spcAft>
                <a:spcPts val="0"/>
              </a:spcAft>
              <a:buNone/>
            </a:pPr>
            <a:r>
              <a:t/>
            </a:r>
            <a:endParaRPr sz="2400">
              <a:latin typeface="Arial"/>
              <a:ea typeface="Arial"/>
              <a:cs typeface="Arial"/>
              <a:sym typeface="Arial"/>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Precision agriculture tools (i.e. drones, sensors) </a:t>
            </a:r>
            <a:r>
              <a:rPr lang="it-IT" sz="2400"/>
              <a:t>Farmers pay only for the time they use the equipment and benefit from expert support </a:t>
            </a:r>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p:txBody>
      </p:sp>
      <p:pic>
        <p:nvPicPr>
          <p:cNvPr descr="Drone,precision agriculture,crops,spray,fumigation - free image from  needpix.com" id="163" name="Google Shape;163;p12"/>
          <p:cNvPicPr preferRelativeResize="0"/>
          <p:nvPr/>
        </p:nvPicPr>
        <p:blipFill rotWithShape="1">
          <a:blip r:embed="rId3">
            <a:alphaModFix/>
          </a:blip>
          <a:srcRect b="0" l="0" r="0" t="0"/>
          <a:stretch/>
        </p:blipFill>
        <p:spPr>
          <a:xfrm>
            <a:off x="12268200" y="2698328"/>
            <a:ext cx="4114800" cy="2742128"/>
          </a:xfrm>
          <a:prstGeom prst="rect">
            <a:avLst/>
          </a:prstGeom>
          <a:noFill/>
          <a:ln>
            <a:noFill/>
          </a:ln>
        </p:spPr>
      </p:pic>
      <p:sp>
        <p:nvSpPr>
          <p:cNvPr id="164" name="Google Shape;164;p12"/>
          <p:cNvSpPr txBox="1"/>
          <p:nvPr/>
        </p:nvSpPr>
        <p:spPr>
          <a:xfrm>
            <a:off x="7903029" y="6743700"/>
            <a:ext cx="10363200" cy="378565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sz="2400">
              <a:latin typeface="Arial"/>
              <a:ea typeface="Arial"/>
              <a:cs typeface="Arial"/>
              <a:sym typeface="Arial"/>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Leasing of green printers or green equipment. </a:t>
            </a:r>
            <a:endParaRPr sz="2400"/>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p:txBody>
      </p:sp>
      <p:pic>
        <p:nvPicPr>
          <p:cNvPr id="165" name="Google Shape;165;p12"/>
          <p:cNvPicPr preferRelativeResize="0"/>
          <p:nvPr/>
        </p:nvPicPr>
        <p:blipFill rotWithShape="1">
          <a:blip r:embed="rId4">
            <a:alphaModFix/>
          </a:blip>
          <a:srcRect b="31249" l="66398" r="16031" t="45833"/>
          <a:stretch/>
        </p:blipFill>
        <p:spPr>
          <a:xfrm>
            <a:off x="2178319" y="5560010"/>
            <a:ext cx="4374881" cy="32082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3"/>
          <p:cNvSpPr txBox="1"/>
          <p:nvPr/>
        </p:nvSpPr>
        <p:spPr>
          <a:xfrm>
            <a:off x="1371600" y="2171700"/>
            <a:ext cx="7228114"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4000">
                <a:solidFill>
                  <a:srgbClr val="92D050"/>
                </a:solidFill>
                <a:latin typeface="Helvetica Neue"/>
                <a:ea typeface="Helvetica Neue"/>
                <a:cs typeface="Helvetica Neue"/>
                <a:sym typeface="Helvetica Neue"/>
              </a:rPr>
              <a:t>Sources</a:t>
            </a:r>
            <a:endParaRPr/>
          </a:p>
        </p:txBody>
      </p:sp>
      <p:sp>
        <p:nvSpPr>
          <p:cNvPr id="171" name="Google Shape;171;p13"/>
          <p:cNvSpPr txBox="1"/>
          <p:nvPr/>
        </p:nvSpPr>
        <p:spPr>
          <a:xfrm>
            <a:off x="1371600" y="3162300"/>
            <a:ext cx="15392400"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b="1" sz="2400">
              <a:solidFill>
                <a:srgbClr val="16A637"/>
              </a:solidFill>
              <a:latin typeface="Arial"/>
              <a:ea typeface="Arial"/>
              <a:cs typeface="Arial"/>
              <a:sym typeface="Arial"/>
            </a:endParaRPr>
          </a:p>
          <a:p>
            <a:pPr indent="0" lvl="0" marL="0" rtl="0" algn="l">
              <a:spcBef>
                <a:spcPts val="0"/>
              </a:spcBef>
              <a:spcAft>
                <a:spcPts val="0"/>
              </a:spcAft>
              <a:buNone/>
            </a:pPr>
            <a:r>
              <a:t/>
            </a:r>
            <a:endParaRPr i="1" sz="2400">
              <a:latin typeface="Helvetica Neue"/>
              <a:ea typeface="Helvetica Neue"/>
              <a:cs typeface="Helvetica Neue"/>
              <a:sym typeface="Helvetica Neue"/>
            </a:endParaRPr>
          </a:p>
        </p:txBody>
      </p:sp>
      <p:sp>
        <p:nvSpPr>
          <p:cNvPr id="172" name="Google Shape;172;p13"/>
          <p:cNvSpPr txBox="1"/>
          <p:nvPr/>
        </p:nvSpPr>
        <p:spPr>
          <a:xfrm>
            <a:off x="1371600" y="3162300"/>
            <a:ext cx="14782800" cy="452431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it-IT" sz="2400" u="sng">
                <a:solidFill>
                  <a:schemeClr val="hlink"/>
                </a:solidFill>
                <a:latin typeface="Helvetica Neue"/>
                <a:ea typeface="Helvetica Neue"/>
                <a:cs typeface="Helvetica Neue"/>
                <a:sym typeface="Helvetica Neue"/>
                <a:hlinkClick r:id="rId3"/>
              </a:rPr>
              <a:t>https://www.oecd-ilibrary.org/sites/bee1dd72-en/index.html?itemId=/content/component/bee1dd72-en</a:t>
            </a:r>
            <a:endParaRPr sz="2400">
              <a:latin typeface="Helvetica Neue"/>
              <a:ea typeface="Helvetica Neue"/>
              <a:cs typeface="Helvetica Neue"/>
              <a:sym typeface="Helvetica Neue"/>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a:p>
            <a:pPr indent="0" lvl="0" marL="0" rtl="0" algn="l">
              <a:spcBef>
                <a:spcPts val="0"/>
              </a:spcBef>
              <a:spcAft>
                <a:spcPts val="0"/>
              </a:spcAft>
              <a:buNone/>
            </a:pPr>
            <a:r>
              <a:rPr lang="it-IT" sz="2400" u="sng">
                <a:solidFill>
                  <a:schemeClr val="hlink"/>
                </a:solidFill>
                <a:latin typeface="Helvetica Neue"/>
                <a:ea typeface="Helvetica Neue"/>
                <a:cs typeface="Helvetica Neue"/>
                <a:sym typeface="Helvetica Neue"/>
                <a:hlinkClick r:id="rId4"/>
              </a:rPr>
              <a:t>https://www.europarl.europa.eu/topics/en/article/20151201STO05603/circular-economy-definition-importance-and-benefits</a:t>
            </a:r>
            <a:r>
              <a:rPr lang="it-IT" sz="2400">
                <a:latin typeface="Helvetica Neue"/>
                <a:ea typeface="Helvetica Neue"/>
                <a:cs typeface="Helvetica Neue"/>
                <a:sym typeface="Helvetica Neue"/>
              </a:rPr>
              <a:t> </a:t>
            </a:r>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a:p>
            <a:pPr indent="0" lvl="0" marL="0" rtl="0" algn="l">
              <a:spcBef>
                <a:spcPts val="0"/>
              </a:spcBef>
              <a:spcAft>
                <a:spcPts val="0"/>
              </a:spcAft>
              <a:buNone/>
            </a:pPr>
            <a:r>
              <a:rPr lang="it-IT" sz="2400" u="sng">
                <a:solidFill>
                  <a:schemeClr val="hlink"/>
                </a:solidFill>
                <a:latin typeface="Helvetica Neue"/>
                <a:ea typeface="Helvetica Neue"/>
                <a:cs typeface="Helvetica Neue"/>
                <a:sym typeface="Helvetica Neue"/>
                <a:hlinkClick r:id="rId5"/>
              </a:rPr>
              <a:t>https://www.regeneration2030.org/post/the-great-five-r-s-of-circular-economy</a:t>
            </a:r>
            <a:r>
              <a:rPr lang="it-IT" sz="2400">
                <a:latin typeface="Helvetica Neue"/>
                <a:ea typeface="Helvetica Neue"/>
                <a:cs typeface="Helvetica Neue"/>
                <a:sym typeface="Helvetica Neue"/>
              </a:rPr>
              <a:t> </a:t>
            </a:r>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a:p>
            <a:pPr indent="0" lvl="0" marL="0" rtl="0" algn="l">
              <a:spcBef>
                <a:spcPts val="0"/>
              </a:spcBef>
              <a:spcAft>
                <a:spcPts val="0"/>
              </a:spcAft>
              <a:buNone/>
            </a:pPr>
            <a:r>
              <a:rPr lang="it-IT" sz="2400" u="sng">
                <a:solidFill>
                  <a:schemeClr val="hlink"/>
                </a:solidFill>
                <a:latin typeface="Helvetica Neue"/>
                <a:ea typeface="Helvetica Neue"/>
                <a:cs typeface="Helvetica Neue"/>
                <a:sym typeface="Helvetica Neue"/>
                <a:hlinkClick r:id="rId6"/>
              </a:rPr>
              <a:t>https://multitraces.ub.ro/files/IO/IP1/O1_Chapter_2_Circular_economy_in_rural_areas_R.pdf</a:t>
            </a:r>
            <a:r>
              <a:rPr lang="it-IT" sz="2400">
                <a:latin typeface="Helvetica Neue"/>
                <a:ea typeface="Helvetica Neue"/>
                <a:cs typeface="Helvetica Neue"/>
                <a:sym typeface="Helvetica Neue"/>
              </a:rPr>
              <a:t>  </a:t>
            </a:r>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a:p>
            <a:pPr indent="0" lvl="0" marL="0" rtl="0" algn="l">
              <a:spcBef>
                <a:spcPts val="0"/>
              </a:spcBef>
              <a:spcAft>
                <a:spcPts val="0"/>
              </a:spcAft>
              <a:buNone/>
            </a:pPr>
            <a:r>
              <a:rPr lang="it-IT" sz="2400" u="sng">
                <a:solidFill>
                  <a:schemeClr val="hlink"/>
                </a:solidFill>
                <a:latin typeface="Helvetica Neue"/>
                <a:ea typeface="Helvetica Neue"/>
                <a:cs typeface="Helvetica Neue"/>
                <a:sym typeface="Helvetica Neue"/>
                <a:hlinkClick r:id="rId7"/>
              </a:rPr>
              <a:t>https://energy.ec.europa.eu/topics/markets-and-consumers/energy-communities_en</a:t>
            </a:r>
            <a:r>
              <a:rPr lang="it-IT" sz="2400">
                <a:latin typeface="Helvetica Neue"/>
                <a:ea typeface="Helvetica Neue"/>
                <a:cs typeface="Helvetica Neue"/>
                <a:sym typeface="Helvetica Neue"/>
              </a:rPr>
              <a:t> </a:t>
            </a:r>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a:p>
            <a:pPr indent="0" lvl="0" marL="0" rtl="0" algn="l">
              <a:spcBef>
                <a:spcPts val="0"/>
              </a:spcBef>
              <a:spcAft>
                <a:spcPts val="0"/>
              </a:spcAft>
              <a:buNone/>
            </a:pPr>
            <a:r>
              <a:rPr lang="it-IT" sz="2400" u="sng">
                <a:solidFill>
                  <a:schemeClr val="hlink"/>
                </a:solidFill>
                <a:latin typeface="Helvetica Neue"/>
                <a:ea typeface="Helvetica Neue"/>
                <a:cs typeface="Helvetica Neue"/>
                <a:sym typeface="Helvetica Neue"/>
                <a:hlinkClick r:id="rId8"/>
              </a:rPr>
              <a:t>https://www.ellenmacarthurfoundation.org/circular-examples/the-eus-circular-economy-action-plan</a:t>
            </a:r>
            <a:r>
              <a:rPr lang="it-IT" sz="2400">
                <a:latin typeface="Helvetica Neue"/>
                <a:ea typeface="Helvetica Neue"/>
                <a:cs typeface="Helvetica Neue"/>
                <a:sym typeface="Helvetica Neue"/>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nvSpPr>
        <p:spPr>
          <a:xfrm>
            <a:off x="2293940" y="977207"/>
            <a:ext cx="8334793" cy="76944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4400">
                <a:solidFill>
                  <a:srgbClr val="00B050"/>
                </a:solidFill>
                <a:latin typeface="Helvetica Neue"/>
                <a:ea typeface="Helvetica Neue"/>
                <a:cs typeface="Helvetica Neue"/>
                <a:sym typeface="Helvetica Neue"/>
              </a:rPr>
              <a:t>What to know before starting?</a:t>
            </a:r>
            <a:endParaRPr/>
          </a:p>
        </p:txBody>
      </p:sp>
      <p:sp>
        <p:nvSpPr>
          <p:cNvPr id="79" name="Google Shape;79;p2"/>
          <p:cNvSpPr txBox="1"/>
          <p:nvPr/>
        </p:nvSpPr>
        <p:spPr>
          <a:xfrm>
            <a:off x="1132934" y="3837046"/>
            <a:ext cx="7325263"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it-IT" sz="2400">
                <a:latin typeface="Helvetica Neue"/>
                <a:ea typeface="Helvetica Neue"/>
                <a:cs typeface="Helvetica Neue"/>
                <a:sym typeface="Helvetica Neue"/>
              </a:rPr>
              <a:t>Define the circular economy and its core principles.</a:t>
            </a:r>
            <a:endParaRPr sz="2400">
              <a:latin typeface="Helvetica Neue"/>
              <a:ea typeface="Helvetica Neue"/>
              <a:cs typeface="Helvetica Neue"/>
              <a:sym typeface="Helvetica Neue"/>
            </a:endParaRPr>
          </a:p>
        </p:txBody>
      </p:sp>
      <p:sp>
        <p:nvSpPr>
          <p:cNvPr id="80" name="Google Shape;80;p2"/>
          <p:cNvSpPr txBox="1"/>
          <p:nvPr/>
        </p:nvSpPr>
        <p:spPr>
          <a:xfrm>
            <a:off x="1132934" y="5306341"/>
            <a:ext cx="7715405"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it-IT" sz="2400">
                <a:latin typeface="Helvetica Neue"/>
                <a:ea typeface="Helvetica Neue"/>
                <a:cs typeface="Helvetica Neue"/>
                <a:sym typeface="Helvetica Neue"/>
              </a:rPr>
              <a:t>Identify the environmental and economic benefits of a circular economy.</a:t>
            </a:r>
            <a:endParaRPr sz="2400">
              <a:latin typeface="Helvetica Neue"/>
              <a:ea typeface="Helvetica Neue"/>
              <a:cs typeface="Helvetica Neue"/>
              <a:sym typeface="Helvetica Neue"/>
            </a:endParaRPr>
          </a:p>
        </p:txBody>
      </p:sp>
      <p:sp>
        <p:nvSpPr>
          <p:cNvPr id="81" name="Google Shape;81;p2"/>
          <p:cNvSpPr txBox="1"/>
          <p:nvPr/>
        </p:nvSpPr>
        <p:spPr>
          <a:xfrm>
            <a:off x="1132934" y="6844830"/>
            <a:ext cx="7100936"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it-IT" sz="2400">
                <a:latin typeface="Helvetica Neue"/>
                <a:ea typeface="Helvetica Neue"/>
                <a:cs typeface="Helvetica Neue"/>
                <a:sym typeface="Helvetica Neue"/>
              </a:rPr>
              <a:t>Recognize the challenges and limitations of implementing a circular economy</a:t>
            </a:r>
            <a:endParaRPr sz="2400">
              <a:latin typeface="Helvetica Neue"/>
              <a:ea typeface="Helvetica Neue"/>
              <a:cs typeface="Helvetica Neue"/>
              <a:sym typeface="Helvetica Neue"/>
            </a:endParaRPr>
          </a:p>
        </p:txBody>
      </p:sp>
      <p:sp>
        <p:nvSpPr>
          <p:cNvPr id="82" name="Google Shape;82;p2"/>
          <p:cNvSpPr txBox="1"/>
          <p:nvPr/>
        </p:nvSpPr>
        <p:spPr>
          <a:xfrm>
            <a:off x="9733710" y="3331905"/>
            <a:ext cx="2935381"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it-IT" sz="2400">
                <a:latin typeface="Helvetica Neue"/>
                <a:ea typeface="Helvetica Neue"/>
                <a:cs typeface="Helvetica Neue"/>
                <a:sym typeface="Helvetica Neue"/>
              </a:rPr>
              <a:t>30 minutes</a:t>
            </a:r>
            <a:endParaRPr/>
          </a:p>
        </p:txBody>
      </p:sp>
      <p:pic>
        <p:nvPicPr>
          <p:cNvPr id="83" name="Google Shape;83;p2"/>
          <p:cNvPicPr preferRelativeResize="0"/>
          <p:nvPr/>
        </p:nvPicPr>
        <p:blipFill rotWithShape="1">
          <a:blip r:embed="rId3">
            <a:alphaModFix/>
          </a:blip>
          <a:srcRect b="4810" l="19578" r="22913" t="1844"/>
          <a:stretch/>
        </p:blipFill>
        <p:spPr>
          <a:xfrm>
            <a:off x="604820" y="3923762"/>
            <a:ext cx="447645" cy="408720"/>
          </a:xfrm>
          <a:prstGeom prst="rect">
            <a:avLst/>
          </a:prstGeom>
          <a:noFill/>
          <a:ln>
            <a:noFill/>
          </a:ln>
        </p:spPr>
      </p:pic>
      <p:pic>
        <p:nvPicPr>
          <p:cNvPr id="84" name="Google Shape;84;p2"/>
          <p:cNvPicPr preferRelativeResize="0"/>
          <p:nvPr/>
        </p:nvPicPr>
        <p:blipFill rotWithShape="1">
          <a:blip r:embed="rId3">
            <a:alphaModFix/>
          </a:blip>
          <a:srcRect b="4810" l="19578" r="22913" t="1844"/>
          <a:stretch/>
        </p:blipFill>
        <p:spPr>
          <a:xfrm>
            <a:off x="604819" y="5571137"/>
            <a:ext cx="447645" cy="408720"/>
          </a:xfrm>
          <a:prstGeom prst="rect">
            <a:avLst/>
          </a:prstGeom>
          <a:noFill/>
          <a:ln>
            <a:noFill/>
          </a:ln>
        </p:spPr>
      </p:pic>
      <p:pic>
        <p:nvPicPr>
          <p:cNvPr id="85" name="Google Shape;85;p2"/>
          <p:cNvPicPr preferRelativeResize="0"/>
          <p:nvPr/>
        </p:nvPicPr>
        <p:blipFill rotWithShape="1">
          <a:blip r:embed="rId3">
            <a:alphaModFix/>
          </a:blip>
          <a:srcRect b="4810" l="19578" r="22913" t="1844"/>
          <a:stretch/>
        </p:blipFill>
        <p:spPr>
          <a:xfrm>
            <a:off x="636965" y="7055969"/>
            <a:ext cx="447645" cy="408720"/>
          </a:xfrm>
          <a:prstGeom prst="rect">
            <a:avLst/>
          </a:prstGeom>
          <a:noFill/>
          <a:ln>
            <a:noFill/>
          </a:ln>
        </p:spPr>
      </p:pic>
      <p:sp>
        <p:nvSpPr>
          <p:cNvPr id="86" name="Google Shape;86;p2"/>
          <p:cNvSpPr txBox="1"/>
          <p:nvPr/>
        </p:nvSpPr>
        <p:spPr>
          <a:xfrm>
            <a:off x="572160" y="2525040"/>
            <a:ext cx="544763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3600">
                <a:solidFill>
                  <a:srgbClr val="92D050"/>
                </a:solidFill>
                <a:latin typeface="Helvetica Neue"/>
                <a:ea typeface="Helvetica Neue"/>
                <a:cs typeface="Helvetica Neue"/>
                <a:sym typeface="Helvetica Neue"/>
              </a:rPr>
              <a:t>What will you learn?</a:t>
            </a:r>
            <a:endParaRPr/>
          </a:p>
        </p:txBody>
      </p:sp>
      <p:cxnSp>
        <p:nvCxnSpPr>
          <p:cNvPr id="87" name="Google Shape;87;p2"/>
          <p:cNvCxnSpPr/>
          <p:nvPr/>
        </p:nvCxnSpPr>
        <p:spPr>
          <a:xfrm>
            <a:off x="8763000" y="2982810"/>
            <a:ext cx="0" cy="4910026"/>
          </a:xfrm>
          <a:prstGeom prst="straightConnector1">
            <a:avLst/>
          </a:prstGeom>
          <a:noFill/>
          <a:ln cap="flat" cmpd="sng" w="38100">
            <a:solidFill>
              <a:srgbClr val="16A637"/>
            </a:solidFill>
            <a:prstDash val="solid"/>
            <a:miter lim="800000"/>
            <a:headEnd len="sm" w="sm" type="none"/>
            <a:tailEnd len="sm" w="sm" type="none"/>
          </a:ln>
        </p:spPr>
      </p:cxnSp>
      <p:sp>
        <p:nvSpPr>
          <p:cNvPr id="88" name="Google Shape;88;p2"/>
          <p:cNvSpPr txBox="1"/>
          <p:nvPr/>
        </p:nvSpPr>
        <p:spPr>
          <a:xfrm>
            <a:off x="9004101" y="2534315"/>
            <a:ext cx="769619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3600">
                <a:solidFill>
                  <a:srgbClr val="92D050"/>
                </a:solidFill>
                <a:latin typeface="Helvetica Neue"/>
                <a:ea typeface="Helvetica Neue"/>
                <a:cs typeface="Helvetica Neue"/>
                <a:sym typeface="Helvetica Neue"/>
              </a:rPr>
              <a:t>How much time will it take?</a:t>
            </a:r>
            <a:endParaRPr/>
          </a:p>
        </p:txBody>
      </p:sp>
      <p:pic>
        <p:nvPicPr>
          <p:cNvPr descr="Immagine che contiene design&#10;&#10;Descrizione generata automaticamente con attendibilità media" id="89" name="Google Shape;89;p2"/>
          <p:cNvPicPr preferRelativeResize="0"/>
          <p:nvPr/>
        </p:nvPicPr>
        <p:blipFill rotWithShape="1">
          <a:blip r:embed="rId4">
            <a:alphaModFix/>
          </a:blip>
          <a:srcRect b="41831" l="10417" r="65247" t="14444"/>
          <a:stretch/>
        </p:blipFill>
        <p:spPr>
          <a:xfrm>
            <a:off x="9004101" y="3331905"/>
            <a:ext cx="629848" cy="636532"/>
          </a:xfrm>
          <a:prstGeom prst="rect">
            <a:avLst/>
          </a:prstGeom>
          <a:noFill/>
          <a:ln>
            <a:noFill/>
          </a:ln>
        </p:spPr>
      </p:pic>
      <p:sp>
        <p:nvSpPr>
          <p:cNvPr id="90" name="Google Shape;90;p2"/>
          <p:cNvSpPr txBox="1"/>
          <p:nvPr/>
        </p:nvSpPr>
        <p:spPr>
          <a:xfrm>
            <a:off x="9004101" y="4258996"/>
            <a:ext cx="769619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3600">
                <a:solidFill>
                  <a:srgbClr val="92D050"/>
                </a:solidFill>
                <a:latin typeface="Helvetica Neue"/>
                <a:ea typeface="Helvetica Neue"/>
                <a:cs typeface="Helvetica Neue"/>
                <a:sym typeface="Helvetica Neue"/>
              </a:rPr>
              <a:t>EQF level </a:t>
            </a:r>
            <a:endParaRPr/>
          </a:p>
        </p:txBody>
      </p:sp>
      <p:sp>
        <p:nvSpPr>
          <p:cNvPr id="91" name="Google Shape;91;p2"/>
          <p:cNvSpPr txBox="1"/>
          <p:nvPr/>
        </p:nvSpPr>
        <p:spPr>
          <a:xfrm>
            <a:off x="9056915" y="4894886"/>
            <a:ext cx="2935381"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it-IT" sz="2400">
                <a:latin typeface="Helvetica Neue"/>
                <a:ea typeface="Helvetica Neue"/>
                <a:cs typeface="Helvetica Neue"/>
                <a:sym typeface="Helvetica Neue"/>
              </a:rPr>
              <a:t>Level 3</a:t>
            </a:r>
            <a:endParaRPr/>
          </a:p>
        </p:txBody>
      </p:sp>
      <p:sp>
        <p:nvSpPr>
          <p:cNvPr id="92" name="Google Shape;92;p2"/>
          <p:cNvSpPr txBox="1"/>
          <p:nvPr/>
        </p:nvSpPr>
        <p:spPr>
          <a:xfrm>
            <a:off x="9031382" y="5899488"/>
            <a:ext cx="7696199"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3600">
                <a:solidFill>
                  <a:srgbClr val="92D050"/>
                </a:solidFill>
                <a:latin typeface="Helvetica Neue"/>
                <a:ea typeface="Helvetica Neue"/>
                <a:cs typeface="Helvetica Neue"/>
                <a:sym typeface="Helvetica Neue"/>
              </a:rPr>
              <a:t>Who created the content and will recognise your learning?</a:t>
            </a:r>
            <a:endParaRPr/>
          </a:p>
        </p:txBody>
      </p:sp>
      <p:sp>
        <p:nvSpPr>
          <p:cNvPr id="93" name="Google Shape;93;p2"/>
          <p:cNvSpPr txBox="1"/>
          <p:nvPr/>
        </p:nvSpPr>
        <p:spPr>
          <a:xfrm>
            <a:off x="9067801" y="7152520"/>
            <a:ext cx="78519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it-IT" sz="2400">
                <a:latin typeface="Helvetica Neue"/>
                <a:ea typeface="Helvetica Neue"/>
                <a:cs typeface="Helvetica Neue"/>
                <a:sym typeface="Helvetica Neue"/>
              </a:rPr>
              <a:t>This material was created by the partners of the Erasmus+ project “Upskilling Rural</a:t>
            </a:r>
            <a:r>
              <a:rPr lang="it-IT" sz="2400">
                <a:highlight>
                  <a:schemeClr val="lt1"/>
                </a:highlight>
                <a:latin typeface="Helvetica Neue"/>
                <a:ea typeface="Helvetica Neue"/>
                <a:cs typeface="Helvetica Neue"/>
                <a:sym typeface="Helvetica Neue"/>
              </a:rPr>
              <a:t>” that will recognise your learning as well.</a:t>
            </a:r>
            <a:endParaRPr sz="4400">
              <a:solidFill>
                <a:srgbClr val="16A637"/>
              </a:solidFill>
              <a:highlight>
                <a:schemeClr val="lt1"/>
              </a:highlight>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Immagine che contiene design&#10;&#10;Descrizione generata automaticamente con attendibilità bassa" id="98" name="Google Shape;98;p3"/>
          <p:cNvPicPr preferRelativeResize="0"/>
          <p:nvPr/>
        </p:nvPicPr>
        <p:blipFill rotWithShape="1">
          <a:blip r:embed="rId3">
            <a:alphaModFix/>
          </a:blip>
          <a:srcRect b="19630" l="11250" r="53333" t="16667"/>
          <a:stretch/>
        </p:blipFill>
        <p:spPr>
          <a:xfrm>
            <a:off x="1905000" y="3962400"/>
            <a:ext cx="3389128" cy="3429000"/>
          </a:xfrm>
          <a:prstGeom prst="rect">
            <a:avLst/>
          </a:prstGeom>
          <a:noFill/>
          <a:ln>
            <a:noFill/>
          </a:ln>
        </p:spPr>
      </p:pic>
      <p:sp>
        <p:nvSpPr>
          <p:cNvPr id="99" name="Google Shape;99;p3"/>
          <p:cNvSpPr txBox="1"/>
          <p:nvPr/>
        </p:nvSpPr>
        <p:spPr>
          <a:xfrm>
            <a:off x="533400" y="2400300"/>
            <a:ext cx="11734800" cy="76944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4400">
                <a:solidFill>
                  <a:srgbClr val="00B050"/>
                </a:solidFill>
                <a:latin typeface="Helvetica Neue"/>
                <a:ea typeface="Helvetica Neue"/>
                <a:cs typeface="Helvetica Neue"/>
                <a:sym typeface="Helvetica Neue"/>
              </a:rPr>
              <a:t>Let’s understand the EU Green Deal</a:t>
            </a:r>
            <a:endParaRPr/>
          </a:p>
        </p:txBody>
      </p:sp>
      <p:sp>
        <p:nvSpPr>
          <p:cNvPr id="100" name="Google Shape;100;p3"/>
          <p:cNvSpPr txBox="1"/>
          <p:nvPr/>
        </p:nvSpPr>
        <p:spPr>
          <a:xfrm>
            <a:off x="11103429" y="5265003"/>
            <a:ext cx="5257800"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it-IT" sz="2400" u="sng">
                <a:solidFill>
                  <a:schemeClr val="hlink"/>
                </a:solidFill>
                <a:latin typeface="Arial"/>
                <a:ea typeface="Arial"/>
                <a:cs typeface="Arial"/>
                <a:sym typeface="Arial"/>
                <a:hlinkClick r:id="rId4"/>
              </a:rPr>
              <a:t>https://youtube.com/shorts/xRZWEG2FYZI?si=amUWAuPm--HOyYIe</a:t>
            </a:r>
            <a:r>
              <a:rPr lang="it-IT" sz="2400">
                <a:latin typeface="Arial"/>
                <a:ea typeface="Arial"/>
                <a:cs typeface="Arial"/>
                <a:sym typeface="Arial"/>
              </a:rPr>
              <a:t> </a:t>
            </a:r>
            <a:endParaRPr/>
          </a:p>
        </p:txBody>
      </p:sp>
      <p:pic>
        <p:nvPicPr>
          <p:cNvPr id="101" name="Google Shape;101;p3">
            <a:hlinkClick r:id="rId5"/>
          </p:cNvPr>
          <p:cNvPicPr preferRelativeResize="0"/>
          <p:nvPr/>
        </p:nvPicPr>
        <p:blipFill rotWithShape="1">
          <a:blip r:embed="rId6">
            <a:alphaModFix/>
          </a:blip>
          <a:srcRect b="5208" l="30673" r="46485" t="29166"/>
          <a:stretch/>
        </p:blipFill>
        <p:spPr>
          <a:xfrm>
            <a:off x="7467600" y="3543300"/>
            <a:ext cx="2971801" cy="4800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nvSpPr>
        <p:spPr>
          <a:xfrm>
            <a:off x="1371600" y="2171700"/>
            <a:ext cx="7228114"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4000">
                <a:solidFill>
                  <a:srgbClr val="92D050"/>
                </a:solidFill>
                <a:latin typeface="Helvetica Neue"/>
                <a:ea typeface="Helvetica Neue"/>
                <a:cs typeface="Helvetica Neue"/>
                <a:sym typeface="Helvetica Neue"/>
              </a:rPr>
              <a:t>The “Circular Economy” Model</a:t>
            </a:r>
            <a:endParaRPr/>
          </a:p>
        </p:txBody>
      </p:sp>
      <p:sp>
        <p:nvSpPr>
          <p:cNvPr id="108" name="Google Shape;108;p4"/>
          <p:cNvSpPr txBox="1"/>
          <p:nvPr/>
        </p:nvSpPr>
        <p:spPr>
          <a:xfrm>
            <a:off x="1390650" y="3390900"/>
            <a:ext cx="7543800" cy="489364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2400">
                <a:solidFill>
                  <a:srgbClr val="16A637"/>
                </a:solidFill>
                <a:latin typeface="Arial"/>
                <a:ea typeface="Arial"/>
                <a:cs typeface="Arial"/>
                <a:sym typeface="Arial"/>
              </a:rPr>
              <a:t>DEFINITION</a:t>
            </a:r>
            <a:r>
              <a:rPr lang="it-IT" sz="2400">
                <a:latin typeface="Arial"/>
                <a:ea typeface="Arial"/>
                <a:cs typeface="Arial"/>
                <a:sym typeface="Arial"/>
              </a:rPr>
              <a:t>: it is a model of production and consumption that has the objective of extending the life cycle of products, in order to minimize waste and create more value. </a:t>
            </a:r>
            <a:endParaRPr/>
          </a:p>
          <a:p>
            <a:pPr indent="0" lvl="0" marL="0" rtl="0" algn="l">
              <a:spcBef>
                <a:spcPts val="0"/>
              </a:spcBef>
              <a:spcAft>
                <a:spcPts val="0"/>
              </a:spcAft>
              <a:buNone/>
            </a:pPr>
            <a:r>
              <a:t/>
            </a:r>
            <a:endParaRPr i="1" sz="2400">
              <a:latin typeface="Arial"/>
              <a:ea typeface="Arial"/>
              <a:cs typeface="Arial"/>
              <a:sym typeface="Arial"/>
            </a:endParaRPr>
          </a:p>
          <a:p>
            <a:pPr indent="0" lvl="0" marL="0" rtl="0" algn="l">
              <a:spcBef>
                <a:spcPts val="0"/>
              </a:spcBef>
              <a:spcAft>
                <a:spcPts val="0"/>
              </a:spcAft>
              <a:buNone/>
            </a:pPr>
            <a:r>
              <a:rPr lang="it-IT" sz="2400">
                <a:latin typeface="Arial"/>
                <a:ea typeface="Arial"/>
                <a:cs typeface="Arial"/>
                <a:sym typeface="Arial"/>
              </a:rPr>
              <a:t>The objective is to contrast the linear model of consumption – model based on products of limited lifespan that encourage consumers to buy again. These products are often produced in large quantities with easily accessible materials and energy. </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lang="it-IT" sz="2400">
                <a:latin typeface="Arial"/>
                <a:ea typeface="Arial"/>
                <a:cs typeface="Arial"/>
                <a:sym typeface="Arial"/>
              </a:rPr>
              <a:t>The circular economy model is at the basis of the EU Green Deal policy. </a:t>
            </a:r>
            <a:endParaRPr/>
          </a:p>
        </p:txBody>
      </p:sp>
      <p:pic>
        <p:nvPicPr>
          <p:cNvPr descr="Immagine che contiene testo, schermata, Carattere, diagramma&#10;&#10;Descrizione generata automaticamente" id="109" name="Google Shape;109;p4"/>
          <p:cNvPicPr preferRelativeResize="0"/>
          <p:nvPr/>
        </p:nvPicPr>
        <p:blipFill rotWithShape="1">
          <a:blip r:embed="rId3">
            <a:alphaModFix/>
          </a:blip>
          <a:srcRect b="2592" l="0" r="0" t="24074"/>
          <a:stretch/>
        </p:blipFill>
        <p:spPr>
          <a:xfrm>
            <a:off x="9764485" y="2171700"/>
            <a:ext cx="7132865" cy="65384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nvSpPr>
        <p:spPr>
          <a:xfrm>
            <a:off x="1371600" y="2171700"/>
            <a:ext cx="7228114"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4000">
                <a:solidFill>
                  <a:srgbClr val="92D050"/>
                </a:solidFill>
                <a:latin typeface="Helvetica Neue"/>
                <a:ea typeface="Helvetica Neue"/>
                <a:cs typeface="Helvetica Neue"/>
                <a:sym typeface="Helvetica Neue"/>
              </a:rPr>
              <a:t>The 5 R principle</a:t>
            </a:r>
            <a:endParaRPr/>
          </a:p>
        </p:txBody>
      </p:sp>
      <p:sp>
        <p:nvSpPr>
          <p:cNvPr id="115" name="Google Shape;115;p5"/>
          <p:cNvSpPr txBox="1"/>
          <p:nvPr/>
        </p:nvSpPr>
        <p:spPr>
          <a:xfrm>
            <a:off x="1447800" y="2917686"/>
            <a:ext cx="15392400" cy="637097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it-IT" sz="2400">
                <a:latin typeface="Arial"/>
                <a:ea typeface="Arial"/>
                <a:cs typeface="Arial"/>
                <a:sym typeface="Arial"/>
              </a:rPr>
              <a:t>The concept of the circular economy is based on the </a:t>
            </a:r>
            <a:r>
              <a:rPr b="1" lang="it-IT" sz="2400">
                <a:solidFill>
                  <a:srgbClr val="16A637"/>
                </a:solidFill>
                <a:latin typeface="Arial"/>
                <a:ea typeface="Arial"/>
                <a:cs typeface="Arial"/>
                <a:sym typeface="Arial"/>
              </a:rPr>
              <a:t>“5 R principle”.</a:t>
            </a:r>
            <a:endParaRPr/>
          </a:p>
          <a:p>
            <a:pPr indent="0" lvl="0" marL="0" rtl="0" algn="l">
              <a:spcBef>
                <a:spcPts val="0"/>
              </a:spcBef>
              <a:spcAft>
                <a:spcPts val="0"/>
              </a:spcAft>
              <a:buNone/>
            </a:pPr>
            <a:r>
              <a:t/>
            </a:r>
            <a:endParaRPr b="1" sz="2400">
              <a:solidFill>
                <a:srgbClr val="16A637"/>
              </a:solidFill>
              <a:latin typeface="Arial"/>
              <a:ea typeface="Arial"/>
              <a:cs typeface="Arial"/>
              <a:sym typeface="Arial"/>
            </a:endParaRPr>
          </a:p>
          <a:p>
            <a:pPr indent="0" lvl="0" marL="0" rtl="0" algn="l">
              <a:spcBef>
                <a:spcPts val="0"/>
              </a:spcBef>
              <a:spcAft>
                <a:spcPts val="0"/>
              </a:spcAft>
              <a:buNone/>
            </a:pPr>
            <a:r>
              <a:rPr b="1" lang="it-IT" sz="2400">
                <a:solidFill>
                  <a:srgbClr val="16A637"/>
                </a:solidFill>
                <a:latin typeface="Arial"/>
                <a:ea typeface="Arial"/>
                <a:cs typeface="Arial"/>
                <a:sym typeface="Arial"/>
              </a:rPr>
              <a:t>Reduce: </a:t>
            </a:r>
            <a:r>
              <a:rPr lang="it-IT" sz="2400">
                <a:latin typeface="Arial"/>
                <a:ea typeface="Arial"/>
                <a:cs typeface="Arial"/>
                <a:sym typeface="Arial"/>
              </a:rPr>
              <a:t>limited resources means to reduce consumption and chose alternatives like rent or borrow when possible.</a:t>
            </a:r>
            <a:endParaRPr/>
          </a:p>
          <a:p>
            <a:pPr indent="0" lvl="0" marL="0" rtl="0" algn="l">
              <a:spcBef>
                <a:spcPts val="0"/>
              </a:spcBef>
              <a:spcAft>
                <a:spcPts val="0"/>
              </a:spcAft>
              <a:buNone/>
            </a:pPr>
            <a:r>
              <a:t/>
            </a:r>
            <a:endParaRPr b="1" sz="2400">
              <a:solidFill>
                <a:srgbClr val="16A637"/>
              </a:solidFill>
              <a:latin typeface="Arial"/>
              <a:ea typeface="Arial"/>
              <a:cs typeface="Arial"/>
              <a:sym typeface="Arial"/>
            </a:endParaRPr>
          </a:p>
          <a:p>
            <a:pPr indent="0" lvl="0" marL="0" rtl="0" algn="l">
              <a:spcBef>
                <a:spcPts val="0"/>
              </a:spcBef>
              <a:spcAft>
                <a:spcPts val="0"/>
              </a:spcAft>
              <a:buNone/>
            </a:pPr>
            <a:r>
              <a:rPr b="1" lang="it-IT" sz="2400">
                <a:solidFill>
                  <a:srgbClr val="16A637"/>
                </a:solidFill>
                <a:latin typeface="Arial"/>
                <a:ea typeface="Arial"/>
                <a:cs typeface="Arial"/>
                <a:sym typeface="Arial"/>
              </a:rPr>
              <a:t>Reuse: </a:t>
            </a:r>
            <a:r>
              <a:rPr lang="it-IT" sz="2400">
                <a:latin typeface="Arial"/>
                <a:ea typeface="Arial"/>
                <a:cs typeface="Arial"/>
                <a:sym typeface="Arial"/>
              </a:rPr>
              <a:t>the circular economy model is based on the idea of creating items that can be used in different way to extend their lifecycle. Adapting items to different uses is crucial for this type of model. </a:t>
            </a:r>
            <a:endParaRPr/>
          </a:p>
          <a:p>
            <a:pPr indent="0" lvl="0" marL="0" rtl="0" algn="l">
              <a:spcBef>
                <a:spcPts val="0"/>
              </a:spcBef>
              <a:spcAft>
                <a:spcPts val="0"/>
              </a:spcAft>
              <a:buNone/>
            </a:pPr>
            <a:r>
              <a:t/>
            </a:r>
            <a:endParaRPr b="1" sz="2400">
              <a:solidFill>
                <a:srgbClr val="16A637"/>
              </a:solidFill>
              <a:latin typeface="Arial"/>
              <a:ea typeface="Arial"/>
              <a:cs typeface="Arial"/>
              <a:sym typeface="Arial"/>
            </a:endParaRPr>
          </a:p>
          <a:p>
            <a:pPr indent="0" lvl="0" marL="0" rtl="0" algn="l">
              <a:spcBef>
                <a:spcPts val="0"/>
              </a:spcBef>
              <a:spcAft>
                <a:spcPts val="0"/>
              </a:spcAft>
              <a:buNone/>
            </a:pPr>
            <a:r>
              <a:rPr b="1" lang="it-IT" sz="2400">
                <a:solidFill>
                  <a:srgbClr val="16A637"/>
                </a:solidFill>
                <a:latin typeface="Arial"/>
                <a:ea typeface="Arial"/>
                <a:cs typeface="Arial"/>
                <a:sym typeface="Arial"/>
              </a:rPr>
              <a:t>Repair: </a:t>
            </a:r>
            <a:r>
              <a:rPr lang="it-IT" sz="2400">
                <a:latin typeface="Arial"/>
                <a:ea typeface="Arial"/>
                <a:cs typeface="Arial"/>
                <a:sym typeface="Arial"/>
              </a:rPr>
              <a:t>the model wants to promote the creation of items with materials that can be replaced, giving new life to items and avoid over-consumption. </a:t>
            </a:r>
            <a:endParaRPr/>
          </a:p>
          <a:p>
            <a:pPr indent="0" lvl="0" marL="0" rtl="0" algn="l">
              <a:spcBef>
                <a:spcPts val="0"/>
              </a:spcBef>
              <a:spcAft>
                <a:spcPts val="0"/>
              </a:spcAft>
              <a:buNone/>
            </a:pPr>
            <a:r>
              <a:t/>
            </a:r>
            <a:endParaRPr b="1" sz="2400">
              <a:solidFill>
                <a:srgbClr val="16A637"/>
              </a:solidFill>
              <a:latin typeface="Arial"/>
              <a:ea typeface="Arial"/>
              <a:cs typeface="Arial"/>
              <a:sym typeface="Arial"/>
            </a:endParaRPr>
          </a:p>
          <a:p>
            <a:pPr indent="0" lvl="0" marL="0" rtl="0" algn="l">
              <a:spcBef>
                <a:spcPts val="0"/>
              </a:spcBef>
              <a:spcAft>
                <a:spcPts val="0"/>
              </a:spcAft>
              <a:buNone/>
            </a:pPr>
            <a:r>
              <a:rPr b="1" lang="it-IT" sz="2400">
                <a:solidFill>
                  <a:srgbClr val="16A637"/>
                </a:solidFill>
                <a:latin typeface="Arial"/>
                <a:ea typeface="Arial"/>
                <a:cs typeface="Arial"/>
                <a:sym typeface="Arial"/>
              </a:rPr>
              <a:t>Rethink: </a:t>
            </a:r>
            <a:r>
              <a:rPr lang="it-IT" sz="2400">
                <a:latin typeface="Arial"/>
                <a:ea typeface="Arial"/>
                <a:cs typeface="Arial"/>
                <a:sym typeface="Arial"/>
              </a:rPr>
              <a:t>the model wants to promote a “think outside the box” scheme thinking for alternative uses of items to reduce consumption. </a:t>
            </a:r>
            <a:endParaRPr/>
          </a:p>
          <a:p>
            <a:pPr indent="0" lvl="0" marL="0" rtl="0" algn="l">
              <a:spcBef>
                <a:spcPts val="0"/>
              </a:spcBef>
              <a:spcAft>
                <a:spcPts val="0"/>
              </a:spcAft>
              <a:buNone/>
            </a:pPr>
            <a:r>
              <a:t/>
            </a:r>
            <a:endParaRPr b="1" sz="2400">
              <a:solidFill>
                <a:srgbClr val="16A637"/>
              </a:solidFill>
              <a:latin typeface="Arial"/>
              <a:ea typeface="Arial"/>
              <a:cs typeface="Arial"/>
              <a:sym typeface="Arial"/>
            </a:endParaRPr>
          </a:p>
          <a:p>
            <a:pPr indent="0" lvl="0" marL="0" rtl="0" algn="l">
              <a:spcBef>
                <a:spcPts val="0"/>
              </a:spcBef>
              <a:spcAft>
                <a:spcPts val="0"/>
              </a:spcAft>
              <a:buNone/>
            </a:pPr>
            <a:r>
              <a:rPr b="1" lang="it-IT" sz="2400">
                <a:solidFill>
                  <a:srgbClr val="16A637"/>
                </a:solidFill>
                <a:latin typeface="Arial"/>
                <a:ea typeface="Arial"/>
                <a:cs typeface="Arial"/>
                <a:sym typeface="Arial"/>
              </a:rPr>
              <a:t>Recycle: </a:t>
            </a:r>
            <a:r>
              <a:rPr lang="it-IT" sz="2400">
                <a:latin typeface="Arial"/>
                <a:ea typeface="Arial"/>
                <a:cs typeface="Arial"/>
                <a:sym typeface="Arial"/>
              </a:rPr>
              <a:t>Used materials that are considered waste should be recycled to be able to be transformed in new ones.</a:t>
            </a:r>
            <a:endParaRPr/>
          </a:p>
          <a:p>
            <a:pPr indent="0" lvl="0" marL="0" rtl="0" algn="l">
              <a:spcBef>
                <a:spcPts val="0"/>
              </a:spcBef>
              <a:spcAft>
                <a:spcPts val="0"/>
              </a:spcAft>
              <a:buNone/>
            </a:pPr>
            <a:r>
              <a:t/>
            </a:r>
            <a:endParaRPr i="1" sz="2400">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
          <p:cNvSpPr txBox="1"/>
          <p:nvPr/>
        </p:nvSpPr>
        <p:spPr>
          <a:xfrm>
            <a:off x="1371600" y="2171700"/>
            <a:ext cx="11277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4000">
                <a:solidFill>
                  <a:srgbClr val="92D050"/>
                </a:solidFill>
                <a:latin typeface="Helvetica Neue"/>
                <a:ea typeface="Helvetica Neue"/>
                <a:cs typeface="Helvetica Neue"/>
                <a:sym typeface="Helvetica Neue"/>
              </a:rPr>
              <a:t>The Benefits of the Circular Economy</a:t>
            </a:r>
            <a:endParaRPr/>
          </a:p>
        </p:txBody>
      </p:sp>
      <p:sp>
        <p:nvSpPr>
          <p:cNvPr id="121" name="Google Shape;121;p6"/>
          <p:cNvSpPr txBox="1"/>
          <p:nvPr/>
        </p:nvSpPr>
        <p:spPr>
          <a:xfrm>
            <a:off x="1371600" y="3162300"/>
            <a:ext cx="15392400" cy="4524315"/>
          </a:xfrm>
          <a:prstGeom prst="rect">
            <a:avLst/>
          </a:prstGeom>
          <a:noFill/>
          <a:ln>
            <a:noFill/>
          </a:ln>
        </p:spPr>
        <p:txBody>
          <a:bodyPr anchorCtr="0" anchor="t" bIns="45700" lIns="91425" spcFirstLastPara="1" rIns="91425" wrap="square" tIns="45700">
            <a:spAutoFit/>
          </a:bodyPr>
          <a:lstStyle/>
          <a:p>
            <a:pPr indent="-342900" lvl="0" marL="342900" rtl="0" algn="l">
              <a:spcBef>
                <a:spcPts val="0"/>
              </a:spcBef>
              <a:spcAft>
                <a:spcPts val="0"/>
              </a:spcAft>
              <a:buSzPts val="2400"/>
              <a:buFont typeface="Arial"/>
              <a:buChar char="•"/>
            </a:pPr>
            <a:r>
              <a:rPr lang="it-IT" sz="2400">
                <a:latin typeface="Arial"/>
                <a:ea typeface="Arial"/>
                <a:cs typeface="Arial"/>
                <a:sym typeface="Arial"/>
              </a:rPr>
              <a:t>Environmental protection – the application of the circular economy model would have impact on both reduction of greenhouse gas emissions and slow down the use of natural resources.</a:t>
            </a:r>
            <a:endParaRPr/>
          </a:p>
          <a:p>
            <a:pPr indent="0" lvl="0" marL="0" rtl="0" algn="l">
              <a:spcBef>
                <a:spcPts val="0"/>
              </a:spcBef>
              <a:spcAft>
                <a:spcPts val="0"/>
              </a:spcAft>
              <a:buNone/>
            </a:pPr>
            <a:r>
              <a:t/>
            </a:r>
            <a:endParaRPr sz="2400">
              <a:latin typeface="Arial"/>
              <a:ea typeface="Arial"/>
              <a:cs typeface="Arial"/>
              <a:sym typeface="Arial"/>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Reduce raw materials dependence – raw materials (i.e. Natural Gas, Oil, Wood, etc.) are limited and not available to everybody. Recycling raw materials is an excellent way to reduce dependence even on an economic point of view. </a:t>
            </a:r>
            <a:endParaRPr/>
          </a:p>
          <a:p>
            <a:pPr indent="0" lvl="0" marL="0" rtl="0" algn="l">
              <a:spcBef>
                <a:spcPts val="0"/>
              </a:spcBef>
              <a:spcAft>
                <a:spcPts val="0"/>
              </a:spcAft>
              <a:buNone/>
            </a:pPr>
            <a:r>
              <a:t/>
            </a:r>
            <a:endParaRPr sz="2400">
              <a:latin typeface="Arial"/>
              <a:ea typeface="Arial"/>
              <a:cs typeface="Arial"/>
              <a:sym typeface="Arial"/>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Saving money – the circular economy has the objective of stimulating innovation across different sectors of the economy, giving consumers more durable and reusable products, reducing consumption and expenses.</a:t>
            </a:r>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0" lvl="0" marL="0" rtl="0" algn="l">
              <a:spcBef>
                <a:spcPts val="0"/>
              </a:spcBef>
              <a:spcAft>
                <a:spcPts val="0"/>
              </a:spcAft>
              <a:buNone/>
            </a:pPr>
            <a:r>
              <a:rPr b="1" lang="it-IT" sz="2400">
                <a:solidFill>
                  <a:srgbClr val="16A637"/>
                </a:solidFill>
                <a:latin typeface="Arial"/>
                <a:ea typeface="Arial"/>
                <a:cs typeface="Arial"/>
                <a:sym typeface="Arial"/>
              </a:rPr>
              <a:t>Think: can you think of other benefits the circular economy can bring?</a:t>
            </a:r>
            <a:endParaRPr sz="2400">
              <a:latin typeface="Arial"/>
              <a:ea typeface="Arial"/>
              <a:cs typeface="Arial"/>
              <a:sym typeface="Arial"/>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nvSpPr>
        <p:spPr>
          <a:xfrm>
            <a:off x="1371600" y="2171700"/>
            <a:ext cx="16230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4000">
                <a:solidFill>
                  <a:srgbClr val="92D050"/>
                </a:solidFill>
                <a:latin typeface="Helvetica Neue"/>
                <a:ea typeface="Helvetica Neue"/>
                <a:cs typeface="Helvetica Neue"/>
                <a:sym typeface="Helvetica Neue"/>
              </a:rPr>
              <a:t>Circular Economy in Rural Areas</a:t>
            </a:r>
            <a:endParaRPr/>
          </a:p>
        </p:txBody>
      </p:sp>
      <p:sp>
        <p:nvSpPr>
          <p:cNvPr id="127" name="Google Shape;127;p7"/>
          <p:cNvSpPr txBox="1"/>
          <p:nvPr/>
        </p:nvSpPr>
        <p:spPr>
          <a:xfrm>
            <a:off x="1371600" y="3297853"/>
            <a:ext cx="15392400" cy="674030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it-IT" sz="2400">
                <a:latin typeface="Arial"/>
                <a:ea typeface="Arial"/>
                <a:cs typeface="Arial"/>
                <a:sym typeface="Arial"/>
              </a:rPr>
              <a:t>The current economic and production systems are very dependent from the environment. Circular economy consider waste a crucial resource that must be integrated. </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lang="it-IT" sz="2400">
                <a:latin typeface="Arial"/>
                <a:ea typeface="Arial"/>
                <a:cs typeface="Arial"/>
                <a:sym typeface="Arial"/>
              </a:rPr>
              <a:t>Application of this model requires the collaboration of people, policies and places: </a:t>
            </a:r>
            <a:endParaRPr/>
          </a:p>
          <a:p>
            <a:pPr indent="0" lvl="0" marL="0" rtl="0" algn="l">
              <a:spcBef>
                <a:spcPts val="0"/>
              </a:spcBef>
              <a:spcAft>
                <a:spcPts val="0"/>
              </a:spcAft>
              <a:buNone/>
            </a:pPr>
            <a:r>
              <a:t/>
            </a:r>
            <a:endParaRPr sz="2400">
              <a:latin typeface="Arial"/>
              <a:ea typeface="Arial"/>
              <a:cs typeface="Arial"/>
              <a:sym typeface="Arial"/>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People are crucial in this model, their behaviour and their choices influence the way models are applied to real life. Application of a new model implies behavioural and cultural shift. </a:t>
            </a:r>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Policies on local, national and EU levels are being created to make the application easier for people and businesses. One of the most important policies is the «Europe Green Deal». </a:t>
            </a:r>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Places are different and have different needs. Big cities have different needs than smaller rural centres. It is key to consider the characteristic of each to have a good application. </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nvSpPr>
        <p:spPr>
          <a:xfrm>
            <a:off x="1371600" y="2171700"/>
            <a:ext cx="16230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4000">
                <a:solidFill>
                  <a:srgbClr val="92D050"/>
                </a:solidFill>
                <a:latin typeface="Helvetica Neue"/>
                <a:ea typeface="Helvetica Neue"/>
                <a:cs typeface="Helvetica Neue"/>
                <a:sym typeface="Helvetica Neue"/>
              </a:rPr>
              <a:t>Circular Economy in Rural Areas</a:t>
            </a:r>
            <a:endParaRPr/>
          </a:p>
        </p:txBody>
      </p:sp>
      <p:sp>
        <p:nvSpPr>
          <p:cNvPr id="133" name="Google Shape;133;p8"/>
          <p:cNvSpPr txBox="1"/>
          <p:nvPr/>
        </p:nvSpPr>
        <p:spPr>
          <a:xfrm>
            <a:off x="1371600" y="3297853"/>
            <a:ext cx="13944600" cy="526297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it-IT" sz="2400">
                <a:latin typeface="Arial"/>
                <a:ea typeface="Arial"/>
                <a:cs typeface="Arial"/>
                <a:sym typeface="Arial"/>
              </a:rPr>
              <a:t>Rural areas can benefit from the application of this model in terms of: </a:t>
            </a:r>
            <a:endParaRPr/>
          </a:p>
          <a:p>
            <a:pPr indent="0" lvl="0" marL="0" rtl="0" algn="l">
              <a:spcBef>
                <a:spcPts val="0"/>
              </a:spcBef>
              <a:spcAft>
                <a:spcPts val="0"/>
              </a:spcAft>
              <a:buNone/>
            </a:pPr>
            <a:r>
              <a:t/>
            </a:r>
            <a:endParaRPr sz="2400">
              <a:latin typeface="Arial"/>
              <a:ea typeface="Arial"/>
              <a:cs typeface="Arial"/>
              <a:sym typeface="Arial"/>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Producing renewable energy from local activities (example energy for agriculture from agricultural waste) </a:t>
            </a:r>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Fostering bio-diversity with diversified farming practices (example in Abruzzo, region in Central Italy rural businesses are investing in the cultivation of ancient types of wheat that are eco-sustainable and profitable)</a:t>
            </a:r>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342900" lvl="0" marL="342900" rtl="0" algn="l">
              <a:spcBef>
                <a:spcPts val="0"/>
              </a:spcBef>
              <a:spcAft>
                <a:spcPts val="0"/>
              </a:spcAft>
              <a:buSzPts val="2400"/>
              <a:buFont typeface="Arial"/>
              <a:buChar char="•"/>
            </a:pPr>
            <a:r>
              <a:rPr lang="it-IT" sz="2400">
                <a:latin typeface="Arial"/>
                <a:ea typeface="Arial"/>
                <a:cs typeface="Arial"/>
                <a:sym typeface="Arial"/>
              </a:rPr>
              <a:t>Promoting sustainable tourism (example sale of local products and sustainable production)</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9"/>
          <p:cNvSpPr txBox="1"/>
          <p:nvPr/>
        </p:nvSpPr>
        <p:spPr>
          <a:xfrm>
            <a:off x="1371600" y="2171700"/>
            <a:ext cx="16230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it-IT" sz="4000">
                <a:solidFill>
                  <a:srgbClr val="92D050"/>
                </a:solidFill>
                <a:latin typeface="Helvetica Neue"/>
                <a:ea typeface="Helvetica Neue"/>
                <a:cs typeface="Helvetica Neue"/>
                <a:sym typeface="Helvetica Neue"/>
              </a:rPr>
              <a:t>The Product as Service Model (PaaS) </a:t>
            </a:r>
            <a:endParaRPr/>
          </a:p>
        </p:txBody>
      </p:sp>
      <p:sp>
        <p:nvSpPr>
          <p:cNvPr id="139" name="Google Shape;139;p9"/>
          <p:cNvSpPr txBox="1"/>
          <p:nvPr/>
        </p:nvSpPr>
        <p:spPr>
          <a:xfrm>
            <a:off x="1371600" y="3771900"/>
            <a:ext cx="9372600" cy="6001643"/>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it-IT" sz="2400">
                <a:latin typeface="Arial"/>
                <a:ea typeface="Arial"/>
                <a:cs typeface="Arial"/>
                <a:sym typeface="Arial"/>
              </a:rPr>
              <a:t>A Business model that applies the principle of circular economy and that can be adapted to rural areas is the Product As Service Model. (PaaS)</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lang="it-IT" sz="2400">
                <a:latin typeface="Arial"/>
                <a:ea typeface="Arial"/>
                <a:cs typeface="Arial"/>
                <a:sym typeface="Arial"/>
              </a:rPr>
              <a:t>Companies offer access to a product functionality or outcomes, but the customer does not own the product, the company does. The customer pays a subscription to use the product and the company offers also mantainance, repair and update.</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lang="it-IT" sz="2400">
                <a:latin typeface="Arial"/>
                <a:ea typeface="Arial"/>
                <a:cs typeface="Arial"/>
                <a:sym typeface="Arial"/>
              </a:rPr>
              <a:t>The PaaS model can be adapted also to rural areas.  </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Arial"/>
              <a:ea typeface="Arial"/>
              <a:cs typeface="Arial"/>
              <a:sym typeface="Arial"/>
            </a:endParaRPr>
          </a:p>
          <a:p>
            <a:pPr indent="-190500" lvl="0" marL="342900" rtl="0" algn="l">
              <a:spcBef>
                <a:spcPts val="0"/>
              </a:spcBef>
              <a:spcAft>
                <a:spcPts val="0"/>
              </a:spcAft>
              <a:buSzPts val="2400"/>
              <a:buFont typeface="Arial"/>
              <a:buNone/>
            </a:pPr>
            <a:r>
              <a:t/>
            </a:r>
            <a:endParaRPr sz="2400">
              <a:latin typeface="Arial"/>
              <a:ea typeface="Arial"/>
              <a:cs typeface="Arial"/>
              <a:sym typeface="Arial"/>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p:txBody>
      </p:sp>
      <p:pic>
        <p:nvPicPr>
          <p:cNvPr id="140" name="Google Shape;140;p9"/>
          <p:cNvPicPr preferRelativeResize="0"/>
          <p:nvPr/>
        </p:nvPicPr>
        <p:blipFill rotWithShape="1">
          <a:blip r:embed="rId3">
            <a:alphaModFix/>
          </a:blip>
          <a:srcRect b="42708" l="45314" r="42972" t="37500"/>
          <a:stretch/>
        </p:blipFill>
        <p:spPr>
          <a:xfrm>
            <a:off x="11734800" y="3192465"/>
            <a:ext cx="4419600" cy="41986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2024-01-15T08:45:11Z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2024-01-15T00:00:00Z</vt:filetime>
  </property>
  <property fmtid="{D5CDD505-2E9C-101B-9397-08002B2CF9AE}" pid="3" name="Creator">
    <vt:lpwstr>Canva</vt:lpwstr>
  </property>
  <property fmtid="{D5CDD505-2E9C-101B-9397-08002B2CF9AE}" pid="4" name="LastSaved">
    <vt:filetime>2024-01-15T00:00:00Z</vt:filetime>
  </property>
  <property fmtid="{D5CDD505-2E9C-101B-9397-08002B2CF9AE}" pid="5" name="Producer">
    <vt:lpwstr>Canva</vt:lpwstr>
  </property>
</Properties>
</file>