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18288000" cy="10287000"/>
  <p:embeddedFontLst>
    <p:embeddedFont>
      <p:font typeface="Helvetica Neue"/>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9" roundtripDataSignature="AMtx7mhUXwUebPhJRfZzbAi5yOKYT4yl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regular.fntdata"/><Relationship Id="rId14" Type="http://schemas.openxmlformats.org/officeDocument/2006/relationships/slide" Target="slides/slide9.xml"/><Relationship Id="rId17" Type="http://schemas.openxmlformats.org/officeDocument/2006/relationships/font" Target="fonts/HelveticaNeue-italic.fntdata"/><Relationship Id="rId16" Type="http://schemas.openxmlformats.org/officeDocument/2006/relationships/font" Target="fonts/HelveticaNeue-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eb749cbc50_0_16:notes"/>
          <p:cNvSpPr txBox="1"/>
          <p:nvPr>
            <p:ph idx="1" type="body"/>
          </p:nvPr>
        </p:nvSpPr>
        <p:spPr>
          <a:xfrm>
            <a:off x="1828800" y="4951413"/>
            <a:ext cx="14630400" cy="404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2eb749cbc50_0_16: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eb749cbc50_0_0:notes"/>
          <p:cNvSpPr txBox="1"/>
          <p:nvPr>
            <p:ph idx="1" type="body"/>
          </p:nvPr>
        </p:nvSpPr>
        <p:spPr>
          <a:xfrm>
            <a:off x="1828800" y="4951413"/>
            <a:ext cx="14630400" cy="404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2eb749cbc50_0_0: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eb749cbc50_0_11:notes"/>
          <p:cNvSpPr txBox="1"/>
          <p:nvPr>
            <p:ph idx="1" type="body"/>
          </p:nvPr>
        </p:nvSpPr>
        <p:spPr>
          <a:xfrm>
            <a:off x="1828800" y="4951413"/>
            <a:ext cx="14630400" cy="404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2eb749cbc50_0_11: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0" name="Shape 3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0" name="Shape 60"/>
        <p:cNvGrpSpPr/>
        <p:nvPr/>
      </p:nvGrpSpPr>
      <p:grpSpPr>
        <a:xfrm>
          <a:off x="0" y="0"/>
          <a:ext cx="0" cy="0"/>
          <a:chOff x="0" y="0"/>
          <a:chExt cx="0" cy="0"/>
        </a:xfrm>
      </p:grpSpPr>
      <p:sp>
        <p:nvSpPr>
          <p:cNvPr id="61" name="Google Shape;61;p17"/>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7"/>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3" name="Shape 63"/>
        <p:cNvGrpSpPr/>
        <p:nvPr/>
      </p:nvGrpSpPr>
      <p:grpSpPr>
        <a:xfrm>
          <a:off x="0" y="0"/>
          <a:ext cx="0" cy="0"/>
          <a:chOff x="0" y="0"/>
          <a:chExt cx="0" cy="0"/>
        </a:xfrm>
      </p:grpSpPr>
      <p:sp>
        <p:nvSpPr>
          <p:cNvPr id="64" name="Google Shape;64;p18"/>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18"/>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1" name="Shape 31"/>
        <p:cNvGrpSpPr/>
        <p:nvPr/>
      </p:nvGrpSpPr>
      <p:grpSpPr>
        <a:xfrm>
          <a:off x="0" y="0"/>
          <a:ext cx="0" cy="0"/>
          <a:chOff x="0" y="0"/>
          <a:chExt cx="0" cy="0"/>
        </a:xfrm>
      </p:grpSpPr>
      <p:sp>
        <p:nvSpPr>
          <p:cNvPr id="32" name="Google Shape;32;p9"/>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9"/>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9"/>
          <p:cNvSpPr txBox="1"/>
          <p:nvPr>
            <p:ph idx="11" type="ftr"/>
          </p:nvPr>
        </p:nvSpPr>
        <p:spPr>
          <a:xfrm>
            <a:off x="9777482" y="9226488"/>
            <a:ext cx="5522594" cy="718787"/>
          </a:xfrm>
          <a:prstGeom prst="rect">
            <a:avLst/>
          </a:prstGeom>
          <a:noFill/>
          <a:ln>
            <a:noFill/>
          </a:ln>
        </p:spPr>
        <p:txBody>
          <a:bodyPr anchorCtr="0" anchor="t" bIns="0" lIns="0" spcFirstLastPara="1" rIns="0" wrap="square" tIns="6975">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9"/>
          <p:cNvSpPr txBox="1"/>
          <p:nvPr>
            <p:ph idx="10" type="dt"/>
          </p:nvPr>
        </p:nvSpPr>
        <p:spPr>
          <a:xfrm>
            <a:off x="3485270" y="9271574"/>
            <a:ext cx="4275455" cy="780983"/>
          </a:xfrm>
          <a:prstGeom prst="rect">
            <a:avLst/>
          </a:prstGeom>
          <a:noFill/>
          <a:ln>
            <a:noFill/>
          </a:ln>
        </p:spPr>
        <p:txBody>
          <a:bodyPr anchorCtr="0" anchor="t" bIns="0" lIns="0" spcFirstLastPara="1" rIns="0" wrap="square" tIns="7600">
            <a:spAutoFit/>
          </a:bodyPr>
          <a:lstStyle>
            <a:lvl1pPr lvl="0">
              <a:spcBef>
                <a:spcPts val="0"/>
              </a:spcBef>
              <a:spcAft>
                <a:spcPts val="0"/>
              </a:spcAft>
              <a:buSzPts val="1400"/>
              <a:buNone/>
              <a:defRPr sz="1000">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6" name="Shape 36"/>
        <p:cNvGrpSpPr/>
        <p:nvPr/>
      </p:nvGrpSpPr>
      <p:grpSpPr>
        <a:xfrm>
          <a:off x="0" y="0"/>
          <a:ext cx="0" cy="0"/>
          <a:chOff x="0" y="0"/>
          <a:chExt cx="0" cy="0"/>
        </a:xfrm>
      </p:grpSpPr>
      <p:sp>
        <p:nvSpPr>
          <p:cNvPr id="37" name="Google Shape;37;p10"/>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10"/>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9" name="Shape 39"/>
        <p:cNvGrpSpPr/>
        <p:nvPr/>
      </p:nvGrpSpPr>
      <p:grpSpPr>
        <a:xfrm>
          <a:off x="0" y="0"/>
          <a:ext cx="0" cy="0"/>
          <a:chOff x="0" y="0"/>
          <a:chExt cx="0" cy="0"/>
        </a:xfrm>
      </p:grpSpPr>
      <p:sp>
        <p:nvSpPr>
          <p:cNvPr id="40" name="Google Shape;40;p11"/>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11"/>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1"/>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3" name="Shape 43"/>
        <p:cNvGrpSpPr/>
        <p:nvPr/>
      </p:nvGrpSpPr>
      <p:grpSpPr>
        <a:xfrm>
          <a:off x="0" y="0"/>
          <a:ext cx="0" cy="0"/>
          <a:chOff x="0" y="0"/>
          <a:chExt cx="0" cy="0"/>
        </a:xfrm>
      </p:grpSpPr>
      <p:sp>
        <p:nvSpPr>
          <p:cNvPr id="44" name="Google Shape;44;p12"/>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12"/>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6" name="Google Shape;46;p12"/>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2"/>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8" name="Google Shape;48;p12"/>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2" name="Shape 52"/>
        <p:cNvGrpSpPr/>
        <p:nvPr/>
      </p:nvGrpSpPr>
      <p:grpSpPr>
        <a:xfrm>
          <a:off x="0" y="0"/>
          <a:ext cx="0" cy="0"/>
          <a:chOff x="0" y="0"/>
          <a:chExt cx="0" cy="0"/>
        </a:xfrm>
      </p:grpSpPr>
      <p:sp>
        <p:nvSpPr>
          <p:cNvPr id="53" name="Google Shape;53;p15"/>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15"/>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15"/>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6" name="Shape 56"/>
        <p:cNvGrpSpPr/>
        <p:nvPr/>
      </p:nvGrpSpPr>
      <p:grpSpPr>
        <a:xfrm>
          <a:off x="0" y="0"/>
          <a:ext cx="0" cy="0"/>
          <a:chOff x="0" y="0"/>
          <a:chExt cx="0" cy="0"/>
        </a:xfrm>
      </p:grpSpPr>
      <p:sp>
        <p:nvSpPr>
          <p:cNvPr id="57" name="Google Shape;57;p16"/>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16"/>
          <p:cNvSpPr/>
          <p:nvPr>
            <p:ph idx="2" type="pic"/>
          </p:nvPr>
        </p:nvSpPr>
        <p:spPr>
          <a:xfrm>
            <a:off x="7775575" y="1481138"/>
            <a:ext cx="9258300" cy="7310437"/>
          </a:xfrm>
          <a:prstGeom prst="rect">
            <a:avLst/>
          </a:prstGeom>
          <a:noFill/>
          <a:ln>
            <a:noFill/>
          </a:ln>
        </p:spPr>
      </p:sp>
      <p:sp>
        <p:nvSpPr>
          <p:cNvPr id="59" name="Google Shape;59;p16"/>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5.jpg"/><Relationship Id="rId3" Type="http://schemas.openxmlformats.org/officeDocument/2006/relationships/image" Target="../media/image1.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7"/>
          <p:cNvPicPr preferRelativeResize="0"/>
          <p:nvPr/>
        </p:nvPicPr>
        <p:blipFill rotWithShape="1">
          <a:blip r:embed="rId1">
            <a:alphaModFix/>
          </a:blip>
          <a:srcRect b="0" l="0" r="0" t="0"/>
          <a:stretch/>
        </p:blipFill>
        <p:spPr>
          <a:xfrm>
            <a:off x="13090351" y="1130316"/>
            <a:ext cx="3927134" cy="511586"/>
          </a:xfrm>
          <a:prstGeom prst="rect">
            <a:avLst/>
          </a:prstGeom>
          <a:noFill/>
          <a:ln>
            <a:noFill/>
          </a:ln>
        </p:spPr>
      </p:pic>
      <p:grpSp>
        <p:nvGrpSpPr>
          <p:cNvPr id="11" name="Google Shape;11;p7"/>
          <p:cNvGrpSpPr/>
          <p:nvPr/>
        </p:nvGrpSpPr>
        <p:grpSpPr>
          <a:xfrm>
            <a:off x="560066" y="618997"/>
            <a:ext cx="887836" cy="1363365"/>
            <a:chOff x="560066" y="618997"/>
            <a:chExt cx="887836" cy="1363365"/>
          </a:xfrm>
        </p:grpSpPr>
        <p:sp>
          <p:nvSpPr>
            <p:cNvPr id="12" name="Google Shape;12;p7"/>
            <p:cNvSpPr/>
            <p:nvPr/>
          </p:nvSpPr>
          <p:spPr>
            <a:xfrm>
              <a:off x="560066" y="619017"/>
              <a:ext cx="887094" cy="1363345"/>
            </a:xfrm>
            <a:custGeom>
              <a:rect b="b" l="l" r="r" t="t"/>
              <a:pathLst>
                <a:path extrusionOk="0" h="1363345" w="887094">
                  <a:moveTo>
                    <a:pt x="202742" y="1362903"/>
                  </a:moveTo>
                  <a:lnTo>
                    <a:pt x="164111" y="1358362"/>
                  </a:lnTo>
                  <a:lnTo>
                    <a:pt x="127095" y="1346841"/>
                  </a:lnTo>
                  <a:lnTo>
                    <a:pt x="92784" y="1328791"/>
                  </a:lnTo>
                  <a:lnTo>
                    <a:pt x="62270" y="1304664"/>
                  </a:lnTo>
                  <a:lnTo>
                    <a:pt x="36643" y="1274913"/>
                  </a:lnTo>
                  <a:lnTo>
                    <a:pt x="16995" y="1239987"/>
                  </a:lnTo>
                  <a:lnTo>
                    <a:pt x="4417" y="1200340"/>
                  </a:lnTo>
                  <a:lnTo>
                    <a:pt x="0" y="1156422"/>
                  </a:lnTo>
                  <a:lnTo>
                    <a:pt x="0" y="206176"/>
                  </a:lnTo>
                  <a:lnTo>
                    <a:pt x="4417" y="162331"/>
                  </a:lnTo>
                  <a:lnTo>
                    <a:pt x="16995" y="122744"/>
                  </a:lnTo>
                  <a:lnTo>
                    <a:pt x="36643" y="87868"/>
                  </a:lnTo>
                  <a:lnTo>
                    <a:pt x="62270" y="58156"/>
                  </a:lnTo>
                  <a:lnTo>
                    <a:pt x="92784" y="34060"/>
                  </a:lnTo>
                  <a:lnTo>
                    <a:pt x="127095" y="16034"/>
                  </a:lnTo>
                  <a:lnTo>
                    <a:pt x="164111" y="4529"/>
                  </a:lnTo>
                  <a:lnTo>
                    <a:pt x="202742" y="0"/>
                  </a:lnTo>
                  <a:lnTo>
                    <a:pt x="241897" y="2897"/>
                  </a:lnTo>
                  <a:lnTo>
                    <a:pt x="280483" y="13675"/>
                  </a:lnTo>
                  <a:lnTo>
                    <a:pt x="317412" y="32786"/>
                  </a:lnTo>
                  <a:lnTo>
                    <a:pt x="351591" y="60682"/>
                  </a:lnTo>
                  <a:lnTo>
                    <a:pt x="831484" y="540576"/>
                  </a:lnTo>
                  <a:lnTo>
                    <a:pt x="856077" y="572629"/>
                  </a:lnTo>
                  <a:lnTo>
                    <a:pt x="873944" y="608863"/>
                  </a:lnTo>
                  <a:lnTo>
                    <a:pt x="884399" y="647889"/>
                  </a:lnTo>
                  <a:lnTo>
                    <a:pt x="887041" y="674710"/>
                  </a:lnTo>
                  <a:lnTo>
                    <a:pt x="887041" y="688203"/>
                  </a:lnTo>
                  <a:lnTo>
                    <a:pt x="881767" y="728258"/>
                  </a:lnTo>
                  <a:lnTo>
                    <a:pt x="868781" y="766515"/>
                  </a:lnTo>
                  <a:lnTo>
                    <a:pt x="848581" y="801505"/>
                  </a:lnTo>
                  <a:lnTo>
                    <a:pt x="351591" y="1302232"/>
                  </a:lnTo>
                  <a:lnTo>
                    <a:pt x="317412" y="1330128"/>
                  </a:lnTo>
                  <a:lnTo>
                    <a:pt x="280483" y="1349238"/>
                  </a:lnTo>
                  <a:lnTo>
                    <a:pt x="241897" y="1360012"/>
                  </a:lnTo>
                  <a:lnTo>
                    <a:pt x="202742" y="136290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3" name="Google Shape;13;p7"/>
            <p:cNvSpPr/>
            <p:nvPr/>
          </p:nvSpPr>
          <p:spPr>
            <a:xfrm>
              <a:off x="560172" y="618997"/>
              <a:ext cx="887730" cy="1026160"/>
            </a:xfrm>
            <a:custGeom>
              <a:rect b="b" l="l" r="r" t="t"/>
              <a:pathLst>
                <a:path extrusionOk="0" h="1026160" w="887730">
                  <a:moveTo>
                    <a:pt x="628746" y="1025835"/>
                  </a:moveTo>
                  <a:lnTo>
                    <a:pt x="580659" y="848647"/>
                  </a:lnTo>
                  <a:lnTo>
                    <a:pt x="358955" y="571248"/>
                  </a:lnTo>
                  <a:lnTo>
                    <a:pt x="114959" y="315467"/>
                  </a:lnTo>
                  <a:lnTo>
                    <a:pt x="0" y="203133"/>
                  </a:lnTo>
                  <a:lnTo>
                    <a:pt x="5095" y="159784"/>
                  </a:lnTo>
                  <a:lnTo>
                    <a:pt x="18139" y="120676"/>
                  </a:lnTo>
                  <a:lnTo>
                    <a:pt x="38067" y="86255"/>
                  </a:lnTo>
                  <a:lnTo>
                    <a:pt x="63815" y="56963"/>
                  </a:lnTo>
                  <a:lnTo>
                    <a:pt x="94316" y="33248"/>
                  </a:lnTo>
                  <a:lnTo>
                    <a:pt x="128507" y="15552"/>
                  </a:lnTo>
                  <a:lnTo>
                    <a:pt x="165322" y="4321"/>
                  </a:lnTo>
                  <a:lnTo>
                    <a:pt x="203696" y="0"/>
                  </a:lnTo>
                  <a:lnTo>
                    <a:pt x="242565" y="3032"/>
                  </a:lnTo>
                  <a:lnTo>
                    <a:pt x="280862" y="13864"/>
                  </a:lnTo>
                  <a:lnTo>
                    <a:pt x="317524" y="32939"/>
                  </a:lnTo>
                  <a:lnTo>
                    <a:pt x="351485" y="60702"/>
                  </a:lnTo>
                  <a:lnTo>
                    <a:pt x="831801" y="541017"/>
                  </a:lnTo>
                  <a:lnTo>
                    <a:pt x="856393" y="573070"/>
                  </a:lnTo>
                  <a:lnTo>
                    <a:pt x="874260" y="609304"/>
                  </a:lnTo>
                  <a:lnTo>
                    <a:pt x="884716" y="648330"/>
                  </a:lnTo>
                  <a:lnTo>
                    <a:pt x="887357" y="675151"/>
                  </a:lnTo>
                  <a:lnTo>
                    <a:pt x="887357" y="688644"/>
                  </a:lnTo>
                  <a:lnTo>
                    <a:pt x="882084" y="728699"/>
                  </a:lnTo>
                  <a:lnTo>
                    <a:pt x="869097" y="766956"/>
                  </a:lnTo>
                  <a:lnTo>
                    <a:pt x="848898" y="801945"/>
                  </a:lnTo>
                  <a:lnTo>
                    <a:pt x="831801" y="822779"/>
                  </a:lnTo>
                  <a:lnTo>
                    <a:pt x="628746" y="1025835"/>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4" name="Google Shape;14;p7"/>
          <p:cNvGrpSpPr/>
          <p:nvPr/>
        </p:nvGrpSpPr>
        <p:grpSpPr>
          <a:xfrm>
            <a:off x="1127665" y="612444"/>
            <a:ext cx="911225" cy="1358562"/>
            <a:chOff x="1127665" y="612444"/>
            <a:chExt cx="911225" cy="1358562"/>
          </a:xfrm>
        </p:grpSpPr>
        <p:sp>
          <p:nvSpPr>
            <p:cNvPr id="15" name="Google Shape;15;p7"/>
            <p:cNvSpPr/>
            <p:nvPr/>
          </p:nvSpPr>
          <p:spPr>
            <a:xfrm>
              <a:off x="1768983" y="612444"/>
              <a:ext cx="269240" cy="269240"/>
            </a:xfrm>
            <a:custGeom>
              <a:rect b="b" l="l" r="r" t="t"/>
              <a:pathLst>
                <a:path extrusionOk="0" h="269240" w="269239">
                  <a:moveTo>
                    <a:pt x="269240" y="134620"/>
                  </a:moveTo>
                  <a:lnTo>
                    <a:pt x="263448" y="95542"/>
                  </a:lnTo>
                  <a:lnTo>
                    <a:pt x="246545" y="59829"/>
                  </a:lnTo>
                  <a:lnTo>
                    <a:pt x="220027" y="30556"/>
                  </a:lnTo>
                  <a:lnTo>
                    <a:pt x="186131" y="10248"/>
                  </a:lnTo>
                  <a:lnTo>
                    <a:pt x="147815" y="647"/>
                  </a:lnTo>
                  <a:lnTo>
                    <a:pt x="134620" y="0"/>
                  </a:lnTo>
                  <a:lnTo>
                    <a:pt x="128003" y="165"/>
                  </a:lnTo>
                  <a:lnTo>
                    <a:pt x="89281" y="7874"/>
                  </a:lnTo>
                  <a:lnTo>
                    <a:pt x="54419" y="26504"/>
                  </a:lnTo>
                  <a:lnTo>
                    <a:pt x="26492" y="54419"/>
                  </a:lnTo>
                  <a:lnTo>
                    <a:pt x="7861" y="89281"/>
                  </a:lnTo>
                  <a:lnTo>
                    <a:pt x="165" y="128003"/>
                  </a:lnTo>
                  <a:lnTo>
                    <a:pt x="0" y="134620"/>
                  </a:lnTo>
                  <a:lnTo>
                    <a:pt x="165" y="141236"/>
                  </a:lnTo>
                  <a:lnTo>
                    <a:pt x="7861" y="179971"/>
                  </a:lnTo>
                  <a:lnTo>
                    <a:pt x="26492" y="214820"/>
                  </a:lnTo>
                  <a:lnTo>
                    <a:pt x="54419" y="242747"/>
                  </a:lnTo>
                  <a:lnTo>
                    <a:pt x="89281" y="261378"/>
                  </a:lnTo>
                  <a:lnTo>
                    <a:pt x="128003" y="269074"/>
                  </a:lnTo>
                  <a:lnTo>
                    <a:pt x="134620" y="269240"/>
                  </a:lnTo>
                  <a:lnTo>
                    <a:pt x="141236" y="269074"/>
                  </a:lnTo>
                  <a:lnTo>
                    <a:pt x="179959" y="261378"/>
                  </a:lnTo>
                  <a:lnTo>
                    <a:pt x="214820" y="242747"/>
                  </a:lnTo>
                  <a:lnTo>
                    <a:pt x="242747" y="214820"/>
                  </a:lnTo>
                  <a:lnTo>
                    <a:pt x="261378" y="179971"/>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6" name="Google Shape;16;p7"/>
            <p:cNvSpPr/>
            <p:nvPr/>
          </p:nvSpPr>
          <p:spPr>
            <a:xfrm>
              <a:off x="1127665" y="631791"/>
              <a:ext cx="911225" cy="1339215"/>
            </a:xfrm>
            <a:custGeom>
              <a:rect b="b" l="l" r="r" t="t"/>
              <a:pathLst>
                <a:path extrusionOk="0" h="1339214" w="911225">
                  <a:moveTo>
                    <a:pt x="232033" y="1338882"/>
                  </a:moveTo>
                  <a:lnTo>
                    <a:pt x="191202" y="1334729"/>
                  </a:lnTo>
                  <a:lnTo>
                    <a:pt x="151119" y="1325612"/>
                  </a:lnTo>
                  <a:lnTo>
                    <a:pt x="113173" y="1312250"/>
                  </a:lnTo>
                  <a:lnTo>
                    <a:pt x="78753" y="1295364"/>
                  </a:lnTo>
                  <a:lnTo>
                    <a:pt x="26049" y="1253897"/>
                  </a:lnTo>
                  <a:lnTo>
                    <a:pt x="4122" y="1206967"/>
                  </a:lnTo>
                  <a:lnTo>
                    <a:pt x="8173" y="1183252"/>
                  </a:lnTo>
                  <a:lnTo>
                    <a:pt x="24087" y="1160330"/>
                  </a:lnTo>
                  <a:lnTo>
                    <a:pt x="370314" y="814003"/>
                  </a:lnTo>
                  <a:lnTo>
                    <a:pt x="374841" y="809014"/>
                  </a:lnTo>
                  <a:lnTo>
                    <a:pt x="398386" y="776191"/>
                  </a:lnTo>
                  <a:lnTo>
                    <a:pt x="415070" y="739405"/>
                  </a:lnTo>
                  <a:lnTo>
                    <a:pt x="424250" y="700068"/>
                  </a:lnTo>
                  <a:lnTo>
                    <a:pt x="425904" y="679915"/>
                  </a:lnTo>
                  <a:lnTo>
                    <a:pt x="425904" y="666425"/>
                  </a:lnTo>
                  <a:lnTo>
                    <a:pt x="420627" y="626378"/>
                  </a:lnTo>
                  <a:lnTo>
                    <a:pt x="407633" y="588131"/>
                  </a:lnTo>
                  <a:lnTo>
                    <a:pt x="387421" y="553158"/>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9" y="528967"/>
                  </a:lnTo>
                  <a:lnTo>
                    <a:pt x="879731" y="561078"/>
                  </a:lnTo>
                  <a:lnTo>
                    <a:pt x="897725" y="597416"/>
                  </a:lnTo>
                  <a:lnTo>
                    <a:pt x="908257" y="636574"/>
                  </a:lnTo>
                  <a:lnTo>
                    <a:pt x="910918" y="663495"/>
                  </a:lnTo>
                  <a:lnTo>
                    <a:pt x="910918" y="677037"/>
                  </a:lnTo>
                  <a:lnTo>
                    <a:pt x="905606" y="717239"/>
                  </a:lnTo>
                  <a:lnTo>
                    <a:pt x="892525" y="755620"/>
                  </a:lnTo>
                  <a:lnTo>
                    <a:pt x="872183" y="790698"/>
                  </a:lnTo>
                  <a:lnTo>
                    <a:pt x="375045" y="1291464"/>
                  </a:lnTo>
                  <a:lnTo>
                    <a:pt x="310380" y="1329418"/>
                  </a:lnTo>
                  <a:lnTo>
                    <a:pt x="272222" y="1337352"/>
                  </a:lnTo>
                  <a:lnTo>
                    <a:pt x="232033" y="1338882"/>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 name="Google Shape;17;p7"/>
            <p:cNvSpPr/>
            <p:nvPr/>
          </p:nvSpPr>
          <p:spPr>
            <a:xfrm>
              <a:off x="1127665" y="631791"/>
              <a:ext cx="911225" cy="1006475"/>
            </a:xfrm>
            <a:custGeom>
              <a:rect b="b" l="l" r="r" t="t"/>
              <a:pathLst>
                <a:path extrusionOk="0" h="1006475" w="911225">
                  <a:moveTo>
                    <a:pt x="660436" y="1006073"/>
                  </a:moveTo>
                  <a:lnTo>
                    <a:pt x="636002" y="943344"/>
                  </a:lnTo>
                  <a:lnTo>
                    <a:pt x="616360" y="907318"/>
                  </a:lnTo>
                  <a:lnTo>
                    <a:pt x="592402" y="868695"/>
                  </a:lnTo>
                  <a:lnTo>
                    <a:pt x="564600" y="827860"/>
                  </a:lnTo>
                  <a:lnTo>
                    <a:pt x="533431" y="785194"/>
                  </a:lnTo>
                  <a:lnTo>
                    <a:pt x="499368" y="741081"/>
                  </a:lnTo>
                  <a:lnTo>
                    <a:pt x="462885" y="695904"/>
                  </a:lnTo>
                  <a:lnTo>
                    <a:pt x="424458" y="650047"/>
                  </a:lnTo>
                  <a:lnTo>
                    <a:pt x="421823" y="632874"/>
                  </a:lnTo>
                  <a:lnTo>
                    <a:pt x="405443" y="583786"/>
                  </a:lnTo>
                  <a:lnTo>
                    <a:pt x="377315" y="540350"/>
                  </a:lnTo>
                  <a:lnTo>
                    <a:pt x="23876" y="185800"/>
                  </a:lnTo>
                  <a:lnTo>
                    <a:pt x="5684" y="160494"/>
                  </a:lnTo>
                  <a:lnTo>
                    <a:pt x="0" y="134891"/>
                  </a:lnTo>
                  <a:lnTo>
                    <a:pt x="5359" y="109662"/>
                  </a:lnTo>
                  <a:lnTo>
                    <a:pt x="20302" y="85480"/>
                  </a:lnTo>
                  <a:lnTo>
                    <a:pt x="73084" y="42944"/>
                  </a:lnTo>
                  <a:lnTo>
                    <a:pt x="107999" y="25934"/>
                  </a:lnTo>
                  <a:lnTo>
                    <a:pt x="146648" y="12658"/>
                  </a:lnTo>
                  <a:lnTo>
                    <a:pt x="187567" y="3789"/>
                  </a:lnTo>
                  <a:lnTo>
                    <a:pt x="229295" y="0"/>
                  </a:lnTo>
                  <a:lnTo>
                    <a:pt x="270369" y="1961"/>
                  </a:lnTo>
                  <a:lnTo>
                    <a:pt x="309327" y="10345"/>
                  </a:lnTo>
                  <a:lnTo>
                    <a:pt x="344706" y="25824"/>
                  </a:lnTo>
                  <a:lnTo>
                    <a:pt x="375045" y="49070"/>
                  </a:lnTo>
                  <a:lnTo>
                    <a:pt x="850168" y="524193"/>
                  </a:lnTo>
                  <a:lnTo>
                    <a:pt x="854963" y="528961"/>
                  </a:lnTo>
                  <a:lnTo>
                    <a:pt x="879695" y="561024"/>
                  </a:lnTo>
                  <a:lnTo>
                    <a:pt x="897682" y="597303"/>
                  </a:lnTo>
                  <a:lnTo>
                    <a:pt x="908227" y="636400"/>
                  </a:lnTo>
                  <a:lnTo>
                    <a:pt x="910925" y="676805"/>
                  </a:lnTo>
                  <a:lnTo>
                    <a:pt x="910600" y="683550"/>
                  </a:lnTo>
                  <a:lnTo>
                    <a:pt x="904033" y="723508"/>
                  </a:lnTo>
                  <a:lnTo>
                    <a:pt x="889780" y="761410"/>
                  </a:lnTo>
                  <a:lnTo>
                    <a:pt x="868391" y="795795"/>
                  </a:lnTo>
                  <a:lnTo>
                    <a:pt x="855269" y="811246"/>
                  </a:lnTo>
                  <a:lnTo>
                    <a:pt x="660436" y="1006073"/>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18" name="Google Shape;18;p7"/>
          <p:cNvGrpSpPr/>
          <p:nvPr/>
        </p:nvGrpSpPr>
        <p:grpSpPr>
          <a:xfrm>
            <a:off x="16371766" y="8330202"/>
            <a:ext cx="887730" cy="1363345"/>
            <a:chOff x="16371766" y="8330202"/>
            <a:chExt cx="887730" cy="1363345"/>
          </a:xfrm>
        </p:grpSpPr>
        <p:sp>
          <p:nvSpPr>
            <p:cNvPr id="19" name="Google Shape;19;p7"/>
            <p:cNvSpPr/>
            <p:nvPr/>
          </p:nvSpPr>
          <p:spPr>
            <a:xfrm>
              <a:off x="16372188" y="8330202"/>
              <a:ext cx="887094" cy="1363345"/>
            </a:xfrm>
            <a:custGeom>
              <a:rect b="b" l="l" r="r" t="t"/>
              <a:pathLst>
                <a:path extrusionOk="0" h="1363345" w="887094">
                  <a:moveTo>
                    <a:pt x="684298" y="0"/>
                  </a:moveTo>
                  <a:lnTo>
                    <a:pt x="722929" y="4541"/>
                  </a:lnTo>
                  <a:lnTo>
                    <a:pt x="759945" y="16062"/>
                  </a:lnTo>
                  <a:lnTo>
                    <a:pt x="794256" y="34112"/>
                  </a:lnTo>
                  <a:lnTo>
                    <a:pt x="824770" y="58238"/>
                  </a:lnTo>
                  <a:lnTo>
                    <a:pt x="850397" y="87990"/>
                  </a:lnTo>
                  <a:lnTo>
                    <a:pt x="870045" y="122916"/>
                  </a:lnTo>
                  <a:lnTo>
                    <a:pt x="882623" y="162563"/>
                  </a:lnTo>
                  <a:lnTo>
                    <a:pt x="887041" y="206481"/>
                  </a:lnTo>
                  <a:lnTo>
                    <a:pt x="887041" y="1156727"/>
                  </a:lnTo>
                  <a:lnTo>
                    <a:pt x="882623" y="1200572"/>
                  </a:lnTo>
                  <a:lnTo>
                    <a:pt x="870045" y="1240159"/>
                  </a:lnTo>
                  <a:lnTo>
                    <a:pt x="850397" y="1275034"/>
                  </a:lnTo>
                  <a:lnTo>
                    <a:pt x="824770" y="1304746"/>
                  </a:lnTo>
                  <a:lnTo>
                    <a:pt x="794256" y="1328842"/>
                  </a:lnTo>
                  <a:lnTo>
                    <a:pt x="759945" y="1346869"/>
                  </a:lnTo>
                  <a:lnTo>
                    <a:pt x="722929" y="1358373"/>
                  </a:lnTo>
                  <a:lnTo>
                    <a:pt x="684298" y="1362903"/>
                  </a:lnTo>
                  <a:lnTo>
                    <a:pt x="645144" y="1360006"/>
                  </a:lnTo>
                  <a:lnTo>
                    <a:pt x="606557" y="1349228"/>
                  </a:lnTo>
                  <a:lnTo>
                    <a:pt x="569628" y="1330117"/>
                  </a:lnTo>
                  <a:lnTo>
                    <a:pt x="535450" y="1302220"/>
                  </a:lnTo>
                  <a:lnTo>
                    <a:pt x="55557" y="822327"/>
                  </a:lnTo>
                  <a:lnTo>
                    <a:pt x="30964" y="790274"/>
                  </a:lnTo>
                  <a:lnTo>
                    <a:pt x="13096" y="754039"/>
                  </a:lnTo>
                  <a:lnTo>
                    <a:pt x="2641" y="715014"/>
                  </a:lnTo>
                  <a:lnTo>
                    <a:pt x="0" y="688192"/>
                  </a:lnTo>
                  <a:lnTo>
                    <a:pt x="0" y="674699"/>
                  </a:lnTo>
                  <a:lnTo>
                    <a:pt x="5273" y="634645"/>
                  </a:lnTo>
                  <a:lnTo>
                    <a:pt x="18259" y="596387"/>
                  </a:lnTo>
                  <a:lnTo>
                    <a:pt x="38459" y="561398"/>
                  </a:lnTo>
                  <a:lnTo>
                    <a:pt x="535450" y="60671"/>
                  </a:lnTo>
                  <a:lnTo>
                    <a:pt x="569628" y="32774"/>
                  </a:lnTo>
                  <a:lnTo>
                    <a:pt x="606557" y="13665"/>
                  </a:lnTo>
                  <a:lnTo>
                    <a:pt x="645144" y="2890"/>
                  </a:lnTo>
                  <a:lnTo>
                    <a:pt x="684298"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 name="Google Shape;20;p7"/>
            <p:cNvSpPr/>
            <p:nvPr/>
          </p:nvSpPr>
          <p:spPr>
            <a:xfrm>
              <a:off x="16371766" y="8667290"/>
              <a:ext cx="887730" cy="1026160"/>
            </a:xfrm>
            <a:custGeom>
              <a:rect b="b" l="l" r="r" t="t"/>
              <a:pathLst>
                <a:path extrusionOk="0" h="1026159" w="887730">
                  <a:moveTo>
                    <a:pt x="258611" y="0"/>
                  </a:moveTo>
                  <a:lnTo>
                    <a:pt x="306697" y="177187"/>
                  </a:lnTo>
                  <a:lnTo>
                    <a:pt x="528402" y="454587"/>
                  </a:lnTo>
                  <a:lnTo>
                    <a:pt x="772397" y="710368"/>
                  </a:lnTo>
                  <a:lnTo>
                    <a:pt x="887357" y="822701"/>
                  </a:lnTo>
                  <a:lnTo>
                    <a:pt x="882262" y="866050"/>
                  </a:lnTo>
                  <a:lnTo>
                    <a:pt x="869218" y="905158"/>
                  </a:lnTo>
                  <a:lnTo>
                    <a:pt x="849290" y="939580"/>
                  </a:lnTo>
                  <a:lnTo>
                    <a:pt x="823542" y="968871"/>
                  </a:lnTo>
                  <a:lnTo>
                    <a:pt x="793040" y="992587"/>
                  </a:lnTo>
                  <a:lnTo>
                    <a:pt x="758850" y="1010283"/>
                  </a:lnTo>
                  <a:lnTo>
                    <a:pt x="722035" y="1021513"/>
                  </a:lnTo>
                  <a:lnTo>
                    <a:pt x="683660" y="1025835"/>
                  </a:lnTo>
                  <a:lnTo>
                    <a:pt x="644792" y="1022802"/>
                  </a:lnTo>
                  <a:lnTo>
                    <a:pt x="606494" y="1011971"/>
                  </a:lnTo>
                  <a:lnTo>
                    <a:pt x="569833" y="992896"/>
                  </a:lnTo>
                  <a:lnTo>
                    <a:pt x="535872" y="965133"/>
                  </a:lnTo>
                  <a:lnTo>
                    <a:pt x="55556" y="484817"/>
                  </a:lnTo>
                  <a:lnTo>
                    <a:pt x="30963" y="452764"/>
                  </a:lnTo>
                  <a:lnTo>
                    <a:pt x="13097" y="416530"/>
                  </a:lnTo>
                  <a:lnTo>
                    <a:pt x="2641" y="377505"/>
                  </a:lnTo>
                  <a:lnTo>
                    <a:pt x="0" y="350683"/>
                  </a:lnTo>
                  <a:lnTo>
                    <a:pt x="0" y="337191"/>
                  </a:lnTo>
                  <a:lnTo>
                    <a:pt x="5273" y="297136"/>
                  </a:lnTo>
                  <a:lnTo>
                    <a:pt x="18259" y="258879"/>
                  </a:lnTo>
                  <a:lnTo>
                    <a:pt x="38459" y="223890"/>
                  </a:lnTo>
                  <a:lnTo>
                    <a:pt x="55556" y="203055"/>
                  </a:lnTo>
                  <a:lnTo>
                    <a:pt x="258611" y="0"/>
                  </a:lnTo>
                  <a:close/>
                </a:path>
              </a:pathLst>
            </a:custGeom>
            <a:solidFill>
              <a:srgbClr val="93D83C"/>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grpSp>
        <p:nvGrpSpPr>
          <p:cNvPr id="21" name="Google Shape;21;p7"/>
          <p:cNvGrpSpPr/>
          <p:nvPr/>
        </p:nvGrpSpPr>
        <p:grpSpPr>
          <a:xfrm>
            <a:off x="15780706" y="8341449"/>
            <a:ext cx="911232" cy="1358239"/>
            <a:chOff x="15780706" y="8341449"/>
            <a:chExt cx="911232" cy="1358239"/>
          </a:xfrm>
        </p:grpSpPr>
        <p:sp>
          <p:nvSpPr>
            <p:cNvPr id="22" name="Google Shape;22;p7"/>
            <p:cNvSpPr/>
            <p:nvPr/>
          </p:nvSpPr>
          <p:spPr>
            <a:xfrm>
              <a:off x="15781059" y="9430448"/>
              <a:ext cx="269240" cy="269240"/>
            </a:xfrm>
            <a:custGeom>
              <a:rect b="b" l="l" r="r" t="t"/>
              <a:pathLst>
                <a:path extrusionOk="0" h="269240" w="269240">
                  <a:moveTo>
                    <a:pt x="269240" y="134620"/>
                  </a:moveTo>
                  <a:lnTo>
                    <a:pt x="263448" y="95542"/>
                  </a:lnTo>
                  <a:lnTo>
                    <a:pt x="246557" y="59829"/>
                  </a:lnTo>
                  <a:lnTo>
                    <a:pt x="220027" y="30556"/>
                  </a:lnTo>
                  <a:lnTo>
                    <a:pt x="186143" y="10248"/>
                  </a:lnTo>
                  <a:lnTo>
                    <a:pt x="147815" y="647"/>
                  </a:lnTo>
                  <a:lnTo>
                    <a:pt x="134620" y="0"/>
                  </a:lnTo>
                  <a:lnTo>
                    <a:pt x="128016" y="165"/>
                  </a:lnTo>
                  <a:lnTo>
                    <a:pt x="89281" y="7861"/>
                  </a:lnTo>
                  <a:lnTo>
                    <a:pt x="54419" y="26492"/>
                  </a:lnTo>
                  <a:lnTo>
                    <a:pt x="26504" y="54419"/>
                  </a:lnTo>
                  <a:lnTo>
                    <a:pt x="7874" y="89281"/>
                  </a:lnTo>
                  <a:lnTo>
                    <a:pt x="165" y="128003"/>
                  </a:lnTo>
                  <a:lnTo>
                    <a:pt x="0" y="134620"/>
                  </a:lnTo>
                  <a:lnTo>
                    <a:pt x="165" y="141236"/>
                  </a:lnTo>
                  <a:lnTo>
                    <a:pt x="7874" y="179959"/>
                  </a:lnTo>
                  <a:lnTo>
                    <a:pt x="26504" y="214820"/>
                  </a:lnTo>
                  <a:lnTo>
                    <a:pt x="54419" y="242735"/>
                  </a:lnTo>
                  <a:lnTo>
                    <a:pt x="89281" y="261366"/>
                  </a:lnTo>
                  <a:lnTo>
                    <a:pt x="128016" y="269074"/>
                  </a:lnTo>
                  <a:lnTo>
                    <a:pt x="134620" y="269240"/>
                  </a:lnTo>
                  <a:lnTo>
                    <a:pt x="141236" y="269074"/>
                  </a:lnTo>
                  <a:lnTo>
                    <a:pt x="179971" y="261366"/>
                  </a:lnTo>
                  <a:lnTo>
                    <a:pt x="214820" y="242735"/>
                  </a:lnTo>
                  <a:lnTo>
                    <a:pt x="242747" y="214820"/>
                  </a:lnTo>
                  <a:lnTo>
                    <a:pt x="261378" y="179959"/>
                  </a:lnTo>
                  <a:lnTo>
                    <a:pt x="269074" y="141236"/>
                  </a:lnTo>
                  <a:lnTo>
                    <a:pt x="269240" y="13462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3" name="Google Shape;23;p7"/>
            <p:cNvSpPr/>
            <p:nvPr/>
          </p:nvSpPr>
          <p:spPr>
            <a:xfrm>
              <a:off x="15780713" y="8341449"/>
              <a:ext cx="911225" cy="1339215"/>
            </a:xfrm>
            <a:custGeom>
              <a:rect b="b" l="l" r="r" t="t"/>
              <a:pathLst>
                <a:path extrusionOk="0" h="1339215" w="911225">
                  <a:moveTo>
                    <a:pt x="678885" y="0"/>
                  </a:moveTo>
                  <a:lnTo>
                    <a:pt x="719715" y="4153"/>
                  </a:lnTo>
                  <a:lnTo>
                    <a:pt x="759799" y="13270"/>
                  </a:lnTo>
                  <a:lnTo>
                    <a:pt x="797745" y="26631"/>
                  </a:lnTo>
                  <a:lnTo>
                    <a:pt x="832165" y="43517"/>
                  </a:lnTo>
                  <a:lnTo>
                    <a:pt x="884869" y="84984"/>
                  </a:lnTo>
                  <a:lnTo>
                    <a:pt x="906796" y="131915"/>
                  </a:lnTo>
                  <a:lnTo>
                    <a:pt x="902744" y="155630"/>
                  </a:lnTo>
                  <a:lnTo>
                    <a:pt x="886831" y="178552"/>
                  </a:lnTo>
                  <a:lnTo>
                    <a:pt x="540603" y="524879"/>
                  </a:lnTo>
                  <a:lnTo>
                    <a:pt x="536076" y="529867"/>
                  </a:lnTo>
                  <a:lnTo>
                    <a:pt x="512531" y="562690"/>
                  </a:lnTo>
                  <a:lnTo>
                    <a:pt x="495848" y="599476"/>
                  </a:lnTo>
                  <a:lnTo>
                    <a:pt x="486668" y="638814"/>
                  </a:lnTo>
                  <a:lnTo>
                    <a:pt x="485014" y="658966"/>
                  </a:lnTo>
                  <a:lnTo>
                    <a:pt x="485014" y="672456"/>
                  </a:lnTo>
                  <a:lnTo>
                    <a:pt x="490291" y="712504"/>
                  </a:lnTo>
                  <a:lnTo>
                    <a:pt x="503285" y="750750"/>
                  </a:lnTo>
                  <a:lnTo>
                    <a:pt x="523497" y="785723"/>
                  </a:lnTo>
                  <a:lnTo>
                    <a:pt x="887042" y="1153082"/>
                  </a:lnTo>
                  <a:lnTo>
                    <a:pt x="905234" y="1178387"/>
                  </a:lnTo>
                  <a:lnTo>
                    <a:pt x="910918" y="1203990"/>
                  </a:lnTo>
                  <a:lnTo>
                    <a:pt x="905559" y="1229219"/>
                  </a:lnTo>
                  <a:lnTo>
                    <a:pt x="890616" y="1253401"/>
                  </a:lnTo>
                  <a:lnTo>
                    <a:pt x="837834" y="1295938"/>
                  </a:lnTo>
                  <a:lnTo>
                    <a:pt x="802919" y="1312948"/>
                  </a:lnTo>
                  <a:lnTo>
                    <a:pt x="764270" y="1326223"/>
                  </a:lnTo>
                  <a:lnTo>
                    <a:pt x="723351" y="1335092"/>
                  </a:lnTo>
                  <a:lnTo>
                    <a:pt x="681623" y="1338882"/>
                  </a:lnTo>
                  <a:lnTo>
                    <a:pt x="640549" y="1336921"/>
                  </a:lnTo>
                  <a:lnTo>
                    <a:pt x="601591" y="1328537"/>
                  </a:lnTo>
                  <a:lnTo>
                    <a:pt x="566212" y="1313058"/>
                  </a:lnTo>
                  <a:lnTo>
                    <a:pt x="535873" y="1289812"/>
                  </a:lnTo>
                  <a:lnTo>
                    <a:pt x="60750" y="814689"/>
                  </a:lnTo>
                  <a:lnTo>
                    <a:pt x="55949" y="809915"/>
                  </a:lnTo>
                  <a:lnTo>
                    <a:pt x="31187" y="777803"/>
                  </a:lnTo>
                  <a:lnTo>
                    <a:pt x="13192" y="741465"/>
                  </a:lnTo>
                  <a:lnTo>
                    <a:pt x="2661" y="702307"/>
                  </a:lnTo>
                  <a:lnTo>
                    <a:pt x="0" y="675386"/>
                  </a:lnTo>
                  <a:lnTo>
                    <a:pt x="0" y="661844"/>
                  </a:lnTo>
                  <a:lnTo>
                    <a:pt x="5312" y="621643"/>
                  </a:lnTo>
                  <a:lnTo>
                    <a:pt x="18393" y="583261"/>
                  </a:lnTo>
                  <a:lnTo>
                    <a:pt x="38735" y="548183"/>
                  </a:lnTo>
                  <a:lnTo>
                    <a:pt x="535873" y="47418"/>
                  </a:lnTo>
                  <a:lnTo>
                    <a:pt x="600538" y="9463"/>
                  </a:lnTo>
                  <a:lnTo>
                    <a:pt x="638696" y="1530"/>
                  </a:lnTo>
                  <a:lnTo>
                    <a:pt x="678885" y="0"/>
                  </a:lnTo>
                  <a:close/>
                </a:path>
              </a:pathLst>
            </a:custGeom>
            <a:solidFill>
              <a:srgbClr val="A6F542"/>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 name="Google Shape;24;p7"/>
            <p:cNvSpPr/>
            <p:nvPr/>
          </p:nvSpPr>
          <p:spPr>
            <a:xfrm>
              <a:off x="15780706" y="8674258"/>
              <a:ext cx="911225" cy="1006475"/>
            </a:xfrm>
            <a:custGeom>
              <a:rect b="b" l="l" r="r" t="t"/>
              <a:pathLst>
                <a:path extrusionOk="0" h="1006475" w="911225">
                  <a:moveTo>
                    <a:pt x="250489" y="0"/>
                  </a:moveTo>
                  <a:lnTo>
                    <a:pt x="274923" y="62729"/>
                  </a:lnTo>
                  <a:lnTo>
                    <a:pt x="294564" y="98755"/>
                  </a:lnTo>
                  <a:lnTo>
                    <a:pt x="318523" y="137377"/>
                  </a:lnTo>
                  <a:lnTo>
                    <a:pt x="346324" y="178213"/>
                  </a:lnTo>
                  <a:lnTo>
                    <a:pt x="377494" y="220879"/>
                  </a:lnTo>
                  <a:lnTo>
                    <a:pt x="411557" y="264992"/>
                  </a:lnTo>
                  <a:lnTo>
                    <a:pt x="448039" y="310168"/>
                  </a:lnTo>
                  <a:lnTo>
                    <a:pt x="486467" y="356025"/>
                  </a:lnTo>
                  <a:lnTo>
                    <a:pt x="489102" y="373199"/>
                  </a:lnTo>
                  <a:lnTo>
                    <a:pt x="505482" y="422287"/>
                  </a:lnTo>
                  <a:lnTo>
                    <a:pt x="533610" y="465723"/>
                  </a:lnTo>
                  <a:lnTo>
                    <a:pt x="887048" y="820273"/>
                  </a:lnTo>
                  <a:lnTo>
                    <a:pt x="905240" y="845579"/>
                  </a:lnTo>
                  <a:lnTo>
                    <a:pt x="910925" y="871182"/>
                  </a:lnTo>
                  <a:lnTo>
                    <a:pt x="905565" y="896410"/>
                  </a:lnTo>
                  <a:lnTo>
                    <a:pt x="890623" y="920593"/>
                  </a:lnTo>
                  <a:lnTo>
                    <a:pt x="837841" y="963129"/>
                  </a:lnTo>
                  <a:lnTo>
                    <a:pt x="802925" y="980139"/>
                  </a:lnTo>
                  <a:lnTo>
                    <a:pt x="764277" y="993415"/>
                  </a:lnTo>
                  <a:lnTo>
                    <a:pt x="723358" y="1002283"/>
                  </a:lnTo>
                  <a:lnTo>
                    <a:pt x="681630" y="1006073"/>
                  </a:lnTo>
                  <a:lnTo>
                    <a:pt x="640556" y="1004112"/>
                  </a:lnTo>
                  <a:lnTo>
                    <a:pt x="601598" y="995728"/>
                  </a:lnTo>
                  <a:lnTo>
                    <a:pt x="566218" y="980249"/>
                  </a:lnTo>
                  <a:lnTo>
                    <a:pt x="535880" y="957003"/>
                  </a:lnTo>
                  <a:lnTo>
                    <a:pt x="60757" y="481880"/>
                  </a:lnTo>
                  <a:lnTo>
                    <a:pt x="55962" y="477112"/>
                  </a:lnTo>
                  <a:lnTo>
                    <a:pt x="31229" y="445049"/>
                  </a:lnTo>
                  <a:lnTo>
                    <a:pt x="13243" y="408770"/>
                  </a:lnTo>
                  <a:lnTo>
                    <a:pt x="2697" y="369673"/>
                  </a:lnTo>
                  <a:lnTo>
                    <a:pt x="0" y="329268"/>
                  </a:lnTo>
                  <a:lnTo>
                    <a:pt x="324" y="322523"/>
                  </a:lnTo>
                  <a:lnTo>
                    <a:pt x="6891" y="282565"/>
                  </a:lnTo>
                  <a:lnTo>
                    <a:pt x="21144" y="244663"/>
                  </a:lnTo>
                  <a:lnTo>
                    <a:pt x="42533" y="210278"/>
                  </a:lnTo>
                  <a:lnTo>
                    <a:pt x="55655" y="194826"/>
                  </a:lnTo>
                  <a:lnTo>
                    <a:pt x="250489" y="0"/>
                  </a:lnTo>
                  <a:close/>
                </a:path>
              </a:pathLst>
            </a:custGeom>
            <a:solidFill>
              <a:srgbClr val="16A63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5" name="Google Shape;25;p7"/>
          <p:cNvPicPr preferRelativeResize="0"/>
          <p:nvPr/>
        </p:nvPicPr>
        <p:blipFill rotWithShape="1">
          <a:blip r:embed="rId2">
            <a:alphaModFix/>
          </a:blip>
          <a:srcRect b="0" l="0" r="0" t="0"/>
          <a:stretch/>
        </p:blipFill>
        <p:spPr>
          <a:xfrm>
            <a:off x="8097944" y="9258300"/>
            <a:ext cx="1533524" cy="542924"/>
          </a:xfrm>
          <a:prstGeom prst="rect">
            <a:avLst/>
          </a:prstGeom>
          <a:noFill/>
          <a:ln>
            <a:noFill/>
          </a:ln>
        </p:spPr>
      </p:pic>
      <p:pic>
        <p:nvPicPr>
          <p:cNvPr id="26" name="Google Shape;26;p7"/>
          <p:cNvPicPr preferRelativeResize="0"/>
          <p:nvPr/>
        </p:nvPicPr>
        <p:blipFill rotWithShape="1">
          <a:blip r:embed="rId3">
            <a:alphaModFix/>
          </a:blip>
          <a:srcRect b="0" l="0" r="0" t="0"/>
          <a:stretch/>
        </p:blipFill>
        <p:spPr>
          <a:xfrm>
            <a:off x="1095397" y="9302594"/>
            <a:ext cx="2178782" cy="467629"/>
          </a:xfrm>
          <a:prstGeom prst="rect">
            <a:avLst/>
          </a:prstGeom>
          <a:noFill/>
          <a:ln>
            <a:noFill/>
          </a:ln>
        </p:spPr>
      </p:pic>
      <p:sp>
        <p:nvSpPr>
          <p:cNvPr id="27" name="Google Shape;27;p7"/>
          <p:cNvSpPr/>
          <p:nvPr/>
        </p:nvSpPr>
        <p:spPr>
          <a:xfrm>
            <a:off x="1081542" y="9005038"/>
            <a:ext cx="14206219" cy="19050"/>
          </a:xfrm>
          <a:custGeom>
            <a:rect b="b" l="l" r="r" t="t"/>
            <a:pathLst>
              <a:path extrusionOk="0" h="19050" w="14206219">
                <a:moveTo>
                  <a:pt x="0" y="19049"/>
                </a:moveTo>
                <a:lnTo>
                  <a:pt x="14205894" y="0"/>
                </a:lnTo>
              </a:path>
            </a:pathLst>
          </a:custGeom>
          <a:noFill/>
          <a:ln cap="flat" cmpd="sng" w="47600">
            <a:solidFill>
              <a:srgbClr val="16A637"/>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8" name="Google Shape;28;p7"/>
          <p:cNvSpPr txBox="1"/>
          <p:nvPr/>
        </p:nvSpPr>
        <p:spPr>
          <a:xfrm>
            <a:off x="9795971" y="9213214"/>
            <a:ext cx="5522594" cy="718787"/>
          </a:xfrm>
          <a:prstGeom prst="rect">
            <a:avLst/>
          </a:prstGeom>
          <a:noFill/>
          <a:ln>
            <a:noFill/>
          </a:ln>
        </p:spPr>
        <p:txBody>
          <a:bodyPr anchorCtr="0" anchor="t" bIns="0" lIns="0" spcFirstLastPara="1" rIns="0" wrap="square" tIns="6975">
            <a:spAutoFit/>
          </a:bodyPr>
          <a:lstStyle/>
          <a:p>
            <a:pPr indent="0" lvl="0" marL="12700" marR="5080" rtl="0" algn="just">
              <a:lnSpc>
                <a:spcPct val="139000"/>
              </a:lnSpc>
              <a:spcBef>
                <a:spcPts val="0"/>
              </a:spcBef>
              <a:spcAft>
                <a:spcPts val="0"/>
              </a:spcAft>
              <a:buNone/>
            </a:pPr>
            <a:r>
              <a:rPr lang="en-US" sz="1000">
                <a:latin typeface="Lucida Sans"/>
                <a:ea typeface="Lucida Sans"/>
                <a:cs typeface="Lucida Sans"/>
                <a:sym typeface="Lucida Sans"/>
              </a:rPr>
              <a:t>Legal description – Creative Commons licensing: The materials published on the Upskilling rural project website are classified as Open Educational Resources’ (OER) and can be freely (without permission of their creators): downloaded, used, reused, copied, adapted, and shared by users, with information about the source of their origin.</a:t>
            </a:r>
            <a:endParaRPr/>
          </a:p>
        </p:txBody>
      </p:sp>
      <p:sp>
        <p:nvSpPr>
          <p:cNvPr id="29" name="Google Shape;29;p7"/>
          <p:cNvSpPr txBox="1"/>
          <p:nvPr/>
        </p:nvSpPr>
        <p:spPr>
          <a:xfrm>
            <a:off x="3503759" y="9258300"/>
            <a:ext cx="4275455" cy="780983"/>
          </a:xfrm>
          <a:prstGeom prst="rect">
            <a:avLst/>
          </a:prstGeom>
          <a:noFill/>
          <a:ln>
            <a:noFill/>
          </a:ln>
        </p:spPr>
        <p:txBody>
          <a:bodyPr anchorCtr="0" anchor="t" bIns="0" lIns="0" spcFirstLastPara="1" rIns="0" wrap="square" tIns="7600">
            <a:spAutoFit/>
          </a:bodyPr>
          <a:lstStyle/>
          <a:p>
            <a:pPr indent="0" lvl="0" marL="12700" marR="5080" rtl="0" algn="just">
              <a:lnSpc>
                <a:spcPct val="120000"/>
              </a:lnSpc>
              <a:spcBef>
                <a:spcPts val="0"/>
              </a:spcBef>
              <a:spcAft>
                <a:spcPts val="0"/>
              </a:spcAft>
              <a:buNone/>
            </a:pPr>
            <a:r>
              <a:rPr lang="en-US" sz="1000">
                <a:latin typeface="Lucida Sans"/>
                <a:ea typeface="Lucida Sans"/>
                <a:cs typeface="Lucida Sans"/>
                <a:sym typeface="Lucida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6.jpg"/><Relationship Id="rId5" Type="http://schemas.openxmlformats.org/officeDocument/2006/relationships/image" Target="../media/image11.jpg"/><Relationship Id="rId6"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5.jpg"/><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5.jpg"/><Relationship Id="rId5"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8.jpg"/><Relationship Id="rId5" Type="http://schemas.openxmlformats.org/officeDocument/2006/relationships/image" Target="../media/image17.jpg"/><Relationship Id="rId6" Type="http://schemas.openxmlformats.org/officeDocument/2006/relationships/image" Target="../media/image22.jpg"/></Relationships>
</file>

<file path=ppt/slides/_rels/slide8.xml.rels><?xml version="1.0" encoding="UTF-8" standalone="yes"?><Relationships xmlns="http://schemas.openxmlformats.org/package/2006/relationships"><Relationship Id="rId10" Type="http://schemas.openxmlformats.org/officeDocument/2006/relationships/hyperlink" Target="https://pixabay.com/pl/photos/pole-dolina-krajobraz-wie%C5%9B-%C5%82%C4%85ka-176602/"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wmodr.pl/files/oxHoLk7nX7WbDprksmvh1ieVbe9zin5bllDxAZy9.pdf" TargetMode="External"/><Relationship Id="rId4" Type="http://schemas.openxmlformats.org/officeDocument/2006/relationships/hyperlink" Target="https://pixabay.com/pl/photos/m%C5%82yn-mabry-m%C5%82yn-wodny-8184715/" TargetMode="External"/><Relationship Id="rId9" Type="http://schemas.openxmlformats.org/officeDocument/2006/relationships/hyperlink" Target="https://pixabay.com/pl/photos/chleb-bochenek-szef-kuchni-kucharz-8503298/" TargetMode="External"/><Relationship Id="rId5" Type="http://schemas.openxmlformats.org/officeDocument/2006/relationships/hyperlink" Target="https://pixabay.com/pl/photos/jab%C5%82ka-sad-owocowy-jab%C5%82oni-sadu-1873078/" TargetMode="External"/><Relationship Id="rId6" Type="http://schemas.openxmlformats.org/officeDocument/2006/relationships/hyperlink" Target="https://pixabay.com/pl/photos/d%C5%BCem-d%C5%BCem-jab%C5%82kowy-jab%C5%82ka-zbi%C3%B3r-4521023/" TargetMode="External"/><Relationship Id="rId7" Type="http://schemas.openxmlformats.org/officeDocument/2006/relationships/hyperlink" Target="https://pixabay.com/pl/photos/d%C5%BCem-owoc-s%C5%82oiki-owocowe-d%C5%BCemy-428094/" TargetMode="External"/><Relationship Id="rId8" Type="http://schemas.openxmlformats.org/officeDocument/2006/relationships/hyperlink" Target="https://pixabay.com/pl/photos/d%C5%BCem-morele-kucharz-preparaty-84532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pixabay.com/pl/photos/winnica-rolnictwo-gospodarstwo-rolne-8345243/" TargetMode="External"/><Relationship Id="rId4" Type="http://schemas.openxmlformats.org/officeDocument/2006/relationships/hyperlink" Target="https://pixabay.com/pl/photos/pszenica-pole-zach%C3%B3d-s%C5%82o%C5%84ca-2391348/" TargetMode="External"/><Relationship Id="rId9" Type="http://schemas.openxmlformats.org/officeDocument/2006/relationships/hyperlink" Target="https://pixabay.com/pl/photos/rzeka-drzewa-spadek-odbicie-bank-972786/" TargetMode="External"/><Relationship Id="rId5" Type="http://schemas.openxmlformats.org/officeDocument/2006/relationships/hyperlink" Target="https://pixabay.com/pl/photos/zach%C3%B3d-s%C5%82o%C5%84ca-maki-pole-815270/" TargetMode="External"/><Relationship Id="rId6" Type="http://schemas.openxmlformats.org/officeDocument/2006/relationships/hyperlink" Target="https://pixabay.com/pl/photos/chata-mg%C5%82a-natura-wiejski-wie%C5%9B-6750482/" TargetMode="External"/><Relationship Id="rId7" Type="http://schemas.openxmlformats.org/officeDocument/2006/relationships/hyperlink" Target="https://pixabay.com/pl/photos/domek-szkocja-jesie%C5%84-wy%C5%BCyny-8369444/" TargetMode="External"/><Relationship Id="rId8" Type="http://schemas.openxmlformats.org/officeDocument/2006/relationships/hyperlink" Target="https://pixabay.com/pl/photos/rzeka-jesie%C5%84-drzewa-odchodzi-219972/"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Immagine che contiene testo, schermata, Rettangolo, diagramma&#10;&#10;Descrizione generata automaticamente" id="70" name="Google Shape;70;p1"/>
          <p:cNvPicPr preferRelativeResize="0"/>
          <p:nvPr/>
        </p:nvPicPr>
        <p:blipFill rotWithShape="1">
          <a:blip r:embed="rId3">
            <a:alphaModFix/>
          </a:blip>
          <a:srcRect b="23329" l="17403" r="18885" t="12958"/>
          <a:stretch/>
        </p:blipFill>
        <p:spPr>
          <a:xfrm rot="345413">
            <a:off x="10167332" y="2343150"/>
            <a:ext cx="5600699" cy="5600700"/>
          </a:xfrm>
          <a:prstGeom prst="rect">
            <a:avLst/>
          </a:prstGeom>
          <a:noFill/>
          <a:ln>
            <a:noFill/>
          </a:ln>
        </p:spPr>
      </p:pic>
      <p:sp>
        <p:nvSpPr>
          <p:cNvPr id="71" name="Google Shape;71;p1"/>
          <p:cNvSpPr txBox="1"/>
          <p:nvPr/>
        </p:nvSpPr>
        <p:spPr>
          <a:xfrm>
            <a:off x="2320475" y="4000500"/>
            <a:ext cx="65568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6A637"/>
              </a:buClr>
              <a:buSzPts val="4400"/>
              <a:buFont typeface="Helvetica Neue"/>
              <a:buNone/>
            </a:pPr>
            <a:r>
              <a:rPr lang="en-US" sz="4400">
                <a:solidFill>
                  <a:srgbClr val="16A637"/>
                </a:solidFill>
                <a:latin typeface="Helvetica Neue"/>
                <a:ea typeface="Helvetica Neue"/>
                <a:cs typeface="Helvetica Neue"/>
                <a:sym typeface="Helvetica Neue"/>
              </a:rPr>
              <a:t>Social Entrepreneurship</a:t>
            </a:r>
            <a:endParaRPr sz="4400">
              <a:solidFill>
                <a:srgbClr val="16A637"/>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16A637"/>
              </a:buClr>
              <a:buSzPts val="4400"/>
              <a:buFont typeface="Helvetica Neue"/>
              <a:buNone/>
            </a:pPr>
            <a:r>
              <a:rPr lang="en-US" sz="4400">
                <a:solidFill>
                  <a:srgbClr val="16A637"/>
                </a:solidFill>
                <a:latin typeface="Helvetica Neue"/>
                <a:ea typeface="Helvetica Neue"/>
                <a:cs typeface="Helvetica Neue"/>
                <a:sym typeface="Helvetica Neue"/>
              </a:rPr>
              <a:t>in Rural Tourism - part 1</a:t>
            </a:r>
            <a:endParaRPr sz="4400">
              <a:solidFill>
                <a:srgbClr val="16A637"/>
              </a:solidFill>
              <a:latin typeface="Helvetica Neue"/>
              <a:ea typeface="Helvetica Neue"/>
              <a:cs typeface="Helvetica Neue"/>
              <a:sym typeface="Helvetica Neue"/>
            </a:endParaRPr>
          </a:p>
        </p:txBody>
      </p:sp>
      <p:pic>
        <p:nvPicPr>
          <p:cNvPr id="72" name="Google Shape;72;p1"/>
          <p:cNvPicPr preferRelativeResize="0"/>
          <p:nvPr/>
        </p:nvPicPr>
        <p:blipFill rotWithShape="1">
          <a:blip r:embed="rId4">
            <a:alphaModFix/>
          </a:blip>
          <a:srcRect b="0" l="0" r="0" t="0"/>
          <a:stretch/>
        </p:blipFill>
        <p:spPr>
          <a:xfrm rot="324589">
            <a:off x="10584270" y="3576527"/>
            <a:ext cx="4601969" cy="3070376"/>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nvSpPr>
        <p:spPr>
          <a:xfrm>
            <a:off x="2293940" y="977207"/>
            <a:ext cx="8334793"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400">
                <a:solidFill>
                  <a:srgbClr val="00B050"/>
                </a:solidFill>
                <a:latin typeface="Helvetica Neue"/>
                <a:ea typeface="Helvetica Neue"/>
                <a:cs typeface="Helvetica Neue"/>
                <a:sym typeface="Helvetica Neue"/>
              </a:rPr>
              <a:t>What to know before starting?</a:t>
            </a:r>
            <a:endParaRPr/>
          </a:p>
        </p:txBody>
      </p:sp>
      <p:sp>
        <p:nvSpPr>
          <p:cNvPr id="79" name="Google Shape;79;p2"/>
          <p:cNvSpPr txBox="1"/>
          <p:nvPr/>
        </p:nvSpPr>
        <p:spPr>
          <a:xfrm>
            <a:off x="1116164" y="4748604"/>
            <a:ext cx="7353000" cy="83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Provide examples of</a:t>
            </a:r>
            <a:r>
              <a:rPr lang="en-US" sz="2400">
                <a:latin typeface="Helvetica Neue"/>
                <a:ea typeface="Helvetica Neue"/>
                <a:cs typeface="Helvetica Neue"/>
                <a:sym typeface="Helvetica Neue"/>
              </a:rPr>
              <a:t> social and economic benefits of rural activities.</a:t>
            </a:r>
            <a:endParaRPr/>
          </a:p>
        </p:txBody>
      </p:sp>
      <p:sp>
        <p:nvSpPr>
          <p:cNvPr id="80" name="Google Shape;80;p2"/>
          <p:cNvSpPr txBox="1"/>
          <p:nvPr/>
        </p:nvSpPr>
        <p:spPr>
          <a:xfrm>
            <a:off x="1052463" y="5836503"/>
            <a:ext cx="7442153"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t>Recognise</a:t>
            </a:r>
            <a:r>
              <a:rPr lang="en-US" sz="2400"/>
              <a:t> diverse  forms of social entrepreneurship in rural areas.</a:t>
            </a:r>
            <a:endParaRPr sz="2400">
              <a:latin typeface="Helvetica Neue"/>
              <a:ea typeface="Helvetica Neue"/>
              <a:cs typeface="Helvetica Neue"/>
              <a:sym typeface="Helvetica Neue"/>
            </a:endParaRPr>
          </a:p>
        </p:txBody>
      </p:sp>
      <p:sp>
        <p:nvSpPr>
          <p:cNvPr id="81" name="Google Shape;81;p2"/>
          <p:cNvSpPr txBox="1"/>
          <p:nvPr/>
        </p:nvSpPr>
        <p:spPr>
          <a:xfrm>
            <a:off x="1111525" y="3697304"/>
            <a:ext cx="7024737"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t>Define</a:t>
            </a:r>
            <a:r>
              <a:rPr lang="en-US" sz="2400"/>
              <a:t> the meaning of social entrepreneurship in the countryside.</a:t>
            </a:r>
            <a:endParaRPr sz="2400">
              <a:latin typeface="Helvetica Neue"/>
              <a:ea typeface="Helvetica Neue"/>
              <a:cs typeface="Helvetica Neue"/>
              <a:sym typeface="Helvetica Neue"/>
            </a:endParaRPr>
          </a:p>
        </p:txBody>
      </p:sp>
      <p:sp>
        <p:nvSpPr>
          <p:cNvPr id="82" name="Google Shape;82;p2"/>
          <p:cNvSpPr txBox="1"/>
          <p:nvPr/>
        </p:nvSpPr>
        <p:spPr>
          <a:xfrm>
            <a:off x="9733710" y="3331905"/>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400">
                <a:latin typeface="Helvetica Neue"/>
                <a:ea typeface="Helvetica Neue"/>
                <a:cs typeface="Helvetica Neue"/>
                <a:sym typeface="Helvetica Neue"/>
              </a:rPr>
              <a:t>10 minutes</a:t>
            </a:r>
            <a:endParaRPr b="1" sz="2400">
              <a:latin typeface="Helvetica Neue"/>
              <a:ea typeface="Helvetica Neue"/>
              <a:cs typeface="Helvetica Neue"/>
              <a:sym typeface="Helvetica Neue"/>
            </a:endParaRPr>
          </a:p>
        </p:txBody>
      </p:sp>
      <p:pic>
        <p:nvPicPr>
          <p:cNvPr id="83" name="Google Shape;83;p2"/>
          <p:cNvPicPr preferRelativeResize="0"/>
          <p:nvPr/>
        </p:nvPicPr>
        <p:blipFill rotWithShape="1">
          <a:blip r:embed="rId3">
            <a:alphaModFix/>
          </a:blip>
          <a:srcRect b="4810" l="19578" r="22913" t="1844"/>
          <a:stretch/>
        </p:blipFill>
        <p:spPr>
          <a:xfrm>
            <a:off x="604820" y="3923762"/>
            <a:ext cx="447645" cy="408720"/>
          </a:xfrm>
          <a:prstGeom prst="rect">
            <a:avLst/>
          </a:prstGeom>
          <a:noFill/>
          <a:ln>
            <a:noFill/>
          </a:ln>
        </p:spPr>
      </p:pic>
      <p:pic>
        <p:nvPicPr>
          <p:cNvPr id="84" name="Google Shape;84;p2"/>
          <p:cNvPicPr preferRelativeResize="0"/>
          <p:nvPr/>
        </p:nvPicPr>
        <p:blipFill rotWithShape="1">
          <a:blip r:embed="rId3">
            <a:alphaModFix/>
          </a:blip>
          <a:srcRect b="4810" l="19578" r="22913" t="1844"/>
          <a:stretch/>
        </p:blipFill>
        <p:spPr>
          <a:xfrm>
            <a:off x="604819" y="4991100"/>
            <a:ext cx="447645" cy="408720"/>
          </a:xfrm>
          <a:prstGeom prst="rect">
            <a:avLst/>
          </a:prstGeom>
          <a:noFill/>
          <a:ln>
            <a:noFill/>
          </a:ln>
        </p:spPr>
      </p:pic>
      <p:pic>
        <p:nvPicPr>
          <p:cNvPr id="85" name="Google Shape;85;p2"/>
          <p:cNvPicPr preferRelativeResize="0"/>
          <p:nvPr/>
        </p:nvPicPr>
        <p:blipFill rotWithShape="1">
          <a:blip r:embed="rId3">
            <a:alphaModFix/>
          </a:blip>
          <a:srcRect b="4810" l="19578" r="22913" t="1844"/>
          <a:stretch/>
        </p:blipFill>
        <p:spPr>
          <a:xfrm>
            <a:off x="604819" y="6068280"/>
            <a:ext cx="447645" cy="408720"/>
          </a:xfrm>
          <a:prstGeom prst="rect">
            <a:avLst/>
          </a:prstGeom>
          <a:noFill/>
          <a:ln>
            <a:noFill/>
          </a:ln>
        </p:spPr>
      </p:pic>
      <p:sp>
        <p:nvSpPr>
          <p:cNvPr id="86" name="Google Shape;86;p2"/>
          <p:cNvSpPr txBox="1"/>
          <p:nvPr/>
        </p:nvSpPr>
        <p:spPr>
          <a:xfrm>
            <a:off x="572160" y="2525040"/>
            <a:ext cx="544763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What will you learn?</a:t>
            </a:r>
            <a:endParaRPr/>
          </a:p>
        </p:txBody>
      </p:sp>
      <p:cxnSp>
        <p:nvCxnSpPr>
          <p:cNvPr id="87" name="Google Shape;87;p2"/>
          <p:cNvCxnSpPr/>
          <p:nvPr/>
        </p:nvCxnSpPr>
        <p:spPr>
          <a:xfrm>
            <a:off x="8763000" y="2982810"/>
            <a:ext cx="0" cy="4910026"/>
          </a:xfrm>
          <a:prstGeom prst="straightConnector1">
            <a:avLst/>
          </a:prstGeom>
          <a:noFill/>
          <a:ln cap="flat" cmpd="sng" w="38100">
            <a:solidFill>
              <a:srgbClr val="16A637"/>
            </a:solidFill>
            <a:prstDash val="solid"/>
            <a:miter lim="800000"/>
            <a:headEnd len="sm" w="sm" type="none"/>
            <a:tailEnd len="sm" w="sm" type="none"/>
          </a:ln>
        </p:spPr>
      </p:cxnSp>
      <p:sp>
        <p:nvSpPr>
          <p:cNvPr id="88" name="Google Shape;88;p2"/>
          <p:cNvSpPr txBox="1"/>
          <p:nvPr/>
        </p:nvSpPr>
        <p:spPr>
          <a:xfrm>
            <a:off x="9004101" y="2534315"/>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How much time will it take?</a:t>
            </a:r>
            <a:endParaRPr/>
          </a:p>
        </p:txBody>
      </p:sp>
      <p:pic>
        <p:nvPicPr>
          <p:cNvPr descr="Immagine che contiene design&#10;&#10;Descrizione generata automaticamente con attendibilità media" id="89" name="Google Shape;89;p2"/>
          <p:cNvPicPr preferRelativeResize="0"/>
          <p:nvPr/>
        </p:nvPicPr>
        <p:blipFill rotWithShape="1">
          <a:blip r:embed="rId4">
            <a:alphaModFix/>
          </a:blip>
          <a:srcRect b="41831" l="10417" r="65247" t="14444"/>
          <a:stretch/>
        </p:blipFill>
        <p:spPr>
          <a:xfrm>
            <a:off x="9004101" y="3331905"/>
            <a:ext cx="629848" cy="636532"/>
          </a:xfrm>
          <a:prstGeom prst="rect">
            <a:avLst/>
          </a:prstGeom>
          <a:noFill/>
          <a:ln>
            <a:noFill/>
          </a:ln>
        </p:spPr>
      </p:pic>
      <p:sp>
        <p:nvSpPr>
          <p:cNvPr id="90" name="Google Shape;90;p2"/>
          <p:cNvSpPr txBox="1"/>
          <p:nvPr/>
        </p:nvSpPr>
        <p:spPr>
          <a:xfrm>
            <a:off x="9004101" y="4258996"/>
            <a:ext cx="7696199" cy="64633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EQF level </a:t>
            </a:r>
            <a:endParaRPr/>
          </a:p>
        </p:txBody>
      </p:sp>
      <p:sp>
        <p:nvSpPr>
          <p:cNvPr id="91" name="Google Shape;91;p2"/>
          <p:cNvSpPr txBox="1"/>
          <p:nvPr/>
        </p:nvSpPr>
        <p:spPr>
          <a:xfrm>
            <a:off x="9056915" y="4894886"/>
            <a:ext cx="2935381" cy="46166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Level 3</a:t>
            </a:r>
            <a:endParaRPr/>
          </a:p>
        </p:txBody>
      </p:sp>
      <p:sp>
        <p:nvSpPr>
          <p:cNvPr id="92" name="Google Shape;92;p2"/>
          <p:cNvSpPr txBox="1"/>
          <p:nvPr/>
        </p:nvSpPr>
        <p:spPr>
          <a:xfrm>
            <a:off x="9031382" y="5899488"/>
            <a:ext cx="7696199" cy="12003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600">
                <a:solidFill>
                  <a:srgbClr val="92D050"/>
                </a:solidFill>
                <a:latin typeface="Helvetica Neue"/>
                <a:ea typeface="Helvetica Neue"/>
                <a:cs typeface="Helvetica Neue"/>
                <a:sym typeface="Helvetica Neue"/>
              </a:rPr>
              <a:t>Who created the content and will recognise your learning?</a:t>
            </a:r>
            <a:endParaRPr/>
          </a:p>
        </p:txBody>
      </p:sp>
      <p:sp>
        <p:nvSpPr>
          <p:cNvPr id="93" name="Google Shape;93;p2"/>
          <p:cNvSpPr txBox="1"/>
          <p:nvPr/>
        </p:nvSpPr>
        <p:spPr>
          <a:xfrm>
            <a:off x="9067801" y="7152520"/>
            <a:ext cx="7851960" cy="830997"/>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latin typeface="Helvetica Neue"/>
                <a:ea typeface="Helvetica Neue"/>
                <a:cs typeface="Helvetica Neue"/>
                <a:sym typeface="Helvetica Neue"/>
              </a:rPr>
              <a:t>This material was created by the partners of the Erasmus+ project “Upskilling Rural”.</a:t>
            </a:r>
            <a:endParaRPr sz="240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nvSpPr>
        <p:spPr>
          <a:xfrm>
            <a:off x="7434944" y="4481503"/>
            <a:ext cx="9067800" cy="3263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Social entrepreneurship  </a:t>
            </a:r>
            <a:endParaRPr b="1" sz="4000">
              <a:solidFill>
                <a:srgbClr val="92D050"/>
              </a:solidFill>
              <a:latin typeface="Helvetica Neue"/>
              <a:ea typeface="Helvetica Neue"/>
              <a:cs typeface="Helvetica Neue"/>
              <a:sym typeface="Helvetica Neue"/>
            </a:endParaRPr>
          </a:p>
          <a:p>
            <a:pPr indent="0" lvl="0" marL="0" rtl="0" algn="just">
              <a:spcBef>
                <a:spcPts val="0"/>
              </a:spcBef>
              <a:spcAft>
                <a:spcPts val="0"/>
              </a:spcAft>
              <a:buNone/>
            </a:pPr>
            <a:r>
              <a:t/>
            </a:r>
            <a:endParaRPr sz="2200">
              <a:solidFill>
                <a:schemeClr val="dk1"/>
              </a:solidFill>
              <a:latin typeface="Helvetica Neue"/>
              <a:ea typeface="Helvetica Neue"/>
              <a:cs typeface="Helvetica Neue"/>
              <a:sym typeface="Helvetica Neue"/>
            </a:endParaRPr>
          </a:p>
          <a:p>
            <a:pPr indent="0" lvl="0" marL="0" rtl="0" algn="just">
              <a:spcBef>
                <a:spcPts val="0"/>
              </a:spcBef>
              <a:spcAft>
                <a:spcPts val="0"/>
              </a:spcAft>
              <a:buNone/>
            </a:pPr>
            <a:r>
              <a:rPr lang="en-US" sz="2400">
                <a:solidFill>
                  <a:schemeClr val="dk1"/>
                </a:solidFill>
              </a:rPr>
              <a:t>Social entrepreneurship is the practice of starting and running a business with the primary goal of solving social, cultural, or environmental issues. Unlike traditional entrepreneurs who focus mainly on profit, social entrepreneurs aim to create positive change and improve society while still operating a sustainable and financially viable enterprise.</a:t>
            </a:r>
            <a:endParaRPr sz="2400">
              <a:solidFill>
                <a:schemeClr val="dk1"/>
              </a:solidFill>
            </a:endParaRPr>
          </a:p>
        </p:txBody>
      </p:sp>
      <p:pic>
        <p:nvPicPr>
          <p:cNvPr descr="Immagine che contiene design&#10;&#10;Descrizione generata automaticamente con attendibilità bassa" id="99" name="Google Shape;99;p3"/>
          <p:cNvPicPr preferRelativeResize="0"/>
          <p:nvPr/>
        </p:nvPicPr>
        <p:blipFill rotWithShape="1">
          <a:blip r:embed="rId3">
            <a:alphaModFix/>
          </a:blip>
          <a:srcRect b="19630" l="11250" r="53333" t="16667"/>
          <a:stretch/>
        </p:blipFill>
        <p:spPr>
          <a:xfrm>
            <a:off x="1905000" y="3962400"/>
            <a:ext cx="3389128" cy="3429000"/>
          </a:xfrm>
          <a:prstGeom prst="rect">
            <a:avLst/>
          </a:prstGeom>
          <a:noFill/>
          <a:ln>
            <a:noFill/>
          </a:ln>
        </p:spPr>
      </p:pic>
      <p:sp>
        <p:nvSpPr>
          <p:cNvPr id="100" name="Google Shape;100;p3"/>
          <p:cNvSpPr txBox="1"/>
          <p:nvPr/>
        </p:nvSpPr>
        <p:spPr>
          <a:xfrm>
            <a:off x="533401" y="2400300"/>
            <a:ext cx="6934200" cy="76944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400">
                <a:solidFill>
                  <a:srgbClr val="00B050"/>
                </a:solidFill>
                <a:latin typeface="Helvetica Neue"/>
                <a:ea typeface="Helvetica Neue"/>
                <a:cs typeface="Helvetica Neue"/>
                <a:sym typeface="Helvetica Neue"/>
              </a:rPr>
              <a:t>Let’s start... but first think…</a:t>
            </a:r>
            <a:endParaRPr b="1" sz="4400">
              <a:solidFill>
                <a:srgbClr val="00B050"/>
              </a:solidFill>
              <a:latin typeface="Helvetica Neue"/>
              <a:ea typeface="Helvetica Neue"/>
              <a:cs typeface="Helvetica Neue"/>
              <a:sym typeface="Helvetica Neue"/>
            </a:endParaRPr>
          </a:p>
        </p:txBody>
      </p:sp>
      <p:pic>
        <p:nvPicPr>
          <p:cNvPr id="101" name="Google Shape;101;p3"/>
          <p:cNvPicPr preferRelativeResize="0"/>
          <p:nvPr/>
        </p:nvPicPr>
        <p:blipFill rotWithShape="1">
          <a:blip r:embed="rId4">
            <a:alphaModFix/>
          </a:blip>
          <a:srcRect b="0" l="0" r="0" t="0"/>
          <a:stretch/>
        </p:blipFill>
        <p:spPr>
          <a:xfrm>
            <a:off x="8077200" y="647700"/>
            <a:ext cx="4114800" cy="2745343"/>
          </a:xfrm>
          <a:prstGeom prst="rect">
            <a:avLst/>
          </a:prstGeom>
          <a:noFill/>
          <a:ln>
            <a:noFill/>
          </a:ln>
          <a:effectLst>
            <a:outerShdw blurRad="190500" rotWithShape="0" algn="tl">
              <a:srgbClr val="000000">
                <a:alpha val="69803"/>
              </a:srgbClr>
            </a:outerShdw>
          </a:effectLst>
        </p:spPr>
      </p:pic>
      <p:pic>
        <p:nvPicPr>
          <p:cNvPr id="102" name="Google Shape;102;p3"/>
          <p:cNvPicPr preferRelativeResize="0"/>
          <p:nvPr/>
        </p:nvPicPr>
        <p:blipFill rotWithShape="1">
          <a:blip r:embed="rId5">
            <a:alphaModFix/>
          </a:blip>
          <a:srcRect b="0" l="0" r="0" t="0"/>
          <a:stretch/>
        </p:blipFill>
        <p:spPr>
          <a:xfrm>
            <a:off x="4191000" y="6869608"/>
            <a:ext cx="2899774" cy="1916570"/>
          </a:xfrm>
          <a:prstGeom prst="rect">
            <a:avLst/>
          </a:prstGeom>
          <a:noFill/>
          <a:ln>
            <a:noFill/>
          </a:ln>
          <a:effectLst>
            <a:outerShdw blurRad="190500" rotWithShape="0" algn="tl">
              <a:srgbClr val="000000">
                <a:alpha val="69803"/>
              </a:srgbClr>
            </a:outerShdw>
          </a:effectLst>
        </p:spPr>
      </p:pic>
      <p:pic>
        <p:nvPicPr>
          <p:cNvPr id="103" name="Google Shape;103;p3"/>
          <p:cNvPicPr preferRelativeResize="0"/>
          <p:nvPr/>
        </p:nvPicPr>
        <p:blipFill rotWithShape="1">
          <a:blip r:embed="rId6">
            <a:alphaModFix/>
          </a:blip>
          <a:srcRect b="0" l="0" r="0" t="0"/>
          <a:stretch/>
        </p:blipFill>
        <p:spPr>
          <a:xfrm>
            <a:off x="13276967" y="2519471"/>
            <a:ext cx="3106033" cy="1747144"/>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nvSpPr>
        <p:spPr>
          <a:xfrm>
            <a:off x="207200" y="2107250"/>
            <a:ext cx="6699000" cy="1323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US" sz="4000">
                <a:solidFill>
                  <a:srgbClr val="92D050"/>
                </a:solidFill>
                <a:latin typeface="Helvetica Neue"/>
                <a:ea typeface="Helvetica Neue"/>
                <a:cs typeface="Helvetica Neue"/>
                <a:sym typeface="Helvetica Neue"/>
              </a:rPr>
              <a:t>Social entrepreneurship in rural areas </a:t>
            </a:r>
            <a:endParaRPr b="1" sz="4000">
              <a:solidFill>
                <a:srgbClr val="92D050"/>
              </a:solidFill>
              <a:latin typeface="Helvetica Neue"/>
              <a:ea typeface="Helvetica Neue"/>
              <a:cs typeface="Helvetica Neue"/>
              <a:sym typeface="Helvetica Neue"/>
            </a:endParaRPr>
          </a:p>
        </p:txBody>
      </p:sp>
      <p:sp>
        <p:nvSpPr>
          <p:cNvPr id="109" name="Google Shape;109;p4"/>
          <p:cNvSpPr txBox="1"/>
          <p:nvPr/>
        </p:nvSpPr>
        <p:spPr>
          <a:xfrm>
            <a:off x="8017282" y="2107244"/>
            <a:ext cx="8886300" cy="954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800">
                <a:solidFill>
                  <a:srgbClr val="16A637"/>
                </a:solidFill>
                <a:latin typeface="Helvetica Neue"/>
                <a:ea typeface="Helvetica Neue"/>
                <a:cs typeface="Helvetica Neue"/>
                <a:sym typeface="Helvetica Neue"/>
              </a:rPr>
              <a:t>What the social and economic benefits of the activity can be? ☺</a:t>
            </a:r>
            <a:endParaRPr b="1" sz="2800">
              <a:solidFill>
                <a:srgbClr val="16A637"/>
              </a:solidFill>
              <a:latin typeface="Helvetica Neue"/>
              <a:ea typeface="Helvetica Neue"/>
              <a:cs typeface="Helvetica Neue"/>
              <a:sym typeface="Helvetica Neue"/>
            </a:endParaRPr>
          </a:p>
        </p:txBody>
      </p:sp>
      <p:sp>
        <p:nvSpPr>
          <p:cNvPr id="110" name="Google Shape;110;p4"/>
          <p:cNvSpPr txBox="1"/>
          <p:nvPr/>
        </p:nvSpPr>
        <p:spPr>
          <a:xfrm>
            <a:off x="8402233" y="3225855"/>
            <a:ext cx="8610600" cy="48948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lang="en-US" sz="2400"/>
              <a:t>Benefits: </a:t>
            </a:r>
            <a:endParaRPr sz="2400"/>
          </a:p>
          <a:p>
            <a:pPr indent="0" lvl="0" marL="0" rtl="0" algn="just">
              <a:spcBef>
                <a:spcPts val="0"/>
              </a:spcBef>
              <a:spcAft>
                <a:spcPts val="0"/>
              </a:spcAft>
              <a:buNone/>
            </a:pPr>
            <a:r>
              <a:t/>
            </a:r>
            <a:endParaRPr sz="2400"/>
          </a:p>
          <a:p>
            <a:pPr indent="-355600" lvl="0" marL="342900" rtl="0" algn="just">
              <a:spcBef>
                <a:spcPts val="0"/>
              </a:spcBef>
              <a:spcAft>
                <a:spcPts val="0"/>
              </a:spcAft>
              <a:buSzPts val="2400"/>
              <a:buFont typeface="Noto Sans Symbols"/>
              <a:buChar char="✔"/>
            </a:pPr>
            <a:r>
              <a:rPr b="1" lang="en-US" sz="2400"/>
              <a:t>Social: </a:t>
            </a:r>
            <a:r>
              <a:rPr lang="en-US" sz="2400"/>
              <a:t>counteracting unfavourable socio-economic processes such as: unemployment, social exclusion, marginalisation; professional activation of people excluded from the labour market (the disabled, addicts, long-term unemployed, homeless); integration of the local community related activities;</a:t>
            </a:r>
            <a:endParaRPr sz="2400"/>
          </a:p>
          <a:p>
            <a:pPr indent="-203200" lvl="0" marL="342900" rtl="0" algn="just">
              <a:spcBef>
                <a:spcPts val="0"/>
              </a:spcBef>
              <a:spcAft>
                <a:spcPts val="0"/>
              </a:spcAft>
              <a:buSzPts val="2200"/>
              <a:buFont typeface="Noto Sans Symbols"/>
              <a:buNone/>
            </a:pPr>
            <a:r>
              <a:t/>
            </a:r>
            <a:endParaRPr sz="2400"/>
          </a:p>
          <a:p>
            <a:pPr indent="-355600" lvl="0" marL="342900" rtl="0" algn="just">
              <a:spcBef>
                <a:spcPts val="0"/>
              </a:spcBef>
              <a:spcAft>
                <a:spcPts val="0"/>
              </a:spcAft>
              <a:buSzPts val="2400"/>
              <a:buFont typeface="Noto Sans Symbols"/>
              <a:buChar char="✔"/>
            </a:pPr>
            <a:r>
              <a:rPr b="1" lang="en-US" sz="2400"/>
              <a:t>Economic: </a:t>
            </a:r>
            <a:r>
              <a:rPr lang="en-US" sz="2400"/>
              <a:t>additional revenue, commercial and production activities (sale of manufactured goods and services on a continuous basis), independence and sovereignty of activities; services of a mutual nature.</a:t>
            </a:r>
            <a:endParaRPr sz="2400"/>
          </a:p>
        </p:txBody>
      </p:sp>
      <p:sp>
        <p:nvSpPr>
          <p:cNvPr id="111" name="Google Shape;111;p4"/>
          <p:cNvSpPr/>
          <p:nvPr/>
        </p:nvSpPr>
        <p:spPr>
          <a:xfrm>
            <a:off x="7065225" y="2400400"/>
            <a:ext cx="536100" cy="368100"/>
          </a:xfrm>
          <a:prstGeom prst="rightArrow">
            <a:avLst>
              <a:gd fmla="val 50000" name="adj1"/>
              <a:gd fmla="val 50000" name="adj2"/>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1800">
              <a:solidFill>
                <a:schemeClr val="lt1"/>
              </a:solidFill>
            </a:endParaRPr>
          </a:p>
        </p:txBody>
      </p:sp>
      <p:pic>
        <p:nvPicPr>
          <p:cNvPr id="112" name="Google Shape;112;p4"/>
          <p:cNvPicPr preferRelativeResize="0"/>
          <p:nvPr/>
        </p:nvPicPr>
        <p:blipFill rotWithShape="1">
          <a:blip r:embed="rId3">
            <a:alphaModFix/>
          </a:blip>
          <a:srcRect b="0" l="0" r="0" t="0"/>
          <a:stretch/>
        </p:blipFill>
        <p:spPr>
          <a:xfrm>
            <a:off x="356925" y="3430855"/>
            <a:ext cx="4114800" cy="2745343"/>
          </a:xfrm>
          <a:prstGeom prst="rect">
            <a:avLst/>
          </a:prstGeom>
          <a:noFill/>
          <a:ln>
            <a:noFill/>
          </a:ln>
          <a:effectLst>
            <a:outerShdw blurRad="190500" rotWithShape="0" algn="tl">
              <a:srgbClr val="000000">
                <a:alpha val="69803"/>
              </a:srgbClr>
            </a:outerShdw>
          </a:effectLst>
        </p:spPr>
      </p:pic>
      <p:pic>
        <p:nvPicPr>
          <p:cNvPr id="113" name="Google Shape;113;p4" title="Sustainability Ride to Villages- Social Entrepreneurship for Rural Women in India"/>
          <p:cNvPicPr preferRelativeResize="0"/>
          <p:nvPr/>
        </p:nvPicPr>
        <p:blipFill rotWithShape="1">
          <a:blip r:embed="rId4">
            <a:alphaModFix/>
          </a:blip>
          <a:srcRect b="0" l="0" r="0" t="0"/>
          <a:stretch/>
        </p:blipFill>
        <p:spPr>
          <a:xfrm>
            <a:off x="1868301" y="5376634"/>
            <a:ext cx="6341457" cy="35829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nvSpPr>
        <p:spPr>
          <a:xfrm>
            <a:off x="1371600" y="2171700"/>
            <a:ext cx="151638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Forms of social enterprise in rural areas</a:t>
            </a:r>
            <a:endParaRPr b="1" sz="4000">
              <a:solidFill>
                <a:srgbClr val="92D050"/>
              </a:solidFill>
              <a:latin typeface="Helvetica Neue"/>
              <a:ea typeface="Helvetica Neue"/>
              <a:cs typeface="Helvetica Neue"/>
              <a:sym typeface="Helvetica Neue"/>
            </a:endParaRPr>
          </a:p>
        </p:txBody>
      </p:sp>
      <p:sp>
        <p:nvSpPr>
          <p:cNvPr id="119" name="Google Shape;119;p5"/>
          <p:cNvSpPr txBox="1"/>
          <p:nvPr/>
        </p:nvSpPr>
        <p:spPr>
          <a:xfrm>
            <a:off x="728575" y="3855063"/>
            <a:ext cx="9204300" cy="37866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lang="en-US" sz="2400"/>
              <a:t>Among the forms of social enterprise in rural areas we can mention:</a:t>
            </a:r>
            <a:endParaRPr sz="2400"/>
          </a:p>
          <a:p>
            <a:pPr indent="0" lvl="0" marL="0" rtl="0" algn="just">
              <a:spcBef>
                <a:spcPts val="0"/>
              </a:spcBef>
              <a:spcAft>
                <a:spcPts val="0"/>
              </a:spcAft>
              <a:buNone/>
            </a:pPr>
            <a:r>
              <a:t/>
            </a:r>
            <a:endParaRPr sz="2400"/>
          </a:p>
          <a:p>
            <a:pPr indent="-368300" lvl="0" marL="342900" rtl="0" algn="just">
              <a:spcBef>
                <a:spcPts val="0"/>
              </a:spcBef>
              <a:spcAft>
                <a:spcPts val="0"/>
              </a:spcAft>
              <a:buSzPts val="2400"/>
              <a:buFont typeface="Arial"/>
              <a:buChar char="•"/>
            </a:pPr>
            <a:r>
              <a:rPr lang="en-US" sz="2400"/>
              <a:t>A</a:t>
            </a:r>
            <a:r>
              <a:rPr b="1" lang="en-US" sz="2400"/>
              <a:t> social cooperative </a:t>
            </a:r>
            <a:r>
              <a:rPr lang="en-US" sz="2400"/>
              <a:t>is a social enterprise combining the characteristics of an enterprise and a non-governmental organisation. A social cooperative is a chance for a better life for many people from disadvantaged groups. The members of such a cooperative create jobs for themselves, providing an income for themselves and their families, and through joint action they change themselves and the environment in which they live.</a:t>
            </a:r>
            <a:endParaRPr sz="2400"/>
          </a:p>
        </p:txBody>
      </p:sp>
      <p:pic>
        <p:nvPicPr>
          <p:cNvPr id="120" name="Google Shape;120;p5"/>
          <p:cNvPicPr preferRelativeResize="0"/>
          <p:nvPr/>
        </p:nvPicPr>
        <p:blipFill rotWithShape="1">
          <a:blip r:embed="rId3">
            <a:alphaModFix/>
          </a:blip>
          <a:srcRect b="0" l="0" r="0" t="0"/>
          <a:stretch/>
        </p:blipFill>
        <p:spPr>
          <a:xfrm>
            <a:off x="11506200" y="2271712"/>
            <a:ext cx="4304319" cy="2871788"/>
          </a:xfrm>
          <a:prstGeom prst="rect">
            <a:avLst/>
          </a:prstGeom>
          <a:noFill/>
          <a:ln>
            <a:noFill/>
          </a:ln>
          <a:effectLst>
            <a:outerShdw blurRad="190500" rotWithShape="0" algn="tl">
              <a:srgbClr val="000000">
                <a:alpha val="69803"/>
              </a:srgbClr>
            </a:outerShdw>
          </a:effectLst>
        </p:spPr>
      </p:pic>
      <p:pic>
        <p:nvPicPr>
          <p:cNvPr id="121" name="Google Shape;121;p5" title="HOLIDAY IN RURAL COMMUNITIES [KBS WORLD News Today] l KBS WORLD TV 220801"/>
          <p:cNvPicPr preferRelativeResize="0"/>
          <p:nvPr/>
        </p:nvPicPr>
        <p:blipFill rotWithShape="1">
          <a:blip r:embed="rId4">
            <a:alphaModFix/>
          </a:blip>
          <a:srcRect b="0" l="0" r="0" t="0"/>
          <a:stretch/>
        </p:blipFill>
        <p:spPr>
          <a:xfrm>
            <a:off x="10447170" y="5881688"/>
            <a:ext cx="5192389" cy="2933700"/>
          </a:xfrm>
          <a:prstGeom prst="rect">
            <a:avLst/>
          </a:prstGeom>
          <a:noFill/>
          <a:ln>
            <a:noFill/>
          </a:ln>
        </p:spPr>
      </p:pic>
      <p:pic>
        <p:nvPicPr>
          <p:cNvPr id="122" name="Google Shape;122;p5"/>
          <p:cNvPicPr preferRelativeResize="0"/>
          <p:nvPr/>
        </p:nvPicPr>
        <p:blipFill rotWithShape="1">
          <a:blip r:embed="rId5">
            <a:alphaModFix/>
          </a:blip>
          <a:srcRect b="0" l="0" r="0" t="0"/>
          <a:stretch/>
        </p:blipFill>
        <p:spPr>
          <a:xfrm>
            <a:off x="14353957" y="4741098"/>
            <a:ext cx="3581400" cy="2014538"/>
          </a:xfrm>
          <a:prstGeom prst="rect">
            <a:avLst/>
          </a:prstGeom>
          <a:noFill/>
          <a:ln>
            <a:noFill/>
          </a:ln>
          <a:effectLst>
            <a:outerShdw blurRad="190500" rotWithShape="0" algn="tl">
              <a:srgbClr val="000000">
                <a:alpha val="69803"/>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eb749cbc50_0_16"/>
          <p:cNvSpPr txBox="1"/>
          <p:nvPr/>
        </p:nvSpPr>
        <p:spPr>
          <a:xfrm>
            <a:off x="1371600" y="2171700"/>
            <a:ext cx="15163800" cy="708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Forms of social enterprise in rural areas</a:t>
            </a:r>
            <a:endParaRPr b="1" sz="4000">
              <a:solidFill>
                <a:srgbClr val="92D050"/>
              </a:solidFill>
              <a:latin typeface="Helvetica Neue"/>
              <a:ea typeface="Helvetica Neue"/>
              <a:cs typeface="Helvetica Neue"/>
              <a:sym typeface="Helvetica Neue"/>
            </a:endParaRPr>
          </a:p>
        </p:txBody>
      </p:sp>
      <p:sp>
        <p:nvSpPr>
          <p:cNvPr id="128" name="Google Shape;128;g2eb749cbc50_0_16"/>
          <p:cNvSpPr txBox="1"/>
          <p:nvPr/>
        </p:nvSpPr>
        <p:spPr>
          <a:xfrm>
            <a:off x="685800" y="3670413"/>
            <a:ext cx="9204300" cy="41559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SzPts val="2000"/>
              <a:buFont typeface="Arial"/>
              <a:buNone/>
            </a:pPr>
            <a:r>
              <a:t/>
            </a:r>
            <a:endParaRPr b="1" sz="2400"/>
          </a:p>
          <a:p>
            <a:pPr indent="-368300" lvl="0" marL="342900" rtl="0" algn="just">
              <a:spcBef>
                <a:spcPts val="0"/>
              </a:spcBef>
              <a:spcAft>
                <a:spcPts val="0"/>
              </a:spcAft>
              <a:buSzPts val="2400"/>
              <a:buFont typeface="Arial"/>
              <a:buChar char="•"/>
            </a:pPr>
            <a:r>
              <a:rPr lang="en-US" sz="2400"/>
              <a:t>A </a:t>
            </a:r>
            <a:r>
              <a:rPr b="1" lang="en-US" sz="2400"/>
              <a:t>foundation </a:t>
            </a:r>
            <a:r>
              <a:rPr lang="en-US" sz="2400"/>
              <a:t>is an institution whose founder has set aside specific resources to achieve a stated purpose. Its characteristic feature is the non-profit nature of the purpose for which it was established.</a:t>
            </a:r>
            <a:endParaRPr sz="2400"/>
          </a:p>
          <a:p>
            <a:pPr indent="-215900" lvl="0" marL="342900" rtl="0" algn="just">
              <a:spcBef>
                <a:spcPts val="0"/>
              </a:spcBef>
              <a:spcAft>
                <a:spcPts val="0"/>
              </a:spcAft>
              <a:buSzPts val="2000"/>
              <a:buFont typeface="Arial"/>
              <a:buNone/>
            </a:pPr>
            <a:r>
              <a:t/>
            </a:r>
            <a:endParaRPr sz="2400"/>
          </a:p>
          <a:p>
            <a:pPr indent="-368300" lvl="0" marL="342900" rtl="0" algn="just">
              <a:spcBef>
                <a:spcPts val="0"/>
              </a:spcBef>
              <a:spcAft>
                <a:spcPts val="0"/>
              </a:spcAft>
              <a:buSzPts val="2400"/>
              <a:buFont typeface="Arial"/>
              <a:buChar char="•"/>
            </a:pPr>
            <a:r>
              <a:rPr lang="en-US" sz="2400"/>
              <a:t>An </a:t>
            </a:r>
            <a:r>
              <a:rPr b="1" lang="en-US" sz="2400"/>
              <a:t>association </a:t>
            </a:r>
            <a:r>
              <a:rPr lang="en-US" sz="2400"/>
              <a:t>is made up of at least seven voluntarily associated persons with common goals or interests. A characteristic feature is democratic management, which has the effect of making it more difficult to manage and run such an organisation.</a:t>
            </a:r>
            <a:endParaRPr sz="2400"/>
          </a:p>
        </p:txBody>
      </p:sp>
      <p:pic>
        <p:nvPicPr>
          <p:cNvPr id="129" name="Google Shape;129;g2eb749cbc50_0_16"/>
          <p:cNvPicPr preferRelativeResize="0"/>
          <p:nvPr/>
        </p:nvPicPr>
        <p:blipFill rotWithShape="1">
          <a:blip r:embed="rId3">
            <a:alphaModFix/>
          </a:blip>
          <a:srcRect b="0" l="0" r="0" t="0"/>
          <a:stretch/>
        </p:blipFill>
        <p:spPr>
          <a:xfrm>
            <a:off x="11506200" y="2271712"/>
            <a:ext cx="4304318" cy="2871789"/>
          </a:xfrm>
          <a:prstGeom prst="rect">
            <a:avLst/>
          </a:prstGeom>
          <a:noFill/>
          <a:ln>
            <a:noFill/>
          </a:ln>
          <a:effectLst>
            <a:outerShdw blurRad="190500" rotWithShape="0" algn="tl">
              <a:srgbClr val="000000">
                <a:alpha val="69800"/>
              </a:srgbClr>
            </a:outerShdw>
          </a:effectLst>
        </p:spPr>
      </p:pic>
      <p:pic>
        <p:nvPicPr>
          <p:cNvPr id="130" name="Google Shape;130;g2eb749cbc50_0_16" title="HOLIDAY IN RURAL COMMUNITIES [KBS WORLD News Today] l KBS WORLD TV 220801"/>
          <p:cNvPicPr preferRelativeResize="0"/>
          <p:nvPr/>
        </p:nvPicPr>
        <p:blipFill rotWithShape="1">
          <a:blip r:embed="rId4">
            <a:alphaModFix/>
          </a:blip>
          <a:srcRect b="0" l="0" r="0" t="0"/>
          <a:stretch/>
        </p:blipFill>
        <p:spPr>
          <a:xfrm>
            <a:off x="10447170" y="5881688"/>
            <a:ext cx="5192388" cy="2933699"/>
          </a:xfrm>
          <a:prstGeom prst="rect">
            <a:avLst/>
          </a:prstGeom>
          <a:noFill/>
          <a:ln>
            <a:noFill/>
          </a:ln>
        </p:spPr>
      </p:pic>
      <p:pic>
        <p:nvPicPr>
          <p:cNvPr id="131" name="Google Shape;131;g2eb749cbc50_0_16"/>
          <p:cNvPicPr preferRelativeResize="0"/>
          <p:nvPr/>
        </p:nvPicPr>
        <p:blipFill rotWithShape="1">
          <a:blip r:embed="rId5">
            <a:alphaModFix/>
          </a:blip>
          <a:srcRect b="0" l="0" r="0" t="0"/>
          <a:stretch/>
        </p:blipFill>
        <p:spPr>
          <a:xfrm>
            <a:off x="14353957" y="4741098"/>
            <a:ext cx="3581400" cy="2014538"/>
          </a:xfrm>
          <a:prstGeom prst="rect">
            <a:avLst/>
          </a:prstGeom>
          <a:noFill/>
          <a:ln>
            <a:noFill/>
          </a:ln>
          <a:effectLst>
            <a:outerShdw blurRad="190500" rotWithShape="0" algn="tl">
              <a:srgbClr val="000000">
                <a:alpha val="698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nvSpPr>
        <p:spPr>
          <a:xfrm>
            <a:off x="1371600" y="2171700"/>
            <a:ext cx="163830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Directions for the development of social entrepreneurship in rural areas </a:t>
            </a:r>
            <a:endParaRPr b="1" sz="4000">
              <a:solidFill>
                <a:srgbClr val="92D050"/>
              </a:solidFill>
              <a:latin typeface="Helvetica Neue"/>
              <a:ea typeface="Helvetica Neue"/>
              <a:cs typeface="Helvetica Neue"/>
              <a:sym typeface="Helvetica Neue"/>
            </a:endParaRPr>
          </a:p>
        </p:txBody>
      </p:sp>
      <p:sp>
        <p:nvSpPr>
          <p:cNvPr id="137" name="Google Shape;137;p6"/>
          <p:cNvSpPr txBox="1"/>
          <p:nvPr/>
        </p:nvSpPr>
        <p:spPr>
          <a:xfrm>
            <a:off x="1473600" y="3510500"/>
            <a:ext cx="15707400" cy="954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2800">
                <a:solidFill>
                  <a:srgbClr val="16A637"/>
                </a:solidFill>
                <a:latin typeface="Helvetica Neue"/>
                <a:ea typeface="Helvetica Neue"/>
                <a:cs typeface="Helvetica Neue"/>
                <a:sym typeface="Helvetica Neue"/>
              </a:rPr>
              <a:t>What non-agricultural activities directly related to agriculture can be developed in rural areas? ☺</a:t>
            </a:r>
            <a:endParaRPr b="1" sz="2800">
              <a:solidFill>
                <a:srgbClr val="16A637"/>
              </a:solidFill>
              <a:latin typeface="Helvetica Neue"/>
              <a:ea typeface="Helvetica Neue"/>
              <a:cs typeface="Helvetica Neue"/>
              <a:sym typeface="Helvetica Neue"/>
            </a:endParaRPr>
          </a:p>
        </p:txBody>
      </p:sp>
      <p:sp>
        <p:nvSpPr>
          <p:cNvPr id="138" name="Google Shape;138;p6"/>
          <p:cNvSpPr txBox="1"/>
          <p:nvPr/>
        </p:nvSpPr>
        <p:spPr>
          <a:xfrm>
            <a:off x="8022400" y="4130514"/>
            <a:ext cx="8941800" cy="4525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400"/>
              <a:t>Suggestions for the development of social entrepreneurship in rural areas can include:</a:t>
            </a:r>
            <a:endParaRPr sz="2400"/>
          </a:p>
          <a:p>
            <a:pPr indent="-355600" lvl="0" marL="342900" rtl="0" algn="l">
              <a:spcBef>
                <a:spcPts val="0"/>
              </a:spcBef>
              <a:spcAft>
                <a:spcPts val="0"/>
              </a:spcAft>
              <a:buSzPts val="2400"/>
              <a:buChar char="✔"/>
            </a:pPr>
            <a:r>
              <a:rPr lang="en-US" sz="2400"/>
              <a:t>Agritourism,</a:t>
            </a:r>
            <a:endParaRPr sz="2400"/>
          </a:p>
          <a:p>
            <a:pPr indent="-355600" lvl="0" marL="342900" rtl="0" algn="l">
              <a:spcBef>
                <a:spcPts val="0"/>
              </a:spcBef>
              <a:spcAft>
                <a:spcPts val="0"/>
              </a:spcAft>
              <a:buSzPts val="2400"/>
              <a:buChar char="✔"/>
            </a:pPr>
            <a:r>
              <a:rPr lang="en-US" sz="2400"/>
              <a:t>Rural tourism (organising holidays, recreation, catering, hospitality),</a:t>
            </a:r>
            <a:endParaRPr sz="2400"/>
          </a:p>
          <a:p>
            <a:pPr indent="-355600" lvl="0" marL="342900" rtl="0" algn="l">
              <a:spcBef>
                <a:spcPts val="0"/>
              </a:spcBef>
              <a:spcAft>
                <a:spcPts val="0"/>
              </a:spcAft>
              <a:buSzPts val="2400"/>
              <a:buChar char="✔"/>
            </a:pPr>
            <a:r>
              <a:rPr lang="en-US" sz="2400"/>
              <a:t>Crafts and handicrafts,</a:t>
            </a:r>
            <a:endParaRPr sz="2400"/>
          </a:p>
          <a:p>
            <a:pPr indent="-355600" lvl="0" marL="342900" rtl="0" algn="l">
              <a:spcBef>
                <a:spcPts val="0"/>
              </a:spcBef>
              <a:spcAft>
                <a:spcPts val="0"/>
              </a:spcAft>
              <a:buSzPts val="2400"/>
              <a:buChar char="✔"/>
            </a:pPr>
            <a:r>
              <a:rPr lang="en-US" sz="2400"/>
              <a:t>Painting, carving and cutting,</a:t>
            </a:r>
            <a:endParaRPr sz="2400"/>
          </a:p>
          <a:p>
            <a:pPr indent="-355600" lvl="0" marL="342900" rtl="0" algn="l">
              <a:spcBef>
                <a:spcPts val="0"/>
              </a:spcBef>
              <a:spcAft>
                <a:spcPts val="0"/>
              </a:spcAft>
              <a:buSzPts val="2400"/>
              <a:buChar char="✔"/>
            </a:pPr>
            <a:r>
              <a:rPr lang="en-US" sz="2400"/>
              <a:t>Equestrianism and hippotherapy,</a:t>
            </a:r>
            <a:endParaRPr sz="2400"/>
          </a:p>
          <a:p>
            <a:pPr indent="-355600" lvl="0" marL="342900" rtl="0" algn="l">
              <a:spcBef>
                <a:spcPts val="0"/>
              </a:spcBef>
              <a:spcAft>
                <a:spcPts val="0"/>
              </a:spcAft>
              <a:buSzPts val="2400"/>
              <a:buChar char="✔"/>
            </a:pPr>
            <a:r>
              <a:rPr lang="en-US" sz="2400"/>
              <a:t>Distribution of agricultural products,</a:t>
            </a:r>
            <a:endParaRPr sz="2400"/>
          </a:p>
          <a:p>
            <a:pPr indent="-355600" lvl="0" marL="342900" rtl="0" algn="l">
              <a:spcBef>
                <a:spcPts val="0"/>
              </a:spcBef>
              <a:spcAft>
                <a:spcPts val="0"/>
              </a:spcAft>
              <a:buSzPts val="2400"/>
              <a:buChar char="✔"/>
            </a:pPr>
            <a:r>
              <a:rPr lang="en-US" sz="2400"/>
              <a:t>Processing of agricultural products, </a:t>
            </a:r>
            <a:endParaRPr sz="2400"/>
          </a:p>
          <a:p>
            <a:pPr indent="-355600" lvl="0" marL="342900" rtl="0" algn="l">
              <a:spcBef>
                <a:spcPts val="0"/>
              </a:spcBef>
              <a:spcAft>
                <a:spcPts val="0"/>
              </a:spcAft>
              <a:buSzPts val="2400"/>
              <a:buChar char="✔"/>
            </a:pPr>
            <a:r>
              <a:rPr lang="en-US" sz="2400"/>
              <a:t>Production and all other activities (services, production, trade). </a:t>
            </a:r>
            <a:endParaRPr sz="2400"/>
          </a:p>
        </p:txBody>
      </p:sp>
      <p:pic>
        <p:nvPicPr>
          <p:cNvPr id="139" name="Google Shape;139;p6"/>
          <p:cNvPicPr preferRelativeResize="0"/>
          <p:nvPr/>
        </p:nvPicPr>
        <p:blipFill rotWithShape="1">
          <a:blip r:embed="rId3">
            <a:alphaModFix/>
          </a:blip>
          <a:srcRect b="0" l="0" r="0" t="0"/>
          <a:stretch/>
        </p:blipFill>
        <p:spPr>
          <a:xfrm>
            <a:off x="505438" y="4932980"/>
            <a:ext cx="2590800" cy="1716405"/>
          </a:xfrm>
          <a:prstGeom prst="rect">
            <a:avLst/>
          </a:prstGeom>
          <a:noFill/>
          <a:ln>
            <a:noFill/>
          </a:ln>
          <a:effectLst>
            <a:outerShdw blurRad="190500" rotWithShape="0" algn="tl">
              <a:srgbClr val="000000">
                <a:alpha val="69803"/>
              </a:srgbClr>
            </a:outerShdw>
          </a:effectLst>
        </p:spPr>
      </p:pic>
      <p:pic>
        <p:nvPicPr>
          <p:cNvPr id="140" name="Google Shape;140;p6"/>
          <p:cNvPicPr preferRelativeResize="0"/>
          <p:nvPr/>
        </p:nvPicPr>
        <p:blipFill rotWithShape="1">
          <a:blip r:embed="rId4">
            <a:alphaModFix/>
          </a:blip>
          <a:srcRect b="0" l="0" r="0" t="0"/>
          <a:stretch/>
        </p:blipFill>
        <p:spPr>
          <a:xfrm>
            <a:off x="3602800" y="4920813"/>
            <a:ext cx="2590800" cy="1728550"/>
          </a:xfrm>
          <a:prstGeom prst="rect">
            <a:avLst/>
          </a:prstGeom>
          <a:noFill/>
          <a:ln>
            <a:noFill/>
          </a:ln>
          <a:effectLst>
            <a:outerShdw blurRad="190500" rotWithShape="0" algn="tl">
              <a:srgbClr val="000000">
                <a:alpha val="69803"/>
              </a:srgbClr>
            </a:outerShdw>
          </a:effectLst>
        </p:spPr>
      </p:pic>
      <p:pic>
        <p:nvPicPr>
          <p:cNvPr id="141" name="Google Shape;141;p6"/>
          <p:cNvPicPr preferRelativeResize="0"/>
          <p:nvPr/>
        </p:nvPicPr>
        <p:blipFill rotWithShape="1">
          <a:blip r:embed="rId5">
            <a:alphaModFix/>
          </a:blip>
          <a:srcRect b="0" l="0" r="0" t="0"/>
          <a:stretch/>
        </p:blipFill>
        <p:spPr>
          <a:xfrm>
            <a:off x="3606203" y="7201407"/>
            <a:ext cx="2583997" cy="1453498"/>
          </a:xfrm>
          <a:prstGeom prst="rect">
            <a:avLst/>
          </a:prstGeom>
          <a:noFill/>
          <a:ln>
            <a:noFill/>
          </a:ln>
          <a:effectLst>
            <a:outerShdw blurRad="190500" rotWithShape="0" algn="tl">
              <a:srgbClr val="000000">
                <a:alpha val="69803"/>
              </a:srgbClr>
            </a:outerShdw>
          </a:effectLst>
        </p:spPr>
      </p:pic>
      <p:pic>
        <p:nvPicPr>
          <p:cNvPr id="142" name="Google Shape;142;p6"/>
          <p:cNvPicPr preferRelativeResize="0"/>
          <p:nvPr/>
        </p:nvPicPr>
        <p:blipFill rotWithShape="1">
          <a:blip r:embed="rId6">
            <a:alphaModFix/>
          </a:blip>
          <a:srcRect b="0" l="0" r="0" t="0"/>
          <a:stretch/>
        </p:blipFill>
        <p:spPr>
          <a:xfrm>
            <a:off x="588226" y="7037649"/>
            <a:ext cx="2425226" cy="1618075"/>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eb749cbc50_0_0"/>
          <p:cNvSpPr txBox="1"/>
          <p:nvPr/>
        </p:nvSpPr>
        <p:spPr>
          <a:xfrm>
            <a:off x="1371600" y="2171700"/>
            <a:ext cx="16383000" cy="708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Sources</a:t>
            </a:r>
            <a:r>
              <a:rPr b="1" lang="en-US" sz="4000">
                <a:solidFill>
                  <a:srgbClr val="92D050"/>
                </a:solidFill>
                <a:latin typeface="Helvetica Neue"/>
                <a:ea typeface="Helvetica Neue"/>
                <a:cs typeface="Helvetica Neue"/>
                <a:sym typeface="Helvetica Neue"/>
              </a:rPr>
              <a:t> </a:t>
            </a:r>
            <a:endParaRPr b="1" sz="4000">
              <a:solidFill>
                <a:srgbClr val="92D050"/>
              </a:solidFill>
              <a:latin typeface="Helvetica Neue"/>
              <a:ea typeface="Helvetica Neue"/>
              <a:cs typeface="Helvetica Neue"/>
              <a:sym typeface="Helvetica Neue"/>
            </a:endParaRPr>
          </a:p>
        </p:txBody>
      </p:sp>
      <p:sp>
        <p:nvSpPr>
          <p:cNvPr id="148" name="Google Shape;148;g2eb749cbc50_0_0"/>
          <p:cNvSpPr txBox="1"/>
          <p:nvPr/>
        </p:nvSpPr>
        <p:spPr>
          <a:xfrm>
            <a:off x="1371600" y="3028375"/>
            <a:ext cx="16929300" cy="526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i="1" lang="en-US" sz="2400"/>
              <a:t>Bibliography:</a:t>
            </a:r>
            <a:endParaRPr sz="2400"/>
          </a:p>
          <a:p>
            <a:pPr indent="0" lvl="0" marL="0" rtl="0" algn="l">
              <a:spcBef>
                <a:spcPts val="0"/>
              </a:spcBef>
              <a:spcAft>
                <a:spcPts val="0"/>
              </a:spcAft>
              <a:buNone/>
            </a:pPr>
            <a:r>
              <a:rPr i="1" lang="en-US" sz="2400"/>
              <a:t>Kapuścińska M.: Przedsiębiorczość społeczna na obszarach wiejskich. Warmińsko-Mazurski Ośrodek Doradztwa Rolniczego z siedzibą w Olsztynie, Olsztyn, 2018 r. </a:t>
            </a:r>
            <a:endParaRPr sz="2400"/>
          </a:p>
          <a:p>
            <a:pPr indent="0" lvl="0" marL="0" rtl="0" algn="l">
              <a:spcBef>
                <a:spcPts val="0"/>
              </a:spcBef>
              <a:spcAft>
                <a:spcPts val="0"/>
              </a:spcAft>
              <a:buNone/>
            </a:pPr>
            <a:r>
              <a:rPr i="1" lang="en-US" sz="2400" u="sng">
                <a:solidFill>
                  <a:schemeClr val="hlink"/>
                </a:solidFill>
                <a:hlinkClick r:id="rId3"/>
              </a:rPr>
              <a:t>https://www.wmodr.pl/files/oxHoLk7nX7WbDprksmvh1ieVbe9zin5bllDxAZy9.pdf</a:t>
            </a:r>
            <a:endParaRPr i="1" sz="2400"/>
          </a:p>
          <a:p>
            <a:pPr indent="0" lvl="0" marL="0" rtl="0" algn="l">
              <a:spcBef>
                <a:spcPts val="0"/>
              </a:spcBef>
              <a:spcAft>
                <a:spcPts val="0"/>
              </a:spcAft>
              <a:buNone/>
            </a:pPr>
            <a:r>
              <a:t/>
            </a:r>
            <a:endParaRPr i="1" sz="2400"/>
          </a:p>
          <a:p>
            <a:pPr indent="0" lvl="0" marL="0" rtl="0" algn="l">
              <a:spcBef>
                <a:spcPts val="0"/>
              </a:spcBef>
              <a:spcAft>
                <a:spcPts val="0"/>
              </a:spcAft>
              <a:buNone/>
            </a:pPr>
            <a:r>
              <a:rPr i="1" lang="en-US" sz="2400"/>
              <a:t>Images downloaded from pixabay:</a:t>
            </a:r>
            <a:endParaRPr sz="2400"/>
          </a:p>
          <a:p>
            <a:pPr indent="0" lvl="0" marL="0" rtl="0" algn="l">
              <a:spcBef>
                <a:spcPts val="0"/>
              </a:spcBef>
              <a:spcAft>
                <a:spcPts val="0"/>
              </a:spcAft>
              <a:buNone/>
            </a:pPr>
            <a:r>
              <a:rPr lang="en-US" sz="2400" u="sng">
                <a:solidFill>
                  <a:schemeClr val="hlink"/>
                </a:solidFill>
                <a:hlinkClick r:id="rId4"/>
              </a:rPr>
              <a:t>https://pixabay.com/pl/photos/m%C5%82yn-mabry-m%C5%82yn-wodny-8184715/</a:t>
            </a:r>
            <a:endParaRPr sz="2400"/>
          </a:p>
          <a:p>
            <a:pPr indent="0" lvl="0" marL="0" rtl="0" algn="l">
              <a:spcBef>
                <a:spcPts val="0"/>
              </a:spcBef>
              <a:spcAft>
                <a:spcPts val="0"/>
              </a:spcAft>
              <a:buNone/>
            </a:pPr>
            <a:r>
              <a:rPr lang="en-US" sz="2400" u="sng">
                <a:solidFill>
                  <a:schemeClr val="hlink"/>
                </a:solidFill>
                <a:hlinkClick r:id="rId5"/>
              </a:rPr>
              <a:t>https://pixabay.com/pl/photos/jab%C5%82ka-sad-owocowy-jab%C5%82oni-sadu-1873078/</a:t>
            </a:r>
            <a:endParaRPr sz="2400"/>
          </a:p>
          <a:p>
            <a:pPr indent="0" lvl="0" marL="0" rtl="0" algn="l">
              <a:spcBef>
                <a:spcPts val="0"/>
              </a:spcBef>
              <a:spcAft>
                <a:spcPts val="0"/>
              </a:spcAft>
              <a:buNone/>
            </a:pPr>
            <a:r>
              <a:rPr lang="en-US" sz="2400" u="sng">
                <a:solidFill>
                  <a:schemeClr val="hlink"/>
                </a:solidFill>
                <a:hlinkClick r:id="rId6"/>
              </a:rPr>
              <a:t>https://pixabay.com/pl/photos/d%C5%BCem-d%C5%BCem-jab%C5%82kowy-jab%C5%82ka-zbi%C3%B3r-4521023/</a:t>
            </a:r>
            <a:endParaRPr sz="2400"/>
          </a:p>
          <a:p>
            <a:pPr indent="0" lvl="0" marL="0" rtl="0" algn="l">
              <a:spcBef>
                <a:spcPts val="0"/>
              </a:spcBef>
              <a:spcAft>
                <a:spcPts val="0"/>
              </a:spcAft>
              <a:buNone/>
            </a:pPr>
            <a:r>
              <a:rPr lang="en-US" sz="2400" u="sng">
                <a:solidFill>
                  <a:schemeClr val="hlink"/>
                </a:solidFill>
                <a:hlinkClick r:id="rId7"/>
              </a:rPr>
              <a:t>https://pixabay.com/pl/photos/d%C5%BCem-owoc-s%C5%82oiki-owocowe-d%C5%BCemy-428094/</a:t>
            </a:r>
            <a:endParaRPr sz="2400"/>
          </a:p>
          <a:p>
            <a:pPr indent="0" lvl="0" marL="0" rtl="0" algn="l">
              <a:spcBef>
                <a:spcPts val="0"/>
              </a:spcBef>
              <a:spcAft>
                <a:spcPts val="0"/>
              </a:spcAft>
              <a:buNone/>
            </a:pPr>
            <a:r>
              <a:rPr lang="en-US" sz="2400" u="sng">
                <a:solidFill>
                  <a:schemeClr val="hlink"/>
                </a:solidFill>
                <a:hlinkClick r:id="rId8"/>
              </a:rPr>
              <a:t>https://pixabay.com/pl/photos/d%C5%BCem-morele-kucharz-preparaty-845326/</a:t>
            </a:r>
            <a:endParaRPr sz="2400"/>
          </a:p>
          <a:p>
            <a:pPr indent="0" lvl="0" marL="0" rtl="0" algn="l">
              <a:spcBef>
                <a:spcPts val="0"/>
              </a:spcBef>
              <a:spcAft>
                <a:spcPts val="0"/>
              </a:spcAft>
              <a:buNone/>
            </a:pPr>
            <a:r>
              <a:rPr lang="en-US" sz="2400" u="sng">
                <a:solidFill>
                  <a:schemeClr val="hlink"/>
                </a:solidFill>
                <a:hlinkClick r:id="rId9"/>
              </a:rPr>
              <a:t>https://pixabay.com/pl/photos/chleb-bochenek-szef-kuchni-kucharz-8503298/</a:t>
            </a:r>
            <a:endParaRPr sz="2400"/>
          </a:p>
          <a:p>
            <a:pPr indent="0" lvl="0" marL="0" rtl="0" algn="l">
              <a:spcBef>
                <a:spcPts val="0"/>
              </a:spcBef>
              <a:spcAft>
                <a:spcPts val="0"/>
              </a:spcAft>
              <a:buNone/>
            </a:pPr>
            <a:r>
              <a:rPr lang="en-US" sz="2400" u="sng">
                <a:solidFill>
                  <a:schemeClr val="hlink"/>
                </a:solidFill>
                <a:hlinkClick r:id="rId10"/>
              </a:rPr>
              <a:t>https://pixabay.com/pl/photos/pole-dolina-krajobraz-wie%C5%9B-%C5%82%C4%85ka-176602/</a:t>
            </a:r>
            <a:endParaRPr sz="2400"/>
          </a:p>
          <a:p>
            <a:pPr indent="0" lvl="0" marL="0" rtl="0" algn="l">
              <a:spcBef>
                <a:spcPts val="0"/>
              </a:spcBef>
              <a:spcAft>
                <a:spcPts val="0"/>
              </a:spcAft>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eb749cbc50_0_11"/>
          <p:cNvSpPr txBox="1"/>
          <p:nvPr/>
        </p:nvSpPr>
        <p:spPr>
          <a:xfrm>
            <a:off x="1371600" y="2171700"/>
            <a:ext cx="16383000" cy="708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rgbClr val="92D050"/>
                </a:solidFill>
                <a:latin typeface="Helvetica Neue"/>
                <a:ea typeface="Helvetica Neue"/>
                <a:cs typeface="Helvetica Neue"/>
                <a:sym typeface="Helvetica Neue"/>
              </a:rPr>
              <a:t>Sources </a:t>
            </a:r>
            <a:endParaRPr b="1" sz="4000">
              <a:solidFill>
                <a:srgbClr val="92D050"/>
              </a:solidFill>
              <a:latin typeface="Helvetica Neue"/>
              <a:ea typeface="Helvetica Neue"/>
              <a:cs typeface="Helvetica Neue"/>
              <a:sym typeface="Helvetica Neue"/>
            </a:endParaRPr>
          </a:p>
        </p:txBody>
      </p:sp>
      <p:sp>
        <p:nvSpPr>
          <p:cNvPr id="154" name="Google Shape;154;g2eb749cbc50_0_11"/>
          <p:cNvSpPr txBox="1"/>
          <p:nvPr/>
        </p:nvSpPr>
        <p:spPr>
          <a:xfrm>
            <a:off x="1371600" y="3028375"/>
            <a:ext cx="16929300" cy="3047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i="1" lang="en-US" sz="2400"/>
              <a:t>Images downloaded from pixabay:</a:t>
            </a:r>
            <a:endParaRPr sz="2400"/>
          </a:p>
          <a:p>
            <a:pPr indent="0" lvl="0" marL="0" rtl="0" algn="l">
              <a:spcBef>
                <a:spcPts val="0"/>
              </a:spcBef>
              <a:spcAft>
                <a:spcPts val="0"/>
              </a:spcAft>
              <a:buNone/>
            </a:pPr>
            <a:r>
              <a:rPr lang="en-US" sz="2400" u="sng">
                <a:solidFill>
                  <a:schemeClr val="hlink"/>
                </a:solidFill>
                <a:hlinkClick r:id="rId3"/>
              </a:rPr>
              <a:t>https://pixabay.com/pl/photos/winnica-rolnictwo-gospodarstwo-rolne-8345243/</a:t>
            </a:r>
            <a:endParaRPr sz="2400"/>
          </a:p>
          <a:p>
            <a:pPr indent="0" lvl="0" marL="0" rtl="0" algn="l">
              <a:spcBef>
                <a:spcPts val="0"/>
              </a:spcBef>
              <a:spcAft>
                <a:spcPts val="0"/>
              </a:spcAft>
              <a:buNone/>
            </a:pPr>
            <a:r>
              <a:rPr lang="en-US" sz="2400" u="sng">
                <a:solidFill>
                  <a:schemeClr val="hlink"/>
                </a:solidFill>
                <a:hlinkClick r:id="rId4"/>
              </a:rPr>
              <a:t>https://pixabay.com/pl/photos/pszenica-pole-zach%C3%B3d-s%C5%82o%C5%84ca-2391348/</a:t>
            </a:r>
            <a:endParaRPr sz="2400"/>
          </a:p>
          <a:p>
            <a:pPr indent="0" lvl="0" marL="0" rtl="0" algn="l">
              <a:spcBef>
                <a:spcPts val="0"/>
              </a:spcBef>
              <a:spcAft>
                <a:spcPts val="0"/>
              </a:spcAft>
              <a:buNone/>
            </a:pPr>
            <a:r>
              <a:rPr lang="en-US" sz="2400" u="sng">
                <a:solidFill>
                  <a:schemeClr val="hlink"/>
                </a:solidFill>
                <a:hlinkClick r:id="rId5"/>
              </a:rPr>
              <a:t>https://pixabay.com/pl/photos/zach%C3%B3d-s%C5%82o%C5%84ca-maki-pole-815270/</a:t>
            </a:r>
            <a:endParaRPr sz="2400"/>
          </a:p>
          <a:p>
            <a:pPr indent="0" lvl="0" marL="0" rtl="0" algn="l">
              <a:spcBef>
                <a:spcPts val="0"/>
              </a:spcBef>
              <a:spcAft>
                <a:spcPts val="0"/>
              </a:spcAft>
              <a:buNone/>
            </a:pPr>
            <a:r>
              <a:rPr lang="en-US" sz="2400" u="sng">
                <a:solidFill>
                  <a:schemeClr val="hlink"/>
                </a:solidFill>
                <a:hlinkClick r:id="rId6"/>
              </a:rPr>
              <a:t>https://pixabay.com/pl/photos/chata-mg%C5%82a-natura-wiejski-wie%C5%9B-6750482/</a:t>
            </a:r>
            <a:endParaRPr sz="2400"/>
          </a:p>
          <a:p>
            <a:pPr indent="0" lvl="0" marL="0" rtl="0" algn="l">
              <a:spcBef>
                <a:spcPts val="0"/>
              </a:spcBef>
              <a:spcAft>
                <a:spcPts val="0"/>
              </a:spcAft>
              <a:buNone/>
            </a:pPr>
            <a:r>
              <a:rPr lang="en-US" sz="2400" u="sng">
                <a:solidFill>
                  <a:schemeClr val="hlink"/>
                </a:solidFill>
                <a:hlinkClick r:id="rId7"/>
              </a:rPr>
              <a:t>https://pixabay.com/pl/photos/domek-szkocja-jesie%C5%84-wy%C5%BCyny-8369444/</a:t>
            </a:r>
            <a:endParaRPr sz="2400"/>
          </a:p>
          <a:p>
            <a:pPr indent="0" lvl="0" marL="0" rtl="0" algn="l">
              <a:spcBef>
                <a:spcPts val="0"/>
              </a:spcBef>
              <a:spcAft>
                <a:spcPts val="0"/>
              </a:spcAft>
              <a:buNone/>
            </a:pPr>
            <a:r>
              <a:rPr lang="en-US" sz="2400" u="sng">
                <a:solidFill>
                  <a:schemeClr val="hlink"/>
                </a:solidFill>
                <a:hlinkClick r:id="rId8"/>
              </a:rPr>
              <a:t>https://pixabay.com/pl/photos/rzeka-jesie%C5%84-drzewa-odchodzi-219972/</a:t>
            </a:r>
            <a:endParaRPr sz="2400"/>
          </a:p>
          <a:p>
            <a:pPr indent="0" lvl="0" marL="0" rtl="0" algn="l">
              <a:spcBef>
                <a:spcPts val="0"/>
              </a:spcBef>
              <a:spcAft>
                <a:spcPts val="0"/>
              </a:spcAft>
              <a:buNone/>
            </a:pPr>
            <a:r>
              <a:rPr lang="en-US" sz="2400" u="sng">
                <a:solidFill>
                  <a:schemeClr val="hlink"/>
                </a:solidFill>
                <a:hlinkClick r:id="rId9"/>
              </a:rPr>
              <a:t>https://pixabay.com/pl/photos/rzeka-drzewa-spadek-odbicie-bank-972786/</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2024-01-15T08:45:11Z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2024-01-15T00:00:00Z</vt:filetime>
  </property>
  <property fmtid="{D5CDD505-2E9C-101B-9397-08002B2CF9AE}" pid="3" name="Creator">
    <vt:lpwstr>Canva</vt:lpwstr>
  </property>
  <property fmtid="{D5CDD505-2E9C-101B-9397-08002B2CF9AE}" pid="4" name="LastSaved">
    <vt:filetime>2024-01-15T00:00:00Z</vt:filetime>
  </property>
  <property fmtid="{D5CDD505-2E9C-101B-9397-08002B2CF9AE}" pid="5" name="Producer">
    <vt:lpwstr>Canva</vt:lpwstr>
  </property>
</Properties>
</file>