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18288000" cy="10287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7" roundtripDataSignature="AMtx7miShzFbu/DmLR1hLsLddx/mVClW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7" Type="http://customschemas.google.com/relationships/presentationmetadata" Target="meta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1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8"/>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19"/>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9"/>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1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0"/>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0"/>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0"/>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1"/>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1"/>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2"/>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2"/>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3"/>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3"/>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3"/>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3"/>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3"/>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16"/>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6"/>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16"/>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17"/>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7"/>
          <p:cNvSpPr/>
          <p:nvPr>
            <p:ph idx="2" type="pic"/>
          </p:nvPr>
        </p:nvSpPr>
        <p:spPr>
          <a:xfrm>
            <a:off x="7775575" y="1481138"/>
            <a:ext cx="9258300" cy="7310437"/>
          </a:xfrm>
          <a:prstGeom prst="rect">
            <a:avLst/>
          </a:prstGeom>
          <a:noFill/>
          <a:ln>
            <a:noFill/>
          </a:ln>
        </p:spPr>
      </p:sp>
      <p:sp>
        <p:nvSpPr>
          <p:cNvPr id="59" name="Google Shape;59;p17"/>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8"/>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8"/>
          <p:cNvGrpSpPr/>
          <p:nvPr/>
        </p:nvGrpSpPr>
        <p:grpSpPr>
          <a:xfrm>
            <a:off x="560066" y="618997"/>
            <a:ext cx="887836" cy="1363365"/>
            <a:chOff x="560066" y="618997"/>
            <a:chExt cx="887836" cy="1363365"/>
          </a:xfrm>
        </p:grpSpPr>
        <p:sp>
          <p:nvSpPr>
            <p:cNvPr id="12" name="Google Shape;12;p8"/>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8"/>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8"/>
          <p:cNvGrpSpPr/>
          <p:nvPr/>
        </p:nvGrpSpPr>
        <p:grpSpPr>
          <a:xfrm>
            <a:off x="1127665" y="612444"/>
            <a:ext cx="911225" cy="1358562"/>
            <a:chOff x="1127665" y="612444"/>
            <a:chExt cx="911225" cy="1358562"/>
          </a:xfrm>
        </p:grpSpPr>
        <p:sp>
          <p:nvSpPr>
            <p:cNvPr id="15" name="Google Shape;15;p8"/>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8"/>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8"/>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8"/>
          <p:cNvGrpSpPr/>
          <p:nvPr/>
        </p:nvGrpSpPr>
        <p:grpSpPr>
          <a:xfrm>
            <a:off x="16371766" y="8330202"/>
            <a:ext cx="887730" cy="1363345"/>
            <a:chOff x="16371766" y="8330202"/>
            <a:chExt cx="887730" cy="1363345"/>
          </a:xfrm>
        </p:grpSpPr>
        <p:sp>
          <p:nvSpPr>
            <p:cNvPr id="19" name="Google Shape;19;p8"/>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8"/>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8"/>
          <p:cNvGrpSpPr/>
          <p:nvPr/>
        </p:nvGrpSpPr>
        <p:grpSpPr>
          <a:xfrm>
            <a:off x="15780706" y="8341449"/>
            <a:ext cx="911232" cy="1358239"/>
            <a:chOff x="15780706" y="8341449"/>
            <a:chExt cx="911232" cy="1358239"/>
          </a:xfrm>
        </p:grpSpPr>
        <p:sp>
          <p:nvSpPr>
            <p:cNvPr id="22" name="Google Shape;22;p8"/>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8"/>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8"/>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8"/>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8"/>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8"/>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8"/>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8"/>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2.jpg"/><Relationship Id="rId5" Type="http://schemas.openxmlformats.org/officeDocument/2006/relationships/image" Target="../media/image14.jpg"/><Relationship Id="rId6" Type="http://schemas.openxmlformats.org/officeDocument/2006/relationships/hyperlink" Target="https://wcc-europe.org/" TargetMode="External"/><Relationship Id="rId7" Type="http://schemas.openxmlformats.org/officeDocument/2006/relationships/image" Target="../media/image26.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3.jpg"/><Relationship Id="rId5" Type="http://schemas.openxmlformats.org/officeDocument/2006/relationships/image" Target="../media/image15.jpg"/></Relationships>
</file>

<file path=ppt/slides/_rels/slide7.xml.rels><?xml version="1.0" encoding="UTF-8" standalone="yes"?><Relationships xmlns="http://schemas.openxmlformats.org/package/2006/relationships"><Relationship Id="rId11" Type="http://schemas.openxmlformats.org/officeDocument/2006/relationships/hyperlink" Target="https://pixabay.com/pl/photos/wej%C5%9Bcie-rustykalne-wyblak%C5%82y-podkowa-4151581/" TargetMode="External"/><Relationship Id="rId10" Type="http://schemas.openxmlformats.org/officeDocument/2006/relationships/hyperlink" Target="https://pixabay.com/pl/photos/uczy-ulica-sklep-fabu%C5%82a-2808350/" TargetMode="External"/><Relationship Id="rId13" Type="http://schemas.openxmlformats.org/officeDocument/2006/relationships/hyperlink" Target="https://pixabay.com/pl/photos/bursztynowy-naszyjnik-6935694/" TargetMode="External"/><Relationship Id="rId12" Type="http://schemas.openxmlformats.org/officeDocument/2006/relationships/hyperlink" Target="https://pixabay.com/pl/photos/ko%C5%82owrotek-antyczny-drewno-2426227/"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pixabay.com/pl/photos/serce-odchodzi-listowie-ogr%C3%B3d-1192662/" TargetMode="External"/><Relationship Id="rId4" Type="http://schemas.openxmlformats.org/officeDocument/2006/relationships/hyperlink" Target="https://pixabay.com/pl/photos/serce-mi%C5%82o%C5%9B%C4%87-romans-cicha-sympatia-700141/" TargetMode="External"/><Relationship Id="rId9" Type="http://schemas.openxmlformats.org/officeDocument/2006/relationships/hyperlink" Target="https://pixabay.com/pl/photos/robi%C4%87-na-drutach-szy%C4%87-dziewczynka-869221/" TargetMode="External"/><Relationship Id="rId15" Type="http://schemas.openxmlformats.org/officeDocument/2006/relationships/image" Target="../media/image24.jpg"/><Relationship Id="rId14" Type="http://schemas.openxmlformats.org/officeDocument/2006/relationships/image" Target="../media/image21.jpg"/><Relationship Id="rId16" Type="http://schemas.openxmlformats.org/officeDocument/2006/relationships/image" Target="../media/image25.jpg"/><Relationship Id="rId5" Type="http://schemas.openxmlformats.org/officeDocument/2006/relationships/hyperlink" Target="https://pixabay.com/pl/photos/ceramiki-garncarstwo-glina-8026823/" TargetMode="External"/><Relationship Id="rId6" Type="http://schemas.openxmlformats.org/officeDocument/2006/relationships/hyperlink" Target="https://pixabay.com/pl/photos/garncarstwo-r%C4%99kodzie%C5%82o-hobby-glina-8026824/" TargetMode="External"/><Relationship Id="rId7" Type="http://schemas.openxmlformats.org/officeDocument/2006/relationships/hyperlink" Target="https://pixabay.com/pl/photos/gliny-garnek-wazon-ceramiczny-8029276/" TargetMode="External"/><Relationship Id="rId8" Type="http://schemas.openxmlformats.org/officeDocument/2006/relationships/hyperlink" Target="https://pixabay.com/pl/photos/s%C5%82oneczniki-wazon-bukiet-kwiaty-171911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Immagine che contiene testo, schermata, Rettangolo, diagramma&#10;&#10;Descrizione generata automaticamente" id="70" name="Google Shape;70;p1"/>
          <p:cNvPicPr preferRelativeResize="0"/>
          <p:nvPr/>
        </p:nvPicPr>
        <p:blipFill rotWithShape="1">
          <a:blip r:embed="rId3">
            <a:alphaModFix/>
          </a:blip>
          <a:srcRect b="23329" l="17403" r="18885" t="12958"/>
          <a:stretch/>
        </p:blipFill>
        <p:spPr>
          <a:xfrm rot="345413">
            <a:off x="10167332" y="2343150"/>
            <a:ext cx="5600699" cy="5600700"/>
          </a:xfrm>
          <a:prstGeom prst="rect">
            <a:avLst/>
          </a:prstGeom>
          <a:noFill/>
          <a:ln>
            <a:noFill/>
          </a:ln>
        </p:spPr>
      </p:pic>
      <p:sp>
        <p:nvSpPr>
          <p:cNvPr id="71" name="Google Shape;71;p1"/>
          <p:cNvSpPr txBox="1"/>
          <p:nvPr/>
        </p:nvSpPr>
        <p:spPr>
          <a:xfrm>
            <a:off x="2246575" y="4000500"/>
            <a:ext cx="66306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Social</a:t>
            </a:r>
            <a:r>
              <a:rPr lang="en-US" sz="4400">
                <a:solidFill>
                  <a:srgbClr val="16A637"/>
                </a:solidFill>
                <a:latin typeface="Helvetica Neue"/>
                <a:ea typeface="Helvetica Neue"/>
                <a:cs typeface="Helvetica Neue"/>
                <a:sym typeface="Helvetica Neue"/>
              </a:rPr>
              <a:t> Entrepreneurship – part 2</a:t>
            </a:r>
            <a:endParaRPr i="0" sz="4400" u="none" cap="none" strike="noStrike">
              <a:solidFill>
                <a:srgbClr val="16A637"/>
              </a:solidFill>
              <a:latin typeface="Helvetica Neue"/>
              <a:ea typeface="Helvetica Neue"/>
              <a:cs typeface="Helvetica Neue"/>
              <a:sym typeface="Helvetica Neue"/>
            </a:endParaRPr>
          </a:p>
        </p:txBody>
      </p:sp>
      <p:pic>
        <p:nvPicPr>
          <p:cNvPr id="72" name="Google Shape;72;p1"/>
          <p:cNvPicPr preferRelativeResize="0"/>
          <p:nvPr/>
        </p:nvPicPr>
        <p:blipFill rotWithShape="1">
          <a:blip r:embed="rId4">
            <a:alphaModFix/>
          </a:blip>
          <a:srcRect b="0" l="0" r="0" t="0"/>
          <a:stretch/>
        </p:blipFill>
        <p:spPr>
          <a:xfrm flipH="1" rot="354443">
            <a:off x="10633853" y="3462443"/>
            <a:ext cx="4577593" cy="3054113"/>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32924" y="3695700"/>
            <a:ext cx="63753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Discover</a:t>
            </a:r>
            <a:r>
              <a:rPr lang="en-US" sz="2400">
                <a:latin typeface="Helvetica Neue"/>
                <a:ea typeface="Helvetica Neue"/>
                <a:cs typeface="Helvetica Neue"/>
                <a:sym typeface="Helvetica Neue"/>
              </a:rPr>
              <a:t> where to start creating handicraft products.</a:t>
            </a:r>
            <a:endParaRPr sz="2400">
              <a:latin typeface="Helvetica Neue"/>
              <a:ea typeface="Helvetica Neue"/>
              <a:cs typeface="Helvetica Neue"/>
              <a:sym typeface="Helvetica Neue"/>
            </a:endParaRPr>
          </a:p>
        </p:txBody>
      </p:sp>
      <p:sp>
        <p:nvSpPr>
          <p:cNvPr id="80" name="Google Shape;80;p2"/>
          <p:cNvSpPr txBox="1"/>
          <p:nvPr/>
        </p:nvSpPr>
        <p:spPr>
          <a:xfrm>
            <a:off x="1132934" y="4686300"/>
            <a:ext cx="6659357"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Recognise</a:t>
            </a:r>
            <a:r>
              <a:rPr lang="en-US" sz="2400">
                <a:latin typeface="Helvetica Neue"/>
                <a:ea typeface="Helvetica Neue"/>
                <a:cs typeface="Helvetica Neue"/>
                <a:sym typeface="Helvetica Neue"/>
              </a:rPr>
              <a:t> the sources of inspiration for handicraft projects.</a:t>
            </a:r>
            <a:endParaRPr/>
          </a:p>
        </p:txBody>
      </p:sp>
      <p:sp>
        <p:nvSpPr>
          <p:cNvPr id="81" name="Google Shape;81;p2"/>
          <p:cNvSpPr txBox="1"/>
          <p:nvPr/>
        </p:nvSpPr>
        <p:spPr>
          <a:xfrm>
            <a:off x="1052463" y="5684103"/>
            <a:ext cx="7024737"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Provide the examples of</a:t>
            </a:r>
            <a:r>
              <a:rPr lang="en-US" sz="2400">
                <a:latin typeface="Helvetica Neue"/>
                <a:ea typeface="Helvetica Neue"/>
                <a:cs typeface="Helvetica Neue"/>
                <a:sym typeface="Helvetica Neue"/>
              </a:rPr>
              <a:t> opportunities for selling and promoting handicrafts.</a:t>
            </a:r>
            <a:endParaRPr/>
          </a:p>
        </p:txBody>
      </p:sp>
      <p:sp>
        <p:nvSpPr>
          <p:cNvPr id="82" name="Google Shape;82;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Helvetica Neue"/>
                <a:ea typeface="Helvetica Neue"/>
                <a:cs typeface="Helvetica Neue"/>
                <a:sym typeface="Helvetica Neue"/>
              </a:rPr>
              <a:t>10 minutes</a:t>
            </a:r>
            <a:endParaRPr b="1" sz="2400">
              <a:latin typeface="Helvetica Neue"/>
              <a:ea typeface="Helvetica Neue"/>
              <a:cs typeface="Helvetica Neue"/>
              <a:sym typeface="Helvetica Neue"/>
            </a:endParaRPr>
          </a:p>
        </p:txBody>
      </p:sp>
      <p:pic>
        <p:nvPicPr>
          <p:cNvPr id="83" name="Google Shape;83;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04819" y="4928557"/>
            <a:ext cx="447645" cy="408720"/>
          </a:xfrm>
          <a:prstGeom prst="rect">
            <a:avLst/>
          </a:prstGeom>
          <a:noFill/>
          <a:ln>
            <a:noFill/>
          </a:ln>
        </p:spPr>
      </p:pic>
      <p:pic>
        <p:nvPicPr>
          <p:cNvPr id="85" name="Google Shape;85;p2"/>
          <p:cNvPicPr preferRelativeResize="0"/>
          <p:nvPr/>
        </p:nvPicPr>
        <p:blipFill rotWithShape="1">
          <a:blip r:embed="rId3">
            <a:alphaModFix/>
          </a:blip>
          <a:srcRect b="4810" l="19578" r="22913" t="1844"/>
          <a:stretch/>
        </p:blipFill>
        <p:spPr>
          <a:xfrm>
            <a:off x="604819" y="5877780"/>
            <a:ext cx="447645" cy="408720"/>
          </a:xfrm>
          <a:prstGeom prst="rect">
            <a:avLst/>
          </a:prstGeom>
          <a:noFill/>
          <a:ln>
            <a:noFill/>
          </a:ln>
        </p:spPr>
      </p:pic>
      <p:sp>
        <p:nvSpPr>
          <p:cNvPr id="86" name="Google Shape;86;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7" name="Google Shape;87;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8" name="Google Shape;88;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9" name="Google Shape;89;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90" name="Google Shape;90;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91" name="Google Shape;91;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Level 3</a:t>
            </a:r>
            <a:endParaRPr/>
          </a:p>
        </p:txBody>
      </p:sp>
      <p:sp>
        <p:nvSpPr>
          <p:cNvPr id="92" name="Google Shape;92;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3" name="Google Shape;93;p2"/>
          <p:cNvSpPr txBox="1"/>
          <p:nvPr/>
        </p:nvSpPr>
        <p:spPr>
          <a:xfrm>
            <a:off x="9067801" y="7152520"/>
            <a:ext cx="785196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This material was created by the partners of the Erasmus+ project “Upskilling Rural”.</a:t>
            </a:r>
            <a:endParaRPr sz="24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nvSpPr>
        <p:spPr>
          <a:xfrm>
            <a:off x="8028196" y="3839943"/>
            <a:ext cx="9067800" cy="261610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Handicrafts  </a:t>
            </a:r>
            <a:endParaRPr b="1" sz="4000">
              <a:solidFill>
                <a:srgbClr val="92D050"/>
              </a:solidFill>
              <a:latin typeface="Helvetica Neue"/>
              <a:ea typeface="Helvetica Neue"/>
              <a:cs typeface="Helvetica Neue"/>
              <a:sym typeface="Helvetica Neue"/>
            </a:endParaRPr>
          </a:p>
          <a:p>
            <a:pPr indent="0" lvl="0" marL="0" rtl="0" algn="l">
              <a:spcBef>
                <a:spcPts val="0"/>
              </a:spcBef>
              <a:spcAft>
                <a:spcPts val="0"/>
              </a:spcAft>
              <a:buNone/>
            </a:pPr>
            <a:r>
              <a:t/>
            </a:r>
            <a:endParaRPr b="1" sz="4000">
              <a:solidFill>
                <a:srgbClr val="92D050"/>
              </a:solidFill>
              <a:latin typeface="Helvetica Neue"/>
              <a:ea typeface="Helvetica Neue"/>
              <a:cs typeface="Helvetica Neue"/>
              <a:sym typeface="Helvetica Neue"/>
            </a:endParaRPr>
          </a:p>
          <a:p>
            <a:pPr indent="0" lvl="0" marL="0" rtl="0" algn="just">
              <a:spcBef>
                <a:spcPts val="0"/>
              </a:spcBef>
              <a:spcAft>
                <a:spcPts val="0"/>
              </a:spcAft>
              <a:buNone/>
            </a:pPr>
            <a:r>
              <a:rPr lang="en-US" sz="2100">
                <a:solidFill>
                  <a:schemeClr val="dk1"/>
                </a:solidFill>
                <a:latin typeface="Helvetica Neue"/>
                <a:ea typeface="Helvetica Neue"/>
                <a:cs typeface="Helvetica Neue"/>
                <a:sym typeface="Helvetica Neue"/>
              </a:rPr>
              <a:t>Handicrafts are handmade products created using traditional skills and tools. These items are often decorative or functional and can include things like pottery, textiles, jewelry, and woodwork. Handicrafts are typically unique, reflecting the personal touch and cultural heritage of the artisan.</a:t>
            </a:r>
            <a:endParaRPr sz="2100">
              <a:solidFill>
                <a:schemeClr val="dk1"/>
              </a:solidFill>
              <a:latin typeface="Helvetica Neue"/>
              <a:ea typeface="Helvetica Neue"/>
              <a:cs typeface="Helvetica Neue"/>
              <a:sym typeface="Helvetica Neue"/>
            </a:endParaRPr>
          </a:p>
        </p:txBody>
      </p:sp>
      <p:pic>
        <p:nvPicPr>
          <p:cNvPr descr="Immagine che contiene design&#10;&#10;Descrizione generata automaticamente con attendibilità bassa" id="99" name="Google Shape;99;p3"/>
          <p:cNvPicPr preferRelativeResize="0"/>
          <p:nvPr/>
        </p:nvPicPr>
        <p:blipFill rotWithShape="1">
          <a:blip r:embed="rId3">
            <a:alphaModFix/>
          </a:blip>
          <a:srcRect b="19630" l="11250" r="53333" t="16667"/>
          <a:stretch/>
        </p:blipFill>
        <p:spPr>
          <a:xfrm>
            <a:off x="1905000" y="3962400"/>
            <a:ext cx="3389128" cy="3429000"/>
          </a:xfrm>
          <a:prstGeom prst="rect">
            <a:avLst/>
          </a:prstGeom>
          <a:noFill/>
          <a:ln>
            <a:noFill/>
          </a:ln>
        </p:spPr>
      </p:pic>
      <p:sp>
        <p:nvSpPr>
          <p:cNvPr id="100" name="Google Shape;100;p3"/>
          <p:cNvSpPr txBox="1"/>
          <p:nvPr/>
        </p:nvSpPr>
        <p:spPr>
          <a:xfrm>
            <a:off x="533400" y="2400300"/>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think…</a:t>
            </a:r>
            <a:endParaRPr b="1" sz="4400">
              <a:solidFill>
                <a:srgbClr val="00B050"/>
              </a:solidFill>
              <a:latin typeface="Helvetica Neue"/>
              <a:ea typeface="Helvetica Neue"/>
              <a:cs typeface="Helvetica Neue"/>
              <a:sym typeface="Helvetica Neue"/>
            </a:endParaRPr>
          </a:p>
        </p:txBody>
      </p:sp>
      <p:pic>
        <p:nvPicPr>
          <p:cNvPr id="101" name="Google Shape;101;p3"/>
          <p:cNvPicPr preferRelativeResize="0"/>
          <p:nvPr/>
        </p:nvPicPr>
        <p:blipFill rotWithShape="1">
          <a:blip r:embed="rId4">
            <a:alphaModFix/>
          </a:blip>
          <a:srcRect b="0" l="0" r="0" t="0"/>
          <a:stretch/>
        </p:blipFill>
        <p:spPr>
          <a:xfrm flipH="1">
            <a:off x="8015496" y="678596"/>
            <a:ext cx="3733800" cy="2491145"/>
          </a:xfrm>
          <a:prstGeom prst="rect">
            <a:avLst/>
          </a:prstGeom>
          <a:noFill/>
          <a:ln>
            <a:noFill/>
          </a:ln>
          <a:effectLst>
            <a:outerShdw blurRad="190500" rotWithShape="0" algn="tl">
              <a:srgbClr val="000000">
                <a:alpha val="69803"/>
              </a:srgbClr>
            </a:outerShdw>
          </a:effectLst>
        </p:spPr>
      </p:pic>
      <p:pic>
        <p:nvPicPr>
          <p:cNvPr id="102" name="Google Shape;102;p3"/>
          <p:cNvPicPr preferRelativeResize="0"/>
          <p:nvPr/>
        </p:nvPicPr>
        <p:blipFill rotWithShape="1">
          <a:blip r:embed="rId5">
            <a:alphaModFix/>
          </a:blip>
          <a:srcRect b="0" l="0" r="0" t="0"/>
          <a:stretch/>
        </p:blipFill>
        <p:spPr>
          <a:xfrm flipH="1">
            <a:off x="14630400" y="1866482"/>
            <a:ext cx="2971800" cy="1973461"/>
          </a:xfrm>
          <a:prstGeom prst="rect">
            <a:avLst/>
          </a:prstGeom>
          <a:noFill/>
          <a:ln>
            <a:noFill/>
          </a:ln>
          <a:effectLst>
            <a:outerShdw blurRad="190500" rotWithShape="0" algn="tl">
              <a:srgbClr val="000000">
                <a:alpha val="69803"/>
              </a:srgbClr>
            </a:outerShdw>
          </a:effectLst>
        </p:spPr>
      </p:pic>
      <p:pic>
        <p:nvPicPr>
          <p:cNvPr id="103" name="Google Shape;103;p3">
            <a:hlinkClick r:id="rId6"/>
          </p:cNvPr>
          <p:cNvPicPr preferRelativeResize="0"/>
          <p:nvPr/>
        </p:nvPicPr>
        <p:blipFill rotWithShape="1">
          <a:blip r:embed="rId7">
            <a:alphaModFix/>
          </a:blip>
          <a:srcRect b="0" l="0" r="0" t="0"/>
          <a:stretch/>
        </p:blipFill>
        <p:spPr>
          <a:xfrm>
            <a:off x="8015496" y="7816464"/>
            <a:ext cx="5257800" cy="1051560"/>
          </a:xfrm>
          <a:prstGeom prst="rect">
            <a:avLst/>
          </a:prstGeom>
          <a:noFill/>
          <a:ln>
            <a:noFill/>
          </a:ln>
        </p:spPr>
      </p:pic>
      <p:pic>
        <p:nvPicPr>
          <p:cNvPr id="104" name="Google Shape;104;p3" title="rangamaati empowering rural female artisans through their traditional handicrafts &amp; handloom"/>
          <p:cNvPicPr preferRelativeResize="0"/>
          <p:nvPr/>
        </p:nvPicPr>
        <p:blipFill rotWithShape="1">
          <a:blip r:embed="rId8">
            <a:alphaModFix/>
          </a:blip>
          <a:srcRect b="0" l="0" r="0" t="0"/>
          <a:stretch/>
        </p:blipFill>
        <p:spPr>
          <a:xfrm>
            <a:off x="2384336" y="5943600"/>
            <a:ext cx="5124956" cy="289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nvSpPr>
        <p:spPr>
          <a:xfrm>
            <a:off x="805070" y="2183296"/>
            <a:ext cx="490993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Handicrafts products </a:t>
            </a:r>
            <a:endParaRPr b="1" sz="4000">
              <a:solidFill>
                <a:srgbClr val="92D050"/>
              </a:solidFill>
              <a:latin typeface="Helvetica Neue"/>
              <a:ea typeface="Helvetica Neue"/>
              <a:cs typeface="Helvetica Neue"/>
              <a:sym typeface="Helvetica Neue"/>
            </a:endParaRPr>
          </a:p>
        </p:txBody>
      </p:sp>
      <p:sp>
        <p:nvSpPr>
          <p:cNvPr id="110" name="Google Shape;110;p4"/>
          <p:cNvSpPr txBox="1"/>
          <p:nvPr/>
        </p:nvSpPr>
        <p:spPr>
          <a:xfrm>
            <a:off x="6429782" y="2283861"/>
            <a:ext cx="6219418" cy="95410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Where to start creating handicraft products? ☺ - Stages…</a:t>
            </a:r>
            <a:endParaRPr b="1" sz="2800">
              <a:solidFill>
                <a:srgbClr val="16A637"/>
              </a:solidFill>
              <a:latin typeface="Helvetica Neue"/>
              <a:ea typeface="Helvetica Neue"/>
              <a:cs typeface="Helvetica Neue"/>
              <a:sym typeface="Helvetica Neue"/>
            </a:endParaRPr>
          </a:p>
        </p:txBody>
      </p:sp>
      <p:sp>
        <p:nvSpPr>
          <p:cNvPr id="111" name="Google Shape;111;p4"/>
          <p:cNvSpPr txBox="1"/>
          <p:nvPr/>
        </p:nvSpPr>
        <p:spPr>
          <a:xfrm>
            <a:off x="6238310" y="4124062"/>
            <a:ext cx="11668690" cy="4708981"/>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2000">
                <a:latin typeface="Helvetica Neue"/>
                <a:ea typeface="Helvetica Neue"/>
                <a:cs typeface="Helvetica Neue"/>
                <a:sym typeface="Helvetica Neue"/>
              </a:rPr>
              <a:t>1. Concept and Design</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Idea Generation: to conceptualize the product based on inspiration, cultural significance, or functionality.</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Sketching and Planning: to draw designs and plan the dimensions, materials, and techniques to be used.</a:t>
            </a:r>
            <a:endParaRPr/>
          </a:p>
          <a:p>
            <a:pPr indent="0" lvl="0" marL="0" rtl="0" algn="just">
              <a:spcBef>
                <a:spcPts val="0"/>
              </a:spcBef>
              <a:spcAft>
                <a:spcPts val="0"/>
              </a:spcAft>
              <a:buNone/>
            </a:pPr>
            <a:r>
              <a:rPr b="1" lang="en-US" sz="2000">
                <a:latin typeface="Helvetica Neue"/>
                <a:ea typeface="Helvetica Neue"/>
                <a:cs typeface="Helvetica Neue"/>
                <a:sym typeface="Helvetica Neue"/>
              </a:rPr>
              <a:t>2. Material Selection</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Choosing Materials: to select appropriate raw materials (e.g., clay, wood, fabric, metal) based on the design and desired outcome.</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Preparing Materials: to process the raw materials as needed, such as cutting wood, molding clay, or dyeing fabric.</a:t>
            </a:r>
            <a:endParaRPr/>
          </a:p>
          <a:p>
            <a:pPr indent="0" lvl="0" marL="0" rtl="0" algn="just">
              <a:spcBef>
                <a:spcPts val="0"/>
              </a:spcBef>
              <a:spcAft>
                <a:spcPts val="0"/>
              </a:spcAft>
              <a:buNone/>
            </a:pPr>
            <a:r>
              <a:rPr b="1" lang="en-US" sz="2000">
                <a:latin typeface="Helvetica Neue"/>
                <a:ea typeface="Helvetica Neue"/>
                <a:cs typeface="Helvetica Neue"/>
                <a:sym typeface="Helvetica Neue"/>
              </a:rPr>
              <a:t>3. Crafting</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Basic Construction: to begin forming the basic shape of the product using techniques like weaving, carving, molding, or sewing.</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Detailing: to add intricate details and refine the product, such as engraving patterns, painting, or attaching decorative elements.</a:t>
            </a:r>
            <a:endParaRPr/>
          </a:p>
        </p:txBody>
      </p:sp>
      <p:sp>
        <p:nvSpPr>
          <p:cNvPr id="112" name="Google Shape;112;p4"/>
          <p:cNvSpPr/>
          <p:nvPr/>
        </p:nvSpPr>
        <p:spPr>
          <a:xfrm>
            <a:off x="5715000" y="2400300"/>
            <a:ext cx="536010" cy="368009"/>
          </a:xfrm>
          <a:prstGeom prst="rightArrow">
            <a:avLst>
              <a:gd fmla="val 50000" name="adj1"/>
              <a:gd fmla="val 50000" name="adj2"/>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pic>
        <p:nvPicPr>
          <p:cNvPr id="113" name="Google Shape;113;p4"/>
          <p:cNvPicPr preferRelativeResize="0"/>
          <p:nvPr/>
        </p:nvPicPr>
        <p:blipFill rotWithShape="1">
          <a:blip r:embed="rId3">
            <a:alphaModFix/>
          </a:blip>
          <a:srcRect b="0" l="0" r="0" t="0"/>
          <a:stretch/>
        </p:blipFill>
        <p:spPr>
          <a:xfrm>
            <a:off x="1524000" y="3676946"/>
            <a:ext cx="3810000" cy="2530078"/>
          </a:xfrm>
          <a:prstGeom prst="rect">
            <a:avLst/>
          </a:prstGeom>
          <a:noFill/>
          <a:ln>
            <a:noFill/>
          </a:ln>
          <a:effectLst>
            <a:outerShdw blurRad="190500" rotWithShape="0" algn="tl">
              <a:srgbClr val="000000">
                <a:alpha val="69803"/>
              </a:srgbClr>
            </a:outerShdw>
          </a:effectLst>
        </p:spPr>
      </p:pic>
      <p:pic>
        <p:nvPicPr>
          <p:cNvPr id="114" name="Google Shape;114;p4"/>
          <p:cNvPicPr preferRelativeResize="0"/>
          <p:nvPr/>
        </p:nvPicPr>
        <p:blipFill rotWithShape="1">
          <a:blip r:embed="rId4">
            <a:alphaModFix/>
          </a:blip>
          <a:srcRect b="0" l="0" r="0" t="0"/>
          <a:stretch/>
        </p:blipFill>
        <p:spPr>
          <a:xfrm>
            <a:off x="13351282" y="1862606"/>
            <a:ext cx="3097828" cy="2057152"/>
          </a:xfrm>
          <a:prstGeom prst="rect">
            <a:avLst/>
          </a:prstGeom>
          <a:noFill/>
          <a:ln>
            <a:noFill/>
          </a:ln>
          <a:effectLst>
            <a:outerShdw blurRad="190500" rotWithShape="0" algn="tl">
              <a:srgbClr val="000000">
                <a:alpha val="69803"/>
              </a:srgbClr>
            </a:outerShdw>
          </a:effectLst>
        </p:spPr>
      </p:pic>
      <p:pic>
        <p:nvPicPr>
          <p:cNvPr id="115" name="Google Shape;115;p4"/>
          <p:cNvPicPr preferRelativeResize="0"/>
          <p:nvPr/>
        </p:nvPicPr>
        <p:blipFill rotWithShape="1">
          <a:blip r:embed="rId5">
            <a:alphaModFix/>
          </a:blip>
          <a:srcRect b="0" l="0" r="0" t="0"/>
          <a:stretch/>
        </p:blipFill>
        <p:spPr>
          <a:xfrm flipH="1">
            <a:off x="2514600" y="5829300"/>
            <a:ext cx="3486202" cy="2325950"/>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805070" y="2183296"/>
            <a:ext cx="490993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Handicrafts products </a:t>
            </a:r>
            <a:endParaRPr b="1" sz="4000">
              <a:solidFill>
                <a:srgbClr val="92D050"/>
              </a:solidFill>
              <a:latin typeface="Helvetica Neue"/>
              <a:ea typeface="Helvetica Neue"/>
              <a:cs typeface="Helvetica Neue"/>
              <a:sym typeface="Helvetica Neue"/>
            </a:endParaRPr>
          </a:p>
        </p:txBody>
      </p:sp>
      <p:sp>
        <p:nvSpPr>
          <p:cNvPr id="121" name="Google Shape;121;p5"/>
          <p:cNvSpPr txBox="1"/>
          <p:nvPr/>
        </p:nvSpPr>
        <p:spPr>
          <a:xfrm>
            <a:off x="6429782" y="2283861"/>
            <a:ext cx="6219418" cy="95410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Where to start creating handicraft products? ☺ - Stages…</a:t>
            </a:r>
            <a:endParaRPr b="1" sz="2800">
              <a:solidFill>
                <a:srgbClr val="16A637"/>
              </a:solidFill>
              <a:latin typeface="Helvetica Neue"/>
              <a:ea typeface="Helvetica Neue"/>
              <a:cs typeface="Helvetica Neue"/>
              <a:sym typeface="Helvetica Neue"/>
            </a:endParaRPr>
          </a:p>
        </p:txBody>
      </p:sp>
      <p:sp>
        <p:nvSpPr>
          <p:cNvPr id="122" name="Google Shape;122;p5"/>
          <p:cNvSpPr txBox="1"/>
          <p:nvPr/>
        </p:nvSpPr>
        <p:spPr>
          <a:xfrm>
            <a:off x="6238310" y="4124062"/>
            <a:ext cx="11516290" cy="4708981"/>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2000">
                <a:latin typeface="Helvetica Neue"/>
                <a:ea typeface="Helvetica Neue"/>
                <a:cs typeface="Helvetica Neue"/>
                <a:sym typeface="Helvetica Neue"/>
              </a:rPr>
              <a:t>4. Finishing</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Smoothing and Polishing: Sand, buff, or otherwise smooth surfaces to achieve the desired finish.</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Applying Finishes: Apply coatings, varnishes, glazes, or dyes to protect and enhance the appearance of the product.</a:t>
            </a:r>
            <a:endParaRPr/>
          </a:p>
          <a:p>
            <a:pPr indent="0" lvl="0" marL="0" rtl="0" algn="just">
              <a:spcBef>
                <a:spcPts val="0"/>
              </a:spcBef>
              <a:spcAft>
                <a:spcPts val="0"/>
              </a:spcAft>
              <a:buNone/>
            </a:pPr>
            <a:r>
              <a:rPr b="1" lang="en-US" sz="2000">
                <a:latin typeface="Helvetica Neue"/>
                <a:ea typeface="Helvetica Neue"/>
                <a:cs typeface="Helvetica Neue"/>
                <a:sym typeface="Helvetica Neue"/>
              </a:rPr>
              <a:t>5. Quality Control</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Inspection: Examine the finished product for any defects or imperfections.</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Testing: Ensure the product meets functional and aesthetic standards.</a:t>
            </a:r>
            <a:endParaRPr/>
          </a:p>
          <a:p>
            <a:pPr indent="0" lvl="0" marL="0" rtl="0" algn="just">
              <a:spcBef>
                <a:spcPts val="0"/>
              </a:spcBef>
              <a:spcAft>
                <a:spcPts val="0"/>
              </a:spcAft>
              <a:buNone/>
            </a:pPr>
            <a:r>
              <a:rPr b="1" lang="en-US" sz="2000">
                <a:latin typeface="Helvetica Neue"/>
                <a:ea typeface="Helvetica Neue"/>
                <a:cs typeface="Helvetica Neue"/>
                <a:sym typeface="Helvetica Neue"/>
              </a:rPr>
              <a:t>6. Packaging and Presentation</a:t>
            </a:r>
            <a:r>
              <a:rPr lang="en-US" sz="2000">
                <a:latin typeface="Helvetica Neue"/>
                <a:ea typeface="Helvetica Neue"/>
                <a:cs typeface="Helvetica Neue"/>
                <a:sym typeface="Helvetica Neue"/>
              </a:rPr>
              <a:t>:</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Packaging: Carefully package the product for protection and appeal.</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Labeling: Include information such as the artisan's name, materials used, and care instructions.</a:t>
            </a:r>
            <a:endParaRPr/>
          </a:p>
          <a:p>
            <a:pPr indent="0" lvl="0" marL="0" rtl="0" algn="just">
              <a:spcBef>
                <a:spcPts val="0"/>
              </a:spcBef>
              <a:spcAft>
                <a:spcPts val="0"/>
              </a:spcAft>
              <a:buNone/>
            </a:pPr>
            <a:r>
              <a:rPr b="1" lang="en-US" sz="2000">
                <a:latin typeface="Helvetica Neue"/>
                <a:ea typeface="Helvetica Neue"/>
                <a:cs typeface="Helvetica Neue"/>
                <a:sym typeface="Helvetica Neue"/>
              </a:rPr>
              <a:t>7. Marketing and Selling:</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Display: Arrange the products attractively for sale, whether in a physical store, market stall, or online.</a:t>
            </a:r>
            <a:endParaRPr/>
          </a:p>
          <a:p>
            <a:pPr indent="-342900" lvl="0" marL="342900" rtl="0" algn="just">
              <a:spcBef>
                <a:spcPts val="0"/>
              </a:spcBef>
              <a:spcAft>
                <a:spcPts val="0"/>
              </a:spcAft>
              <a:buSzPts val="2000"/>
              <a:buFont typeface="Noto Sans Symbols"/>
              <a:buChar char="✔"/>
            </a:pPr>
            <a:r>
              <a:rPr lang="en-US" sz="2000">
                <a:latin typeface="Helvetica Neue"/>
                <a:ea typeface="Helvetica Neue"/>
                <a:cs typeface="Helvetica Neue"/>
                <a:sym typeface="Helvetica Neue"/>
              </a:rPr>
              <a:t>Promotion: Use various marketing strategies to attract buyers, such as social media, craft fairs, or exhibitions.</a:t>
            </a:r>
            <a:endParaRPr sz="2000">
              <a:latin typeface="Helvetica Neue"/>
              <a:ea typeface="Helvetica Neue"/>
              <a:cs typeface="Helvetica Neue"/>
              <a:sym typeface="Helvetica Neue"/>
            </a:endParaRPr>
          </a:p>
        </p:txBody>
      </p:sp>
      <p:sp>
        <p:nvSpPr>
          <p:cNvPr id="123" name="Google Shape;123;p5"/>
          <p:cNvSpPr/>
          <p:nvPr/>
        </p:nvSpPr>
        <p:spPr>
          <a:xfrm>
            <a:off x="5715000" y="2400300"/>
            <a:ext cx="536010" cy="368009"/>
          </a:xfrm>
          <a:prstGeom prst="rightArrow">
            <a:avLst>
              <a:gd fmla="val 50000" name="adj1"/>
              <a:gd fmla="val 50000" name="adj2"/>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pic>
        <p:nvPicPr>
          <p:cNvPr id="124" name="Google Shape;124;p5"/>
          <p:cNvPicPr preferRelativeResize="0"/>
          <p:nvPr/>
        </p:nvPicPr>
        <p:blipFill rotWithShape="1">
          <a:blip r:embed="rId3">
            <a:alphaModFix/>
          </a:blip>
          <a:srcRect b="0" l="0" r="0" t="0"/>
          <a:stretch/>
        </p:blipFill>
        <p:spPr>
          <a:xfrm>
            <a:off x="1524000" y="3676946"/>
            <a:ext cx="3810000" cy="2530078"/>
          </a:xfrm>
          <a:prstGeom prst="rect">
            <a:avLst/>
          </a:prstGeom>
          <a:noFill/>
          <a:ln>
            <a:noFill/>
          </a:ln>
          <a:effectLst>
            <a:outerShdw blurRad="190500" rotWithShape="0" algn="tl">
              <a:srgbClr val="000000">
                <a:alpha val="69803"/>
              </a:srgbClr>
            </a:outerShdw>
          </a:effectLst>
        </p:spPr>
      </p:pic>
      <p:pic>
        <p:nvPicPr>
          <p:cNvPr id="125" name="Google Shape;125;p5"/>
          <p:cNvPicPr preferRelativeResize="0"/>
          <p:nvPr/>
        </p:nvPicPr>
        <p:blipFill rotWithShape="1">
          <a:blip r:embed="rId4">
            <a:alphaModFix/>
          </a:blip>
          <a:srcRect b="0" l="0" r="0" t="0"/>
          <a:stretch/>
        </p:blipFill>
        <p:spPr>
          <a:xfrm>
            <a:off x="13351282" y="1862606"/>
            <a:ext cx="3097828" cy="2057152"/>
          </a:xfrm>
          <a:prstGeom prst="rect">
            <a:avLst/>
          </a:prstGeom>
          <a:noFill/>
          <a:ln>
            <a:noFill/>
          </a:ln>
          <a:effectLst>
            <a:outerShdw blurRad="190500" rotWithShape="0" algn="tl">
              <a:srgbClr val="000000">
                <a:alpha val="69803"/>
              </a:srgbClr>
            </a:outerShdw>
          </a:effectLst>
        </p:spPr>
      </p:pic>
      <p:pic>
        <p:nvPicPr>
          <p:cNvPr id="126" name="Google Shape;126;p5"/>
          <p:cNvPicPr preferRelativeResize="0"/>
          <p:nvPr/>
        </p:nvPicPr>
        <p:blipFill rotWithShape="1">
          <a:blip r:embed="rId5">
            <a:alphaModFix/>
          </a:blip>
          <a:srcRect b="0" l="0" r="0" t="0"/>
          <a:stretch/>
        </p:blipFill>
        <p:spPr>
          <a:xfrm flipH="1">
            <a:off x="2514600" y="5829300"/>
            <a:ext cx="3486202" cy="2325950"/>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nvSpPr>
        <p:spPr>
          <a:xfrm>
            <a:off x="1371600" y="2171700"/>
            <a:ext cx="83820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Inspiration and design ideas</a:t>
            </a:r>
            <a:endParaRPr b="1" sz="4000">
              <a:solidFill>
                <a:srgbClr val="92D050"/>
              </a:solidFill>
              <a:latin typeface="Helvetica Neue"/>
              <a:ea typeface="Helvetica Neue"/>
              <a:cs typeface="Helvetica Neue"/>
              <a:sym typeface="Helvetica Neue"/>
            </a:endParaRPr>
          </a:p>
        </p:txBody>
      </p:sp>
      <p:sp>
        <p:nvSpPr>
          <p:cNvPr id="132" name="Google Shape;132;p6"/>
          <p:cNvSpPr txBox="1"/>
          <p:nvPr/>
        </p:nvSpPr>
        <p:spPr>
          <a:xfrm>
            <a:off x="9906000" y="2365752"/>
            <a:ext cx="10747132" cy="5232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Where to get ideas for projects? ☺</a:t>
            </a:r>
            <a:endParaRPr b="1" sz="2800">
              <a:solidFill>
                <a:srgbClr val="16A637"/>
              </a:solidFill>
              <a:latin typeface="Helvetica Neue"/>
              <a:ea typeface="Helvetica Neue"/>
              <a:cs typeface="Helvetica Neue"/>
              <a:sym typeface="Helvetica Neue"/>
            </a:endParaRPr>
          </a:p>
        </p:txBody>
      </p:sp>
      <p:sp>
        <p:nvSpPr>
          <p:cNvPr id="133" name="Google Shape;133;p6"/>
          <p:cNvSpPr txBox="1"/>
          <p:nvPr/>
        </p:nvSpPr>
        <p:spPr>
          <a:xfrm>
            <a:off x="7086600" y="2963901"/>
            <a:ext cx="9982200" cy="5940088"/>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000">
                <a:latin typeface="Helvetica Neue"/>
                <a:ea typeface="Helvetica Neue"/>
                <a:cs typeface="Helvetica Neue"/>
                <a:sym typeface="Helvetica Neue"/>
              </a:rPr>
              <a:t>Sources of inspiration and suggestions for handicraft projects can come from nature, architecture, everyday objects, local cultural heritage, monuments, thematic blogs, websites with tips, social media platforms (such as YouTube), where you can find many ideas for simple projects. For beginners who are just starting out, the best projects are those that do not require complicated tools or advanced skills.</a:t>
            </a:r>
            <a:endParaRPr sz="2000">
              <a:latin typeface="Helvetica Neue"/>
              <a:ea typeface="Helvetica Neue"/>
              <a:cs typeface="Helvetica Neue"/>
              <a:sym typeface="Helvetica Neue"/>
            </a:endParaRPr>
          </a:p>
          <a:p>
            <a:pPr indent="0" lvl="0" marL="0" rtl="0" algn="just">
              <a:spcBef>
                <a:spcPts val="0"/>
              </a:spcBef>
              <a:spcAft>
                <a:spcPts val="0"/>
              </a:spcAft>
              <a:buNone/>
            </a:pPr>
            <a:r>
              <a:rPr lang="en-US" sz="2000">
                <a:latin typeface="Helvetica Neue"/>
                <a:ea typeface="Helvetica Neue"/>
                <a:cs typeface="Helvetica Neue"/>
                <a:sym typeface="Helvetica Neue"/>
              </a:rPr>
              <a:t>This could be braided bracelets, decorating decoupage objects or embroidered pictures. It is worth choosing an industry in which there is high demand and little competition.</a:t>
            </a:r>
            <a:endParaRPr sz="2000">
              <a:latin typeface="Helvetica Neue"/>
              <a:ea typeface="Helvetica Neue"/>
              <a:cs typeface="Helvetica Neue"/>
              <a:sym typeface="Helvetica Neue"/>
            </a:endParaRPr>
          </a:p>
          <a:p>
            <a:pPr indent="0" lvl="0" marL="0" rtl="0" algn="just">
              <a:spcBef>
                <a:spcPts val="0"/>
              </a:spcBef>
              <a:spcAft>
                <a:spcPts val="0"/>
              </a:spcAft>
              <a:buNone/>
            </a:pPr>
            <a:r>
              <a:t/>
            </a:r>
            <a:endParaRPr sz="2000">
              <a:latin typeface="Helvetica Neue"/>
              <a:ea typeface="Helvetica Neue"/>
              <a:cs typeface="Helvetica Neue"/>
              <a:sym typeface="Helvetica Neue"/>
            </a:endParaRPr>
          </a:p>
          <a:p>
            <a:pPr indent="0" lvl="0" marL="0" rtl="0" algn="just">
              <a:spcBef>
                <a:spcPts val="0"/>
              </a:spcBef>
              <a:spcAft>
                <a:spcPts val="0"/>
              </a:spcAft>
              <a:buNone/>
            </a:pPr>
            <a:r>
              <a:rPr lang="en-US" sz="2000">
                <a:latin typeface="Helvetica Neue"/>
                <a:ea typeface="Helvetica Neue"/>
                <a:cs typeface="Helvetica Neue"/>
                <a:sym typeface="Helvetica Neue"/>
              </a:rPr>
              <a:t>Jewellery is very popular. Handmade jewellery is incredibly original and people often buy it.</a:t>
            </a:r>
            <a:endParaRPr sz="2000">
              <a:latin typeface="Helvetica Neue"/>
              <a:ea typeface="Helvetica Neue"/>
              <a:cs typeface="Helvetica Neue"/>
              <a:sym typeface="Helvetica Neue"/>
            </a:endParaRPr>
          </a:p>
          <a:p>
            <a:pPr indent="0" lvl="0" marL="0" rtl="0" algn="just">
              <a:spcBef>
                <a:spcPts val="0"/>
              </a:spcBef>
              <a:spcAft>
                <a:spcPts val="0"/>
              </a:spcAft>
              <a:buNone/>
            </a:pPr>
            <a:r>
              <a:rPr lang="en-US" sz="2000">
                <a:latin typeface="Helvetica Neue"/>
                <a:ea typeface="Helvetica Neue"/>
                <a:cs typeface="Helvetica Neue"/>
                <a:sym typeface="Helvetica Neue"/>
              </a:rPr>
              <a:t>Other ideas for handicrafts :</a:t>
            </a:r>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making ceramics, </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tapestries, lace, clothing (e.g. for children), </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prints, paintings, </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souvenirs, </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sculptures, ornaments made by a blacksmith,</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wicker baskets, </a:t>
            </a:r>
            <a:endParaRPr sz="2000">
              <a:latin typeface="Helvetica Neue"/>
              <a:ea typeface="Helvetica Neue"/>
              <a:cs typeface="Helvetica Neue"/>
              <a:sym typeface="Helvetica Neue"/>
            </a:endParaRPr>
          </a:p>
          <a:p>
            <a:pPr indent="-285750" lvl="0" marL="285750" rtl="0" algn="just">
              <a:spcBef>
                <a:spcPts val="0"/>
              </a:spcBef>
              <a:spcAft>
                <a:spcPts val="0"/>
              </a:spcAft>
              <a:buSzPts val="2000"/>
              <a:buFont typeface="Arial"/>
              <a:buChar char="•"/>
            </a:pPr>
            <a:r>
              <a:rPr lang="en-US" sz="2000">
                <a:latin typeface="Helvetica Neue"/>
                <a:ea typeface="Helvetica Neue"/>
                <a:cs typeface="Helvetica Neue"/>
                <a:sym typeface="Helvetica Neue"/>
              </a:rPr>
              <a:t>jugs.</a:t>
            </a:r>
            <a:endParaRPr sz="2000">
              <a:latin typeface="Helvetica Neue"/>
              <a:ea typeface="Helvetica Neue"/>
              <a:cs typeface="Helvetica Neue"/>
              <a:sym typeface="Helvetica Neue"/>
            </a:endParaRPr>
          </a:p>
        </p:txBody>
      </p:sp>
      <p:pic>
        <p:nvPicPr>
          <p:cNvPr id="134" name="Google Shape;134;p6"/>
          <p:cNvPicPr preferRelativeResize="0"/>
          <p:nvPr/>
        </p:nvPicPr>
        <p:blipFill rotWithShape="1">
          <a:blip r:embed="rId3">
            <a:alphaModFix/>
          </a:blip>
          <a:srcRect b="0" l="0" r="0" t="0"/>
          <a:stretch/>
        </p:blipFill>
        <p:spPr>
          <a:xfrm flipH="1">
            <a:off x="609600" y="3146166"/>
            <a:ext cx="3657600" cy="2440305"/>
          </a:xfrm>
          <a:prstGeom prst="rect">
            <a:avLst/>
          </a:prstGeom>
          <a:noFill/>
          <a:ln>
            <a:noFill/>
          </a:ln>
          <a:effectLst>
            <a:outerShdw blurRad="190500" rotWithShape="0" algn="tl">
              <a:srgbClr val="000000">
                <a:alpha val="69803"/>
              </a:srgbClr>
            </a:outerShdw>
          </a:effectLst>
        </p:spPr>
      </p:pic>
      <p:pic>
        <p:nvPicPr>
          <p:cNvPr id="135" name="Google Shape;135;p6"/>
          <p:cNvPicPr preferRelativeResize="0"/>
          <p:nvPr/>
        </p:nvPicPr>
        <p:blipFill rotWithShape="1">
          <a:blip r:embed="rId4">
            <a:alphaModFix/>
          </a:blip>
          <a:srcRect b="0" l="0" r="0" t="0"/>
          <a:stretch/>
        </p:blipFill>
        <p:spPr>
          <a:xfrm flipH="1">
            <a:off x="3733800" y="4607777"/>
            <a:ext cx="2933790" cy="1957388"/>
          </a:xfrm>
          <a:prstGeom prst="rect">
            <a:avLst/>
          </a:prstGeom>
          <a:noFill/>
          <a:ln>
            <a:noFill/>
          </a:ln>
          <a:effectLst>
            <a:outerShdw blurRad="190500" rotWithShape="0" algn="tl">
              <a:srgbClr val="000000">
                <a:alpha val="69803"/>
              </a:srgbClr>
            </a:outerShdw>
          </a:effectLst>
        </p:spPr>
      </p:pic>
      <p:pic>
        <p:nvPicPr>
          <p:cNvPr id="136" name="Google Shape;136;p6"/>
          <p:cNvPicPr preferRelativeResize="0"/>
          <p:nvPr/>
        </p:nvPicPr>
        <p:blipFill rotWithShape="1">
          <a:blip r:embed="rId5">
            <a:alphaModFix/>
          </a:blip>
          <a:srcRect b="0" l="0" r="0" t="0"/>
          <a:stretch/>
        </p:blipFill>
        <p:spPr>
          <a:xfrm flipH="1">
            <a:off x="1219200" y="6286500"/>
            <a:ext cx="3352800" cy="2236946"/>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nvSpPr>
        <p:spPr>
          <a:xfrm>
            <a:off x="1371600" y="2171700"/>
            <a:ext cx="85344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Sales opportunities for handicrafts</a:t>
            </a:r>
            <a:endParaRPr b="1" sz="4000">
              <a:solidFill>
                <a:srgbClr val="92D050"/>
              </a:solidFill>
              <a:latin typeface="Helvetica Neue"/>
              <a:ea typeface="Helvetica Neue"/>
              <a:cs typeface="Helvetica Neue"/>
              <a:sym typeface="Helvetica Neue"/>
            </a:endParaRPr>
          </a:p>
        </p:txBody>
      </p:sp>
      <p:sp>
        <p:nvSpPr>
          <p:cNvPr id="142" name="Google Shape;142;p7"/>
          <p:cNvSpPr txBox="1"/>
          <p:nvPr/>
        </p:nvSpPr>
        <p:spPr>
          <a:xfrm>
            <a:off x="1444868" y="3006319"/>
            <a:ext cx="8308732" cy="5232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Where to promote handicrafts? ☺</a:t>
            </a:r>
            <a:endParaRPr b="1" sz="2800">
              <a:solidFill>
                <a:srgbClr val="16A637"/>
              </a:solidFill>
              <a:latin typeface="Helvetica Neue"/>
              <a:ea typeface="Helvetica Neue"/>
              <a:cs typeface="Helvetica Neue"/>
              <a:sym typeface="Helvetica Neue"/>
            </a:endParaRPr>
          </a:p>
        </p:txBody>
      </p:sp>
      <p:sp>
        <p:nvSpPr>
          <p:cNvPr id="143" name="Google Shape;143;p7"/>
          <p:cNvSpPr txBox="1"/>
          <p:nvPr/>
        </p:nvSpPr>
        <p:spPr>
          <a:xfrm>
            <a:off x="5791200" y="3910539"/>
            <a:ext cx="4267200" cy="2246769"/>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dedicated handmade groups,</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shops, </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boutiques and online galleries</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social media,</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auction and shopping portals,</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own online shop,</a:t>
            </a:r>
            <a:endParaRPr sz="2000">
              <a:latin typeface="Helvetica Neue"/>
              <a:ea typeface="Helvetica Neue"/>
              <a:cs typeface="Helvetica Neue"/>
              <a:sym typeface="Helvetica Neue"/>
            </a:endParaRPr>
          </a:p>
          <a:p>
            <a:pPr indent="-342900" lvl="0" marL="342900" rtl="0" algn="l">
              <a:spcBef>
                <a:spcPts val="0"/>
              </a:spcBef>
              <a:spcAft>
                <a:spcPts val="0"/>
              </a:spcAft>
              <a:buSzPts val="2000"/>
              <a:buFont typeface="Noto Sans Symbols"/>
              <a:buChar char="✔"/>
            </a:pPr>
            <a:r>
              <a:rPr lang="en-US" sz="2000">
                <a:latin typeface="Helvetica Neue"/>
                <a:ea typeface="Helvetica Neue"/>
                <a:cs typeface="Helvetica Neue"/>
                <a:sym typeface="Helvetica Neue"/>
              </a:rPr>
              <a:t>advertising services. </a:t>
            </a:r>
            <a:endParaRPr/>
          </a:p>
        </p:txBody>
      </p:sp>
      <p:sp>
        <p:nvSpPr>
          <p:cNvPr id="144" name="Google Shape;144;p7"/>
          <p:cNvSpPr txBox="1"/>
          <p:nvPr/>
        </p:nvSpPr>
        <p:spPr>
          <a:xfrm>
            <a:off x="1028700" y="6972300"/>
            <a:ext cx="6324600" cy="203132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i="1" sz="900"/>
          </a:p>
          <a:p>
            <a:pPr indent="0" lvl="0" marL="0" rtl="0" algn="l">
              <a:spcBef>
                <a:spcPts val="0"/>
              </a:spcBef>
              <a:spcAft>
                <a:spcPts val="0"/>
              </a:spcAft>
              <a:buNone/>
            </a:pPr>
            <a:r>
              <a:rPr i="1" lang="en-US" sz="900"/>
              <a:t>Images downloaded from pixabay:</a:t>
            </a:r>
            <a:endParaRPr/>
          </a:p>
          <a:p>
            <a:pPr indent="0" lvl="0" marL="0" rtl="0" algn="l">
              <a:spcBef>
                <a:spcPts val="0"/>
              </a:spcBef>
              <a:spcAft>
                <a:spcPts val="0"/>
              </a:spcAft>
              <a:buNone/>
            </a:pPr>
            <a:r>
              <a:rPr lang="en-US" sz="900" u="sng">
                <a:solidFill>
                  <a:schemeClr val="hlink"/>
                </a:solidFill>
                <a:hlinkClick r:id="rId3"/>
              </a:rPr>
              <a:t>https://pixabay.com/pl/photos/serce-odchodzi-listowie-ogr%C3%B3d-1192662/</a:t>
            </a:r>
            <a:endParaRPr sz="900" u="sng"/>
          </a:p>
          <a:p>
            <a:pPr indent="0" lvl="0" marL="0" rtl="0" algn="l">
              <a:spcBef>
                <a:spcPts val="0"/>
              </a:spcBef>
              <a:spcAft>
                <a:spcPts val="0"/>
              </a:spcAft>
              <a:buNone/>
            </a:pPr>
            <a:r>
              <a:rPr lang="en-US" sz="900" u="sng">
                <a:solidFill>
                  <a:schemeClr val="hlink"/>
                </a:solidFill>
                <a:hlinkClick r:id="rId4"/>
              </a:rPr>
              <a:t>https://pixabay.com/pl/photos/serce-mi%C5%82o%C5%9B%C4%87-romans-cicha-sympatia-700141/</a:t>
            </a:r>
            <a:endParaRPr sz="900" u="sng"/>
          </a:p>
          <a:p>
            <a:pPr indent="0" lvl="0" marL="0" rtl="0" algn="l">
              <a:spcBef>
                <a:spcPts val="0"/>
              </a:spcBef>
              <a:spcAft>
                <a:spcPts val="0"/>
              </a:spcAft>
              <a:buNone/>
            </a:pPr>
            <a:r>
              <a:rPr lang="en-US" sz="900" u="sng">
                <a:solidFill>
                  <a:schemeClr val="hlink"/>
                </a:solidFill>
                <a:hlinkClick r:id="rId5"/>
              </a:rPr>
              <a:t>https://pixabay.com/pl/photos/ceramiki-garncarstwo-glina-8026823/</a:t>
            </a:r>
            <a:endParaRPr sz="900" u="sng"/>
          </a:p>
          <a:p>
            <a:pPr indent="0" lvl="0" marL="0" rtl="0" algn="l">
              <a:spcBef>
                <a:spcPts val="0"/>
              </a:spcBef>
              <a:spcAft>
                <a:spcPts val="0"/>
              </a:spcAft>
              <a:buNone/>
            </a:pPr>
            <a:r>
              <a:rPr lang="en-US" sz="900" u="sng">
                <a:solidFill>
                  <a:schemeClr val="hlink"/>
                </a:solidFill>
                <a:hlinkClick r:id="rId6"/>
              </a:rPr>
              <a:t>https://pixabay.com/pl/photos/garncarstwo-r%C4%99kodzie%C5%82o-hobby-glina-8026824/</a:t>
            </a:r>
            <a:endParaRPr sz="900" u="sng"/>
          </a:p>
          <a:p>
            <a:pPr indent="0" lvl="0" marL="0" rtl="0" algn="l">
              <a:spcBef>
                <a:spcPts val="0"/>
              </a:spcBef>
              <a:spcAft>
                <a:spcPts val="0"/>
              </a:spcAft>
              <a:buNone/>
            </a:pPr>
            <a:r>
              <a:rPr lang="en-US" sz="900" u="sng">
                <a:solidFill>
                  <a:schemeClr val="hlink"/>
                </a:solidFill>
                <a:hlinkClick r:id="rId7"/>
              </a:rPr>
              <a:t>https://pixabay.com/pl/photos/gliny-garnek-wazon-ceramiczny-8029276/</a:t>
            </a:r>
            <a:endParaRPr sz="900" u="sng"/>
          </a:p>
          <a:p>
            <a:pPr indent="0" lvl="0" marL="0" rtl="0" algn="l">
              <a:spcBef>
                <a:spcPts val="0"/>
              </a:spcBef>
              <a:spcAft>
                <a:spcPts val="0"/>
              </a:spcAft>
              <a:buNone/>
            </a:pPr>
            <a:r>
              <a:rPr lang="en-US" sz="900" u="sng">
                <a:solidFill>
                  <a:schemeClr val="hlink"/>
                </a:solidFill>
                <a:hlinkClick r:id="rId8"/>
              </a:rPr>
              <a:t>https://pixabay.com/pl/photos/s%C5%82oneczniki-wazon-bukiet-kwiaty-1719119/</a:t>
            </a:r>
            <a:endParaRPr sz="900" u="sng"/>
          </a:p>
          <a:p>
            <a:pPr indent="0" lvl="0" marL="0" rtl="0" algn="l">
              <a:spcBef>
                <a:spcPts val="0"/>
              </a:spcBef>
              <a:spcAft>
                <a:spcPts val="0"/>
              </a:spcAft>
              <a:buNone/>
            </a:pPr>
            <a:r>
              <a:rPr lang="en-US" sz="900" u="sng">
                <a:solidFill>
                  <a:schemeClr val="hlink"/>
                </a:solidFill>
                <a:hlinkClick r:id="rId9"/>
              </a:rPr>
              <a:t>https://pixabay.com/pl/photos/robi%C4%87-na-drutach-szy%C4%87-dziewczynka-869221/</a:t>
            </a:r>
            <a:endParaRPr sz="900" u="sng"/>
          </a:p>
          <a:p>
            <a:pPr indent="0" lvl="0" marL="0" rtl="0" algn="l">
              <a:spcBef>
                <a:spcPts val="0"/>
              </a:spcBef>
              <a:spcAft>
                <a:spcPts val="0"/>
              </a:spcAft>
              <a:buNone/>
            </a:pPr>
            <a:r>
              <a:rPr lang="en-US" sz="900" u="sng">
                <a:solidFill>
                  <a:schemeClr val="hlink"/>
                </a:solidFill>
                <a:hlinkClick r:id="rId10"/>
              </a:rPr>
              <a:t>https://pixabay.com/pl/photos/uczy-ulica-sklep-fabu%C5%82a-2808350/</a:t>
            </a:r>
            <a:endParaRPr sz="900" u="sng"/>
          </a:p>
          <a:p>
            <a:pPr indent="0" lvl="0" marL="0" rtl="0" algn="l">
              <a:spcBef>
                <a:spcPts val="0"/>
              </a:spcBef>
              <a:spcAft>
                <a:spcPts val="0"/>
              </a:spcAft>
              <a:buNone/>
            </a:pPr>
            <a:r>
              <a:rPr lang="en-US" sz="900" u="sng">
                <a:solidFill>
                  <a:schemeClr val="hlink"/>
                </a:solidFill>
                <a:hlinkClick r:id="rId11"/>
              </a:rPr>
              <a:t>https://pixabay.com/pl/photos/wej%C5%9Bcie-rustykalne-wyblak%C5%82y-podkowa-4151581/</a:t>
            </a:r>
            <a:endParaRPr sz="900" u="sng"/>
          </a:p>
          <a:p>
            <a:pPr indent="0" lvl="0" marL="0" rtl="0" algn="l">
              <a:spcBef>
                <a:spcPts val="0"/>
              </a:spcBef>
              <a:spcAft>
                <a:spcPts val="0"/>
              </a:spcAft>
              <a:buNone/>
            </a:pPr>
            <a:r>
              <a:rPr lang="en-US" sz="900" u="sng">
                <a:solidFill>
                  <a:schemeClr val="hlink"/>
                </a:solidFill>
                <a:hlinkClick r:id="rId12"/>
              </a:rPr>
              <a:t>https://pixabay.com/pl/photos/ko%C5%82owrotek-antyczny-drewno-2426227/</a:t>
            </a:r>
            <a:endParaRPr sz="900" u="sng"/>
          </a:p>
          <a:p>
            <a:pPr indent="0" lvl="0" marL="0" rtl="0" algn="l">
              <a:spcBef>
                <a:spcPts val="0"/>
              </a:spcBef>
              <a:spcAft>
                <a:spcPts val="0"/>
              </a:spcAft>
              <a:buNone/>
            </a:pPr>
            <a:r>
              <a:rPr lang="en-US" sz="900" u="sng">
                <a:solidFill>
                  <a:schemeClr val="hlink"/>
                </a:solidFill>
                <a:hlinkClick r:id="rId13"/>
              </a:rPr>
              <a:t>https://pixabay.com/pl/photos/bursztynowy-naszyjnik-6935694/</a:t>
            </a:r>
            <a:r>
              <a:rPr lang="en-US" sz="900" u="sng"/>
              <a:t> </a:t>
            </a:r>
            <a:endParaRPr/>
          </a:p>
          <a:p>
            <a:pPr indent="0" lvl="0" marL="0" rtl="0" algn="l">
              <a:spcBef>
                <a:spcPts val="0"/>
              </a:spcBef>
              <a:spcAft>
                <a:spcPts val="0"/>
              </a:spcAft>
              <a:buNone/>
            </a:pPr>
            <a:r>
              <a:t/>
            </a:r>
            <a:endParaRPr sz="900" u="sng"/>
          </a:p>
        </p:txBody>
      </p:sp>
      <p:pic>
        <p:nvPicPr>
          <p:cNvPr id="145" name="Google Shape;145;p7"/>
          <p:cNvPicPr preferRelativeResize="0"/>
          <p:nvPr/>
        </p:nvPicPr>
        <p:blipFill rotWithShape="1">
          <a:blip r:embed="rId14">
            <a:alphaModFix/>
          </a:blip>
          <a:srcRect b="0" l="0" r="0" t="0"/>
          <a:stretch/>
        </p:blipFill>
        <p:spPr>
          <a:xfrm flipH="1">
            <a:off x="12344400" y="1866900"/>
            <a:ext cx="2032000" cy="1524000"/>
          </a:xfrm>
          <a:prstGeom prst="rect">
            <a:avLst/>
          </a:prstGeom>
          <a:noFill/>
          <a:ln>
            <a:noFill/>
          </a:ln>
          <a:effectLst>
            <a:outerShdw blurRad="190500" rotWithShape="0" algn="tl">
              <a:srgbClr val="000000">
                <a:alpha val="69803"/>
              </a:srgbClr>
            </a:outerShdw>
          </a:effectLst>
        </p:spPr>
      </p:pic>
      <p:pic>
        <p:nvPicPr>
          <p:cNvPr id="146" name="Google Shape;146;p7"/>
          <p:cNvPicPr preferRelativeResize="0"/>
          <p:nvPr/>
        </p:nvPicPr>
        <p:blipFill rotWithShape="1">
          <a:blip r:embed="rId15">
            <a:alphaModFix/>
          </a:blip>
          <a:srcRect b="0" l="0" r="0" t="0"/>
          <a:stretch/>
        </p:blipFill>
        <p:spPr>
          <a:xfrm flipH="1">
            <a:off x="1676400" y="4000499"/>
            <a:ext cx="3883168" cy="2590801"/>
          </a:xfrm>
          <a:prstGeom prst="rect">
            <a:avLst/>
          </a:prstGeom>
          <a:noFill/>
          <a:ln>
            <a:noFill/>
          </a:ln>
          <a:effectLst>
            <a:outerShdw blurRad="190500" rotWithShape="0" algn="tl">
              <a:srgbClr val="000000">
                <a:alpha val="69803"/>
              </a:srgbClr>
            </a:outerShdw>
          </a:effectLst>
        </p:spPr>
      </p:pic>
      <p:pic>
        <p:nvPicPr>
          <p:cNvPr id="147" name="Google Shape;147;p7" title="Malampa Handicraft Centre - Empowering Rural Women"/>
          <p:cNvPicPr preferRelativeResize="0"/>
          <p:nvPr/>
        </p:nvPicPr>
        <p:blipFill rotWithShape="1">
          <a:blip r:embed="rId16">
            <a:alphaModFix/>
          </a:blip>
          <a:srcRect b="0" l="0" r="0" t="0"/>
          <a:stretch/>
        </p:blipFill>
        <p:spPr>
          <a:xfrm>
            <a:off x="10346293" y="4088699"/>
            <a:ext cx="6945664" cy="392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