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10287000" cx="18288000"/>
  <p:notesSz cx="18288000" cy="10287000"/>
  <p:embeddedFontLst>
    <p:embeddedFont>
      <p:font typeface="Helvetica Neue"/>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16" roundtripDataSignature="AMtx7mjO8SKU3fJ/J6Z5PzaeTOP/XSW1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HelveticaNeue-bold.fntdata"/><Relationship Id="rId12" Type="http://schemas.openxmlformats.org/officeDocument/2006/relationships/font" Target="fonts/HelveticaNeu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HelveticaNeue-boldItalic.fntdata"/><Relationship Id="rId14" Type="http://schemas.openxmlformats.org/officeDocument/2006/relationships/font" Target="fonts/HelveticaNeue-italic.fntdata"/><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7924800" cy="51593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 name="Google Shape;4;n"/>
          <p:cNvSpPr txBox="1"/>
          <p:nvPr>
            <p:ph idx="10" type="dt"/>
          </p:nvPr>
        </p:nvSpPr>
        <p:spPr>
          <a:xfrm>
            <a:off x="10358438" y="0"/>
            <a:ext cx="7924800" cy="515938"/>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 name="Google Shape;5;n"/>
          <p:cNvSpPr/>
          <p:nvPr>
            <p:ph idx="3"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71063"/>
            <a:ext cx="7924800" cy="5159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n"/>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t>‹#›</a:t>
            </a:fld>
            <a:endParaRPr sz="1200"/>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p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p2: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2: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0" name="Shape 3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0" name="Shape 60"/>
        <p:cNvGrpSpPr/>
        <p:nvPr/>
      </p:nvGrpSpPr>
      <p:grpSpPr>
        <a:xfrm>
          <a:off x="0" y="0"/>
          <a:ext cx="0" cy="0"/>
          <a:chOff x="0" y="0"/>
          <a:chExt cx="0" cy="0"/>
        </a:xfrm>
      </p:grpSpPr>
      <p:sp>
        <p:nvSpPr>
          <p:cNvPr id="61" name="Google Shape;61;p17"/>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17"/>
          <p:cNvSpPr txBox="1"/>
          <p:nvPr>
            <p:ph idx="1" type="body"/>
          </p:nvPr>
        </p:nvSpPr>
        <p:spPr>
          <a:xfrm rot="5400000">
            <a:off x="5880100" y="-1884362"/>
            <a:ext cx="6527800" cy="15773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63" name="Shape 63"/>
        <p:cNvGrpSpPr/>
        <p:nvPr/>
      </p:nvGrpSpPr>
      <p:grpSpPr>
        <a:xfrm>
          <a:off x="0" y="0"/>
          <a:ext cx="0" cy="0"/>
          <a:chOff x="0" y="0"/>
          <a:chExt cx="0" cy="0"/>
        </a:xfrm>
      </p:grpSpPr>
      <p:sp>
        <p:nvSpPr>
          <p:cNvPr id="64" name="Google Shape;64;p18"/>
          <p:cNvSpPr txBox="1"/>
          <p:nvPr>
            <p:ph type="title"/>
          </p:nvPr>
        </p:nvSpPr>
        <p:spPr>
          <a:xfrm rot="5400000">
            <a:off x="10699750" y="2935288"/>
            <a:ext cx="8718550" cy="39433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 name="Google Shape;65;p18"/>
          <p:cNvSpPr txBox="1"/>
          <p:nvPr>
            <p:ph idx="1" type="body"/>
          </p:nvPr>
        </p:nvSpPr>
        <p:spPr>
          <a:xfrm rot="5400000">
            <a:off x="2736850" y="-931862"/>
            <a:ext cx="8718550" cy="1167765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31" name="Shape 31"/>
        <p:cNvGrpSpPr/>
        <p:nvPr/>
      </p:nvGrpSpPr>
      <p:grpSpPr>
        <a:xfrm>
          <a:off x="0" y="0"/>
          <a:ext cx="0" cy="0"/>
          <a:chOff x="0" y="0"/>
          <a:chExt cx="0" cy="0"/>
        </a:xfrm>
      </p:grpSpPr>
      <p:sp>
        <p:nvSpPr>
          <p:cNvPr id="32" name="Google Shape;32;p9"/>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9"/>
          <p:cNvSpPr txBox="1"/>
          <p:nvPr>
            <p:ph idx="1" type="body"/>
          </p:nvPr>
        </p:nvSpPr>
        <p:spPr>
          <a:xfrm>
            <a:off x="1257300" y="2738438"/>
            <a:ext cx="157734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9"/>
          <p:cNvSpPr txBox="1"/>
          <p:nvPr>
            <p:ph idx="11" type="ftr"/>
          </p:nvPr>
        </p:nvSpPr>
        <p:spPr>
          <a:xfrm>
            <a:off x="9777482" y="9226488"/>
            <a:ext cx="5522594" cy="718787"/>
          </a:xfrm>
          <a:prstGeom prst="rect">
            <a:avLst/>
          </a:prstGeom>
          <a:noFill/>
          <a:ln>
            <a:noFill/>
          </a:ln>
        </p:spPr>
        <p:txBody>
          <a:bodyPr anchorCtr="0" anchor="t" bIns="0" lIns="0" spcFirstLastPara="1" rIns="0" wrap="square" tIns="6975">
            <a:spAutoFit/>
          </a:bodyPr>
          <a:lstStyle>
            <a:lvl1pPr lvl="0">
              <a:spcBef>
                <a:spcPts val="0"/>
              </a:spcBef>
              <a:spcAft>
                <a:spcPts val="0"/>
              </a:spcAft>
              <a:buSzPts val="1400"/>
              <a:buNone/>
              <a:defRPr sz="1000">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9"/>
          <p:cNvSpPr txBox="1"/>
          <p:nvPr>
            <p:ph idx="10" type="dt"/>
          </p:nvPr>
        </p:nvSpPr>
        <p:spPr>
          <a:xfrm>
            <a:off x="3485270" y="9271574"/>
            <a:ext cx="4275455" cy="780983"/>
          </a:xfrm>
          <a:prstGeom prst="rect">
            <a:avLst/>
          </a:prstGeom>
          <a:noFill/>
          <a:ln>
            <a:noFill/>
          </a:ln>
        </p:spPr>
        <p:txBody>
          <a:bodyPr anchorCtr="0" anchor="t" bIns="0" lIns="0" spcFirstLastPara="1" rIns="0" wrap="square" tIns="7600">
            <a:spAutoFit/>
          </a:bodyPr>
          <a:lstStyle>
            <a:lvl1pPr lvl="0">
              <a:spcBef>
                <a:spcPts val="0"/>
              </a:spcBef>
              <a:spcAft>
                <a:spcPts val="0"/>
              </a:spcAft>
              <a:buSzPts val="1400"/>
              <a:buNone/>
              <a:defRPr sz="1000">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6" name="Shape 36"/>
        <p:cNvGrpSpPr/>
        <p:nvPr/>
      </p:nvGrpSpPr>
      <p:grpSpPr>
        <a:xfrm>
          <a:off x="0" y="0"/>
          <a:ext cx="0" cy="0"/>
          <a:chOff x="0" y="0"/>
          <a:chExt cx="0" cy="0"/>
        </a:xfrm>
      </p:grpSpPr>
      <p:sp>
        <p:nvSpPr>
          <p:cNvPr id="37" name="Google Shape;37;p10"/>
          <p:cNvSpPr txBox="1"/>
          <p:nvPr>
            <p:ph type="title"/>
          </p:nvPr>
        </p:nvSpPr>
        <p:spPr>
          <a:xfrm>
            <a:off x="1247775" y="2565400"/>
            <a:ext cx="15773400" cy="427831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10"/>
          <p:cNvSpPr txBox="1"/>
          <p:nvPr>
            <p:ph idx="1" type="body"/>
          </p:nvPr>
        </p:nvSpPr>
        <p:spPr>
          <a:xfrm>
            <a:off x="1247775" y="6884988"/>
            <a:ext cx="15773400" cy="22494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9" name="Shape 39"/>
        <p:cNvGrpSpPr/>
        <p:nvPr/>
      </p:nvGrpSpPr>
      <p:grpSpPr>
        <a:xfrm>
          <a:off x="0" y="0"/>
          <a:ext cx="0" cy="0"/>
          <a:chOff x="0" y="0"/>
          <a:chExt cx="0" cy="0"/>
        </a:xfrm>
      </p:grpSpPr>
      <p:sp>
        <p:nvSpPr>
          <p:cNvPr id="40" name="Google Shape;40;p11"/>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1" name="Google Shape;41;p11"/>
          <p:cNvSpPr txBox="1"/>
          <p:nvPr>
            <p:ph idx="1" type="body"/>
          </p:nvPr>
        </p:nvSpPr>
        <p:spPr>
          <a:xfrm>
            <a:off x="1257300" y="2738438"/>
            <a:ext cx="78105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11"/>
          <p:cNvSpPr txBox="1"/>
          <p:nvPr>
            <p:ph idx="2" type="body"/>
          </p:nvPr>
        </p:nvSpPr>
        <p:spPr>
          <a:xfrm>
            <a:off x="9220200" y="2738438"/>
            <a:ext cx="78105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3" name="Shape 43"/>
        <p:cNvGrpSpPr/>
        <p:nvPr/>
      </p:nvGrpSpPr>
      <p:grpSpPr>
        <a:xfrm>
          <a:off x="0" y="0"/>
          <a:ext cx="0" cy="0"/>
          <a:chOff x="0" y="0"/>
          <a:chExt cx="0" cy="0"/>
        </a:xfrm>
      </p:grpSpPr>
      <p:sp>
        <p:nvSpPr>
          <p:cNvPr id="44" name="Google Shape;44;p12"/>
          <p:cNvSpPr txBox="1"/>
          <p:nvPr>
            <p:ph type="title"/>
          </p:nvPr>
        </p:nvSpPr>
        <p:spPr>
          <a:xfrm>
            <a:off x="1260475"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5" name="Google Shape;45;p12"/>
          <p:cNvSpPr txBox="1"/>
          <p:nvPr>
            <p:ph idx="1" type="body"/>
          </p:nvPr>
        </p:nvSpPr>
        <p:spPr>
          <a:xfrm>
            <a:off x="1260475" y="2522538"/>
            <a:ext cx="7735888" cy="123507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6" name="Google Shape;46;p12"/>
          <p:cNvSpPr txBox="1"/>
          <p:nvPr>
            <p:ph idx="2" type="body"/>
          </p:nvPr>
        </p:nvSpPr>
        <p:spPr>
          <a:xfrm>
            <a:off x="1260475" y="3757613"/>
            <a:ext cx="7735888" cy="5527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p12"/>
          <p:cNvSpPr txBox="1"/>
          <p:nvPr>
            <p:ph idx="3" type="body"/>
          </p:nvPr>
        </p:nvSpPr>
        <p:spPr>
          <a:xfrm>
            <a:off x="9258300" y="2522538"/>
            <a:ext cx="7775575" cy="123507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8" name="Google Shape;48;p12"/>
          <p:cNvSpPr txBox="1"/>
          <p:nvPr>
            <p:ph idx="4" type="body"/>
          </p:nvPr>
        </p:nvSpPr>
        <p:spPr>
          <a:xfrm>
            <a:off x="9258300" y="3757613"/>
            <a:ext cx="7775575" cy="5527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9" name="Shape 49"/>
        <p:cNvGrpSpPr/>
        <p:nvPr/>
      </p:nvGrpSpPr>
      <p:grpSpPr>
        <a:xfrm>
          <a:off x="0" y="0"/>
          <a:ext cx="0" cy="0"/>
          <a:chOff x="0" y="0"/>
          <a:chExt cx="0" cy="0"/>
        </a:xfrm>
      </p:grpSpPr>
      <p:sp>
        <p:nvSpPr>
          <p:cNvPr id="50" name="Google Shape;50;p13"/>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1" name="Shape 5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2" name="Shape 52"/>
        <p:cNvGrpSpPr/>
        <p:nvPr/>
      </p:nvGrpSpPr>
      <p:grpSpPr>
        <a:xfrm>
          <a:off x="0" y="0"/>
          <a:ext cx="0" cy="0"/>
          <a:chOff x="0" y="0"/>
          <a:chExt cx="0" cy="0"/>
        </a:xfrm>
      </p:grpSpPr>
      <p:sp>
        <p:nvSpPr>
          <p:cNvPr id="53" name="Google Shape;53;p15"/>
          <p:cNvSpPr txBox="1"/>
          <p:nvPr>
            <p:ph type="title"/>
          </p:nvPr>
        </p:nvSpPr>
        <p:spPr>
          <a:xfrm>
            <a:off x="1260475" y="685800"/>
            <a:ext cx="5897563" cy="24003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4" name="Google Shape;54;p15"/>
          <p:cNvSpPr txBox="1"/>
          <p:nvPr>
            <p:ph idx="1" type="body"/>
          </p:nvPr>
        </p:nvSpPr>
        <p:spPr>
          <a:xfrm>
            <a:off x="7775575" y="1481138"/>
            <a:ext cx="9258300" cy="7310437"/>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5" name="Google Shape;55;p15"/>
          <p:cNvSpPr txBox="1"/>
          <p:nvPr>
            <p:ph idx="2" type="body"/>
          </p:nvPr>
        </p:nvSpPr>
        <p:spPr>
          <a:xfrm>
            <a:off x="1260475" y="3086100"/>
            <a:ext cx="5897563" cy="57181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56" name="Shape 56"/>
        <p:cNvGrpSpPr/>
        <p:nvPr/>
      </p:nvGrpSpPr>
      <p:grpSpPr>
        <a:xfrm>
          <a:off x="0" y="0"/>
          <a:ext cx="0" cy="0"/>
          <a:chOff x="0" y="0"/>
          <a:chExt cx="0" cy="0"/>
        </a:xfrm>
      </p:grpSpPr>
      <p:sp>
        <p:nvSpPr>
          <p:cNvPr id="57" name="Google Shape;57;p16"/>
          <p:cNvSpPr txBox="1"/>
          <p:nvPr>
            <p:ph type="title"/>
          </p:nvPr>
        </p:nvSpPr>
        <p:spPr>
          <a:xfrm>
            <a:off x="1260475" y="685800"/>
            <a:ext cx="5897563" cy="24003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 name="Google Shape;58;p16"/>
          <p:cNvSpPr/>
          <p:nvPr>
            <p:ph idx="2" type="pic"/>
          </p:nvPr>
        </p:nvSpPr>
        <p:spPr>
          <a:xfrm>
            <a:off x="7775575" y="1481138"/>
            <a:ext cx="9258300" cy="7310437"/>
          </a:xfrm>
          <a:prstGeom prst="rect">
            <a:avLst/>
          </a:prstGeom>
          <a:noFill/>
          <a:ln>
            <a:noFill/>
          </a:ln>
        </p:spPr>
      </p:sp>
      <p:sp>
        <p:nvSpPr>
          <p:cNvPr id="59" name="Google Shape;59;p16"/>
          <p:cNvSpPr txBox="1"/>
          <p:nvPr>
            <p:ph idx="1" type="body"/>
          </p:nvPr>
        </p:nvSpPr>
        <p:spPr>
          <a:xfrm>
            <a:off x="1260475" y="3086100"/>
            <a:ext cx="5897563" cy="57181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18.jpg"/><Relationship Id="rId2" Type="http://schemas.openxmlformats.org/officeDocument/2006/relationships/image" Target="../media/image11.jpg"/><Relationship Id="rId3" Type="http://schemas.openxmlformats.org/officeDocument/2006/relationships/image" Target="../media/image1.jp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1.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7"/>
          <p:cNvPicPr preferRelativeResize="0"/>
          <p:nvPr/>
        </p:nvPicPr>
        <p:blipFill rotWithShape="1">
          <a:blip r:embed="rId1">
            <a:alphaModFix/>
          </a:blip>
          <a:srcRect b="0" l="0" r="0" t="0"/>
          <a:stretch/>
        </p:blipFill>
        <p:spPr>
          <a:xfrm>
            <a:off x="13090351" y="1130316"/>
            <a:ext cx="3927134" cy="511586"/>
          </a:xfrm>
          <a:prstGeom prst="rect">
            <a:avLst/>
          </a:prstGeom>
          <a:noFill/>
          <a:ln>
            <a:noFill/>
          </a:ln>
        </p:spPr>
      </p:pic>
      <p:grpSp>
        <p:nvGrpSpPr>
          <p:cNvPr id="11" name="Google Shape;11;p7"/>
          <p:cNvGrpSpPr/>
          <p:nvPr/>
        </p:nvGrpSpPr>
        <p:grpSpPr>
          <a:xfrm>
            <a:off x="560066" y="618997"/>
            <a:ext cx="887836" cy="1363365"/>
            <a:chOff x="560066" y="618997"/>
            <a:chExt cx="887836" cy="1363365"/>
          </a:xfrm>
        </p:grpSpPr>
        <p:sp>
          <p:nvSpPr>
            <p:cNvPr id="12" name="Google Shape;12;p7"/>
            <p:cNvSpPr/>
            <p:nvPr/>
          </p:nvSpPr>
          <p:spPr>
            <a:xfrm>
              <a:off x="560066" y="619017"/>
              <a:ext cx="887094" cy="1363345"/>
            </a:xfrm>
            <a:custGeom>
              <a:rect b="b" l="l" r="r" t="t"/>
              <a:pathLst>
                <a:path extrusionOk="0" h="1363345" w="887094">
                  <a:moveTo>
                    <a:pt x="202742" y="1362903"/>
                  </a:moveTo>
                  <a:lnTo>
                    <a:pt x="164111" y="1358362"/>
                  </a:lnTo>
                  <a:lnTo>
                    <a:pt x="127095" y="1346841"/>
                  </a:lnTo>
                  <a:lnTo>
                    <a:pt x="92784" y="1328791"/>
                  </a:lnTo>
                  <a:lnTo>
                    <a:pt x="62270" y="1304664"/>
                  </a:lnTo>
                  <a:lnTo>
                    <a:pt x="36643" y="1274913"/>
                  </a:lnTo>
                  <a:lnTo>
                    <a:pt x="16995" y="1239987"/>
                  </a:lnTo>
                  <a:lnTo>
                    <a:pt x="4417" y="1200340"/>
                  </a:lnTo>
                  <a:lnTo>
                    <a:pt x="0" y="1156422"/>
                  </a:lnTo>
                  <a:lnTo>
                    <a:pt x="0" y="206176"/>
                  </a:lnTo>
                  <a:lnTo>
                    <a:pt x="4417" y="162331"/>
                  </a:lnTo>
                  <a:lnTo>
                    <a:pt x="16995" y="122744"/>
                  </a:lnTo>
                  <a:lnTo>
                    <a:pt x="36643" y="87868"/>
                  </a:lnTo>
                  <a:lnTo>
                    <a:pt x="62270" y="58156"/>
                  </a:lnTo>
                  <a:lnTo>
                    <a:pt x="92784" y="34060"/>
                  </a:lnTo>
                  <a:lnTo>
                    <a:pt x="127095" y="16034"/>
                  </a:lnTo>
                  <a:lnTo>
                    <a:pt x="164111" y="4529"/>
                  </a:lnTo>
                  <a:lnTo>
                    <a:pt x="202742" y="0"/>
                  </a:lnTo>
                  <a:lnTo>
                    <a:pt x="241897" y="2897"/>
                  </a:lnTo>
                  <a:lnTo>
                    <a:pt x="280483" y="13675"/>
                  </a:lnTo>
                  <a:lnTo>
                    <a:pt x="317412" y="32786"/>
                  </a:lnTo>
                  <a:lnTo>
                    <a:pt x="351591" y="60682"/>
                  </a:lnTo>
                  <a:lnTo>
                    <a:pt x="831484" y="540576"/>
                  </a:lnTo>
                  <a:lnTo>
                    <a:pt x="856077" y="572629"/>
                  </a:lnTo>
                  <a:lnTo>
                    <a:pt x="873944" y="608863"/>
                  </a:lnTo>
                  <a:lnTo>
                    <a:pt x="884399" y="647889"/>
                  </a:lnTo>
                  <a:lnTo>
                    <a:pt x="887041" y="674710"/>
                  </a:lnTo>
                  <a:lnTo>
                    <a:pt x="887041" y="688203"/>
                  </a:lnTo>
                  <a:lnTo>
                    <a:pt x="881767" y="728258"/>
                  </a:lnTo>
                  <a:lnTo>
                    <a:pt x="868781" y="766515"/>
                  </a:lnTo>
                  <a:lnTo>
                    <a:pt x="848581" y="801505"/>
                  </a:lnTo>
                  <a:lnTo>
                    <a:pt x="351591" y="1302232"/>
                  </a:lnTo>
                  <a:lnTo>
                    <a:pt x="317412" y="1330128"/>
                  </a:lnTo>
                  <a:lnTo>
                    <a:pt x="280483" y="1349238"/>
                  </a:lnTo>
                  <a:lnTo>
                    <a:pt x="241897" y="1360012"/>
                  </a:lnTo>
                  <a:lnTo>
                    <a:pt x="202742" y="1362903"/>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3" name="Google Shape;13;p7"/>
            <p:cNvSpPr/>
            <p:nvPr/>
          </p:nvSpPr>
          <p:spPr>
            <a:xfrm>
              <a:off x="560172" y="618997"/>
              <a:ext cx="887730" cy="1026160"/>
            </a:xfrm>
            <a:custGeom>
              <a:rect b="b" l="l" r="r" t="t"/>
              <a:pathLst>
                <a:path extrusionOk="0" h="1026160" w="887730">
                  <a:moveTo>
                    <a:pt x="628746" y="1025835"/>
                  </a:moveTo>
                  <a:lnTo>
                    <a:pt x="580659" y="848647"/>
                  </a:lnTo>
                  <a:lnTo>
                    <a:pt x="358955" y="571248"/>
                  </a:lnTo>
                  <a:lnTo>
                    <a:pt x="114959" y="315467"/>
                  </a:lnTo>
                  <a:lnTo>
                    <a:pt x="0" y="203133"/>
                  </a:lnTo>
                  <a:lnTo>
                    <a:pt x="5095" y="159784"/>
                  </a:lnTo>
                  <a:lnTo>
                    <a:pt x="18139" y="120676"/>
                  </a:lnTo>
                  <a:lnTo>
                    <a:pt x="38067" y="86255"/>
                  </a:lnTo>
                  <a:lnTo>
                    <a:pt x="63815" y="56963"/>
                  </a:lnTo>
                  <a:lnTo>
                    <a:pt x="94316" y="33248"/>
                  </a:lnTo>
                  <a:lnTo>
                    <a:pt x="128507" y="15552"/>
                  </a:lnTo>
                  <a:lnTo>
                    <a:pt x="165322" y="4321"/>
                  </a:lnTo>
                  <a:lnTo>
                    <a:pt x="203696" y="0"/>
                  </a:lnTo>
                  <a:lnTo>
                    <a:pt x="242565" y="3032"/>
                  </a:lnTo>
                  <a:lnTo>
                    <a:pt x="280862" y="13864"/>
                  </a:lnTo>
                  <a:lnTo>
                    <a:pt x="317524" y="32939"/>
                  </a:lnTo>
                  <a:lnTo>
                    <a:pt x="351485" y="60702"/>
                  </a:lnTo>
                  <a:lnTo>
                    <a:pt x="831801" y="541017"/>
                  </a:lnTo>
                  <a:lnTo>
                    <a:pt x="856393" y="573070"/>
                  </a:lnTo>
                  <a:lnTo>
                    <a:pt x="874260" y="609304"/>
                  </a:lnTo>
                  <a:lnTo>
                    <a:pt x="884716" y="648330"/>
                  </a:lnTo>
                  <a:lnTo>
                    <a:pt x="887357" y="675151"/>
                  </a:lnTo>
                  <a:lnTo>
                    <a:pt x="887357" y="688644"/>
                  </a:lnTo>
                  <a:lnTo>
                    <a:pt x="882084" y="728699"/>
                  </a:lnTo>
                  <a:lnTo>
                    <a:pt x="869097" y="766956"/>
                  </a:lnTo>
                  <a:lnTo>
                    <a:pt x="848898" y="801945"/>
                  </a:lnTo>
                  <a:lnTo>
                    <a:pt x="831801" y="822779"/>
                  </a:lnTo>
                  <a:lnTo>
                    <a:pt x="628746" y="1025835"/>
                  </a:lnTo>
                  <a:close/>
                </a:path>
              </a:pathLst>
            </a:custGeom>
            <a:solidFill>
              <a:srgbClr val="93D83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grpSp>
        <p:nvGrpSpPr>
          <p:cNvPr id="14" name="Google Shape;14;p7"/>
          <p:cNvGrpSpPr/>
          <p:nvPr/>
        </p:nvGrpSpPr>
        <p:grpSpPr>
          <a:xfrm>
            <a:off x="1127665" y="612444"/>
            <a:ext cx="911225" cy="1358562"/>
            <a:chOff x="1127665" y="612444"/>
            <a:chExt cx="911225" cy="1358562"/>
          </a:xfrm>
        </p:grpSpPr>
        <p:sp>
          <p:nvSpPr>
            <p:cNvPr id="15" name="Google Shape;15;p7"/>
            <p:cNvSpPr/>
            <p:nvPr/>
          </p:nvSpPr>
          <p:spPr>
            <a:xfrm>
              <a:off x="1768983" y="612444"/>
              <a:ext cx="269240" cy="269240"/>
            </a:xfrm>
            <a:custGeom>
              <a:rect b="b" l="l" r="r" t="t"/>
              <a:pathLst>
                <a:path extrusionOk="0" h="269240" w="269239">
                  <a:moveTo>
                    <a:pt x="269240" y="134620"/>
                  </a:moveTo>
                  <a:lnTo>
                    <a:pt x="263448" y="95542"/>
                  </a:lnTo>
                  <a:lnTo>
                    <a:pt x="246545" y="59829"/>
                  </a:lnTo>
                  <a:lnTo>
                    <a:pt x="220027" y="30556"/>
                  </a:lnTo>
                  <a:lnTo>
                    <a:pt x="186131" y="10248"/>
                  </a:lnTo>
                  <a:lnTo>
                    <a:pt x="147815" y="647"/>
                  </a:lnTo>
                  <a:lnTo>
                    <a:pt x="134620" y="0"/>
                  </a:lnTo>
                  <a:lnTo>
                    <a:pt x="128003" y="165"/>
                  </a:lnTo>
                  <a:lnTo>
                    <a:pt x="89281" y="7874"/>
                  </a:lnTo>
                  <a:lnTo>
                    <a:pt x="54419" y="26504"/>
                  </a:lnTo>
                  <a:lnTo>
                    <a:pt x="26492" y="54419"/>
                  </a:lnTo>
                  <a:lnTo>
                    <a:pt x="7861" y="89281"/>
                  </a:lnTo>
                  <a:lnTo>
                    <a:pt x="165" y="128003"/>
                  </a:lnTo>
                  <a:lnTo>
                    <a:pt x="0" y="134620"/>
                  </a:lnTo>
                  <a:lnTo>
                    <a:pt x="165" y="141236"/>
                  </a:lnTo>
                  <a:lnTo>
                    <a:pt x="7861" y="179971"/>
                  </a:lnTo>
                  <a:lnTo>
                    <a:pt x="26492" y="214820"/>
                  </a:lnTo>
                  <a:lnTo>
                    <a:pt x="54419" y="242747"/>
                  </a:lnTo>
                  <a:lnTo>
                    <a:pt x="89281" y="261378"/>
                  </a:lnTo>
                  <a:lnTo>
                    <a:pt x="128003" y="269074"/>
                  </a:lnTo>
                  <a:lnTo>
                    <a:pt x="134620" y="269240"/>
                  </a:lnTo>
                  <a:lnTo>
                    <a:pt x="141236" y="269074"/>
                  </a:lnTo>
                  <a:lnTo>
                    <a:pt x="179959" y="261378"/>
                  </a:lnTo>
                  <a:lnTo>
                    <a:pt x="214820" y="242747"/>
                  </a:lnTo>
                  <a:lnTo>
                    <a:pt x="242747" y="214820"/>
                  </a:lnTo>
                  <a:lnTo>
                    <a:pt x="261378" y="179971"/>
                  </a:lnTo>
                  <a:lnTo>
                    <a:pt x="269074" y="141236"/>
                  </a:lnTo>
                  <a:lnTo>
                    <a:pt x="269240" y="134620"/>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6" name="Google Shape;16;p7"/>
            <p:cNvSpPr/>
            <p:nvPr/>
          </p:nvSpPr>
          <p:spPr>
            <a:xfrm>
              <a:off x="1127665" y="631791"/>
              <a:ext cx="911225" cy="1339215"/>
            </a:xfrm>
            <a:custGeom>
              <a:rect b="b" l="l" r="r" t="t"/>
              <a:pathLst>
                <a:path extrusionOk="0" h="1339214" w="911225">
                  <a:moveTo>
                    <a:pt x="232033" y="1338882"/>
                  </a:moveTo>
                  <a:lnTo>
                    <a:pt x="191202" y="1334729"/>
                  </a:lnTo>
                  <a:lnTo>
                    <a:pt x="151119" y="1325612"/>
                  </a:lnTo>
                  <a:lnTo>
                    <a:pt x="113173" y="1312250"/>
                  </a:lnTo>
                  <a:lnTo>
                    <a:pt x="78753" y="1295364"/>
                  </a:lnTo>
                  <a:lnTo>
                    <a:pt x="26049" y="1253897"/>
                  </a:lnTo>
                  <a:lnTo>
                    <a:pt x="4122" y="1206967"/>
                  </a:lnTo>
                  <a:lnTo>
                    <a:pt x="8173" y="1183252"/>
                  </a:lnTo>
                  <a:lnTo>
                    <a:pt x="24087" y="1160330"/>
                  </a:lnTo>
                  <a:lnTo>
                    <a:pt x="370314" y="814003"/>
                  </a:lnTo>
                  <a:lnTo>
                    <a:pt x="374841" y="809014"/>
                  </a:lnTo>
                  <a:lnTo>
                    <a:pt x="398386" y="776191"/>
                  </a:lnTo>
                  <a:lnTo>
                    <a:pt x="415070" y="739405"/>
                  </a:lnTo>
                  <a:lnTo>
                    <a:pt x="424250" y="700068"/>
                  </a:lnTo>
                  <a:lnTo>
                    <a:pt x="425904" y="679915"/>
                  </a:lnTo>
                  <a:lnTo>
                    <a:pt x="425904" y="666425"/>
                  </a:lnTo>
                  <a:lnTo>
                    <a:pt x="420627" y="626378"/>
                  </a:lnTo>
                  <a:lnTo>
                    <a:pt x="407633" y="588131"/>
                  </a:lnTo>
                  <a:lnTo>
                    <a:pt x="387421" y="553158"/>
                  </a:lnTo>
                  <a:lnTo>
                    <a:pt x="23876" y="185800"/>
                  </a:lnTo>
                  <a:lnTo>
                    <a:pt x="5684" y="160494"/>
                  </a:lnTo>
                  <a:lnTo>
                    <a:pt x="0" y="134891"/>
                  </a:lnTo>
                  <a:lnTo>
                    <a:pt x="5359" y="109662"/>
                  </a:lnTo>
                  <a:lnTo>
                    <a:pt x="20302" y="85480"/>
                  </a:lnTo>
                  <a:lnTo>
                    <a:pt x="73084" y="42944"/>
                  </a:lnTo>
                  <a:lnTo>
                    <a:pt x="107999" y="25934"/>
                  </a:lnTo>
                  <a:lnTo>
                    <a:pt x="146648" y="12658"/>
                  </a:lnTo>
                  <a:lnTo>
                    <a:pt x="187567" y="3789"/>
                  </a:lnTo>
                  <a:lnTo>
                    <a:pt x="229295" y="0"/>
                  </a:lnTo>
                  <a:lnTo>
                    <a:pt x="270369" y="1961"/>
                  </a:lnTo>
                  <a:lnTo>
                    <a:pt x="309327" y="10345"/>
                  </a:lnTo>
                  <a:lnTo>
                    <a:pt x="344706" y="25824"/>
                  </a:lnTo>
                  <a:lnTo>
                    <a:pt x="375045" y="49070"/>
                  </a:lnTo>
                  <a:lnTo>
                    <a:pt x="850168" y="524193"/>
                  </a:lnTo>
                  <a:lnTo>
                    <a:pt x="854969" y="528967"/>
                  </a:lnTo>
                  <a:lnTo>
                    <a:pt x="879731" y="561078"/>
                  </a:lnTo>
                  <a:lnTo>
                    <a:pt x="897725" y="597416"/>
                  </a:lnTo>
                  <a:lnTo>
                    <a:pt x="908257" y="636574"/>
                  </a:lnTo>
                  <a:lnTo>
                    <a:pt x="910918" y="663495"/>
                  </a:lnTo>
                  <a:lnTo>
                    <a:pt x="910918" y="677037"/>
                  </a:lnTo>
                  <a:lnTo>
                    <a:pt x="905606" y="717239"/>
                  </a:lnTo>
                  <a:lnTo>
                    <a:pt x="892525" y="755620"/>
                  </a:lnTo>
                  <a:lnTo>
                    <a:pt x="872183" y="790698"/>
                  </a:lnTo>
                  <a:lnTo>
                    <a:pt x="375045" y="1291464"/>
                  </a:lnTo>
                  <a:lnTo>
                    <a:pt x="310380" y="1329418"/>
                  </a:lnTo>
                  <a:lnTo>
                    <a:pt x="272222" y="1337352"/>
                  </a:lnTo>
                  <a:lnTo>
                    <a:pt x="232033" y="1338882"/>
                  </a:lnTo>
                  <a:close/>
                </a:path>
              </a:pathLst>
            </a:custGeom>
            <a:solidFill>
              <a:srgbClr val="A6F54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7" name="Google Shape;17;p7"/>
            <p:cNvSpPr/>
            <p:nvPr/>
          </p:nvSpPr>
          <p:spPr>
            <a:xfrm>
              <a:off x="1127665" y="631791"/>
              <a:ext cx="911225" cy="1006475"/>
            </a:xfrm>
            <a:custGeom>
              <a:rect b="b" l="l" r="r" t="t"/>
              <a:pathLst>
                <a:path extrusionOk="0" h="1006475" w="911225">
                  <a:moveTo>
                    <a:pt x="660436" y="1006073"/>
                  </a:moveTo>
                  <a:lnTo>
                    <a:pt x="636002" y="943344"/>
                  </a:lnTo>
                  <a:lnTo>
                    <a:pt x="616360" y="907318"/>
                  </a:lnTo>
                  <a:lnTo>
                    <a:pt x="592402" y="868695"/>
                  </a:lnTo>
                  <a:lnTo>
                    <a:pt x="564600" y="827860"/>
                  </a:lnTo>
                  <a:lnTo>
                    <a:pt x="533431" y="785194"/>
                  </a:lnTo>
                  <a:lnTo>
                    <a:pt x="499368" y="741081"/>
                  </a:lnTo>
                  <a:lnTo>
                    <a:pt x="462885" y="695904"/>
                  </a:lnTo>
                  <a:lnTo>
                    <a:pt x="424458" y="650047"/>
                  </a:lnTo>
                  <a:lnTo>
                    <a:pt x="421823" y="632874"/>
                  </a:lnTo>
                  <a:lnTo>
                    <a:pt x="405443" y="583786"/>
                  </a:lnTo>
                  <a:lnTo>
                    <a:pt x="377315" y="540350"/>
                  </a:lnTo>
                  <a:lnTo>
                    <a:pt x="23876" y="185800"/>
                  </a:lnTo>
                  <a:lnTo>
                    <a:pt x="5684" y="160494"/>
                  </a:lnTo>
                  <a:lnTo>
                    <a:pt x="0" y="134891"/>
                  </a:lnTo>
                  <a:lnTo>
                    <a:pt x="5359" y="109662"/>
                  </a:lnTo>
                  <a:lnTo>
                    <a:pt x="20302" y="85480"/>
                  </a:lnTo>
                  <a:lnTo>
                    <a:pt x="73084" y="42944"/>
                  </a:lnTo>
                  <a:lnTo>
                    <a:pt x="107999" y="25934"/>
                  </a:lnTo>
                  <a:lnTo>
                    <a:pt x="146648" y="12658"/>
                  </a:lnTo>
                  <a:lnTo>
                    <a:pt x="187567" y="3789"/>
                  </a:lnTo>
                  <a:lnTo>
                    <a:pt x="229295" y="0"/>
                  </a:lnTo>
                  <a:lnTo>
                    <a:pt x="270369" y="1961"/>
                  </a:lnTo>
                  <a:lnTo>
                    <a:pt x="309327" y="10345"/>
                  </a:lnTo>
                  <a:lnTo>
                    <a:pt x="344706" y="25824"/>
                  </a:lnTo>
                  <a:lnTo>
                    <a:pt x="375045" y="49070"/>
                  </a:lnTo>
                  <a:lnTo>
                    <a:pt x="850168" y="524193"/>
                  </a:lnTo>
                  <a:lnTo>
                    <a:pt x="854963" y="528961"/>
                  </a:lnTo>
                  <a:lnTo>
                    <a:pt x="879695" y="561024"/>
                  </a:lnTo>
                  <a:lnTo>
                    <a:pt x="897682" y="597303"/>
                  </a:lnTo>
                  <a:lnTo>
                    <a:pt x="908227" y="636400"/>
                  </a:lnTo>
                  <a:lnTo>
                    <a:pt x="910925" y="676805"/>
                  </a:lnTo>
                  <a:lnTo>
                    <a:pt x="910600" y="683550"/>
                  </a:lnTo>
                  <a:lnTo>
                    <a:pt x="904033" y="723508"/>
                  </a:lnTo>
                  <a:lnTo>
                    <a:pt x="889780" y="761410"/>
                  </a:lnTo>
                  <a:lnTo>
                    <a:pt x="868391" y="795795"/>
                  </a:lnTo>
                  <a:lnTo>
                    <a:pt x="855269" y="811246"/>
                  </a:lnTo>
                  <a:lnTo>
                    <a:pt x="660436" y="1006073"/>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grpSp>
        <p:nvGrpSpPr>
          <p:cNvPr id="18" name="Google Shape;18;p7"/>
          <p:cNvGrpSpPr/>
          <p:nvPr/>
        </p:nvGrpSpPr>
        <p:grpSpPr>
          <a:xfrm>
            <a:off x="16371766" y="8330202"/>
            <a:ext cx="887730" cy="1363345"/>
            <a:chOff x="16371766" y="8330202"/>
            <a:chExt cx="887730" cy="1363345"/>
          </a:xfrm>
        </p:grpSpPr>
        <p:sp>
          <p:nvSpPr>
            <p:cNvPr id="19" name="Google Shape;19;p7"/>
            <p:cNvSpPr/>
            <p:nvPr/>
          </p:nvSpPr>
          <p:spPr>
            <a:xfrm>
              <a:off x="16372188" y="8330202"/>
              <a:ext cx="887094" cy="1363345"/>
            </a:xfrm>
            <a:custGeom>
              <a:rect b="b" l="l" r="r" t="t"/>
              <a:pathLst>
                <a:path extrusionOk="0" h="1363345" w="887094">
                  <a:moveTo>
                    <a:pt x="684298" y="0"/>
                  </a:moveTo>
                  <a:lnTo>
                    <a:pt x="722929" y="4541"/>
                  </a:lnTo>
                  <a:lnTo>
                    <a:pt x="759945" y="16062"/>
                  </a:lnTo>
                  <a:lnTo>
                    <a:pt x="794256" y="34112"/>
                  </a:lnTo>
                  <a:lnTo>
                    <a:pt x="824770" y="58238"/>
                  </a:lnTo>
                  <a:lnTo>
                    <a:pt x="850397" y="87990"/>
                  </a:lnTo>
                  <a:lnTo>
                    <a:pt x="870045" y="122916"/>
                  </a:lnTo>
                  <a:lnTo>
                    <a:pt x="882623" y="162563"/>
                  </a:lnTo>
                  <a:lnTo>
                    <a:pt x="887041" y="206481"/>
                  </a:lnTo>
                  <a:lnTo>
                    <a:pt x="887041" y="1156727"/>
                  </a:lnTo>
                  <a:lnTo>
                    <a:pt x="882623" y="1200572"/>
                  </a:lnTo>
                  <a:lnTo>
                    <a:pt x="870045" y="1240159"/>
                  </a:lnTo>
                  <a:lnTo>
                    <a:pt x="850397" y="1275034"/>
                  </a:lnTo>
                  <a:lnTo>
                    <a:pt x="824770" y="1304746"/>
                  </a:lnTo>
                  <a:lnTo>
                    <a:pt x="794256" y="1328842"/>
                  </a:lnTo>
                  <a:lnTo>
                    <a:pt x="759945" y="1346869"/>
                  </a:lnTo>
                  <a:lnTo>
                    <a:pt x="722929" y="1358373"/>
                  </a:lnTo>
                  <a:lnTo>
                    <a:pt x="684298" y="1362903"/>
                  </a:lnTo>
                  <a:lnTo>
                    <a:pt x="645144" y="1360006"/>
                  </a:lnTo>
                  <a:lnTo>
                    <a:pt x="606557" y="1349228"/>
                  </a:lnTo>
                  <a:lnTo>
                    <a:pt x="569628" y="1330117"/>
                  </a:lnTo>
                  <a:lnTo>
                    <a:pt x="535450" y="1302220"/>
                  </a:lnTo>
                  <a:lnTo>
                    <a:pt x="55557" y="822327"/>
                  </a:lnTo>
                  <a:lnTo>
                    <a:pt x="30964" y="790274"/>
                  </a:lnTo>
                  <a:lnTo>
                    <a:pt x="13096" y="754039"/>
                  </a:lnTo>
                  <a:lnTo>
                    <a:pt x="2641" y="715014"/>
                  </a:lnTo>
                  <a:lnTo>
                    <a:pt x="0" y="688192"/>
                  </a:lnTo>
                  <a:lnTo>
                    <a:pt x="0" y="674699"/>
                  </a:lnTo>
                  <a:lnTo>
                    <a:pt x="5273" y="634645"/>
                  </a:lnTo>
                  <a:lnTo>
                    <a:pt x="18259" y="596387"/>
                  </a:lnTo>
                  <a:lnTo>
                    <a:pt x="38459" y="561398"/>
                  </a:lnTo>
                  <a:lnTo>
                    <a:pt x="535450" y="60671"/>
                  </a:lnTo>
                  <a:lnTo>
                    <a:pt x="569628" y="32774"/>
                  </a:lnTo>
                  <a:lnTo>
                    <a:pt x="606557" y="13665"/>
                  </a:lnTo>
                  <a:lnTo>
                    <a:pt x="645144" y="2890"/>
                  </a:lnTo>
                  <a:lnTo>
                    <a:pt x="684298" y="0"/>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0" name="Google Shape;20;p7"/>
            <p:cNvSpPr/>
            <p:nvPr/>
          </p:nvSpPr>
          <p:spPr>
            <a:xfrm>
              <a:off x="16371766" y="8667290"/>
              <a:ext cx="887730" cy="1026160"/>
            </a:xfrm>
            <a:custGeom>
              <a:rect b="b" l="l" r="r" t="t"/>
              <a:pathLst>
                <a:path extrusionOk="0" h="1026159" w="887730">
                  <a:moveTo>
                    <a:pt x="258611" y="0"/>
                  </a:moveTo>
                  <a:lnTo>
                    <a:pt x="306697" y="177187"/>
                  </a:lnTo>
                  <a:lnTo>
                    <a:pt x="528402" y="454587"/>
                  </a:lnTo>
                  <a:lnTo>
                    <a:pt x="772397" y="710368"/>
                  </a:lnTo>
                  <a:lnTo>
                    <a:pt x="887357" y="822701"/>
                  </a:lnTo>
                  <a:lnTo>
                    <a:pt x="882262" y="866050"/>
                  </a:lnTo>
                  <a:lnTo>
                    <a:pt x="869218" y="905158"/>
                  </a:lnTo>
                  <a:lnTo>
                    <a:pt x="849290" y="939580"/>
                  </a:lnTo>
                  <a:lnTo>
                    <a:pt x="823542" y="968871"/>
                  </a:lnTo>
                  <a:lnTo>
                    <a:pt x="793040" y="992587"/>
                  </a:lnTo>
                  <a:lnTo>
                    <a:pt x="758850" y="1010283"/>
                  </a:lnTo>
                  <a:lnTo>
                    <a:pt x="722035" y="1021513"/>
                  </a:lnTo>
                  <a:lnTo>
                    <a:pt x="683660" y="1025835"/>
                  </a:lnTo>
                  <a:lnTo>
                    <a:pt x="644792" y="1022802"/>
                  </a:lnTo>
                  <a:lnTo>
                    <a:pt x="606494" y="1011971"/>
                  </a:lnTo>
                  <a:lnTo>
                    <a:pt x="569833" y="992896"/>
                  </a:lnTo>
                  <a:lnTo>
                    <a:pt x="535872" y="965133"/>
                  </a:lnTo>
                  <a:lnTo>
                    <a:pt x="55556" y="484817"/>
                  </a:lnTo>
                  <a:lnTo>
                    <a:pt x="30963" y="452764"/>
                  </a:lnTo>
                  <a:lnTo>
                    <a:pt x="13097" y="416530"/>
                  </a:lnTo>
                  <a:lnTo>
                    <a:pt x="2641" y="377505"/>
                  </a:lnTo>
                  <a:lnTo>
                    <a:pt x="0" y="350683"/>
                  </a:lnTo>
                  <a:lnTo>
                    <a:pt x="0" y="337191"/>
                  </a:lnTo>
                  <a:lnTo>
                    <a:pt x="5273" y="297136"/>
                  </a:lnTo>
                  <a:lnTo>
                    <a:pt x="18259" y="258879"/>
                  </a:lnTo>
                  <a:lnTo>
                    <a:pt x="38459" y="223890"/>
                  </a:lnTo>
                  <a:lnTo>
                    <a:pt x="55556" y="203055"/>
                  </a:lnTo>
                  <a:lnTo>
                    <a:pt x="258611" y="0"/>
                  </a:lnTo>
                  <a:close/>
                </a:path>
              </a:pathLst>
            </a:custGeom>
            <a:solidFill>
              <a:srgbClr val="93D83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grpSp>
        <p:nvGrpSpPr>
          <p:cNvPr id="21" name="Google Shape;21;p7"/>
          <p:cNvGrpSpPr/>
          <p:nvPr/>
        </p:nvGrpSpPr>
        <p:grpSpPr>
          <a:xfrm>
            <a:off x="15780706" y="8341449"/>
            <a:ext cx="911232" cy="1358239"/>
            <a:chOff x="15780706" y="8341449"/>
            <a:chExt cx="911232" cy="1358239"/>
          </a:xfrm>
        </p:grpSpPr>
        <p:sp>
          <p:nvSpPr>
            <p:cNvPr id="22" name="Google Shape;22;p7"/>
            <p:cNvSpPr/>
            <p:nvPr/>
          </p:nvSpPr>
          <p:spPr>
            <a:xfrm>
              <a:off x="15781059" y="9430448"/>
              <a:ext cx="269240" cy="269240"/>
            </a:xfrm>
            <a:custGeom>
              <a:rect b="b" l="l" r="r" t="t"/>
              <a:pathLst>
                <a:path extrusionOk="0" h="269240" w="269240">
                  <a:moveTo>
                    <a:pt x="269240" y="134620"/>
                  </a:moveTo>
                  <a:lnTo>
                    <a:pt x="263448" y="95542"/>
                  </a:lnTo>
                  <a:lnTo>
                    <a:pt x="246557" y="59829"/>
                  </a:lnTo>
                  <a:lnTo>
                    <a:pt x="220027" y="30556"/>
                  </a:lnTo>
                  <a:lnTo>
                    <a:pt x="186143" y="10248"/>
                  </a:lnTo>
                  <a:lnTo>
                    <a:pt x="147815" y="647"/>
                  </a:lnTo>
                  <a:lnTo>
                    <a:pt x="134620" y="0"/>
                  </a:lnTo>
                  <a:lnTo>
                    <a:pt x="128016" y="165"/>
                  </a:lnTo>
                  <a:lnTo>
                    <a:pt x="89281" y="7861"/>
                  </a:lnTo>
                  <a:lnTo>
                    <a:pt x="54419" y="26492"/>
                  </a:lnTo>
                  <a:lnTo>
                    <a:pt x="26504" y="54419"/>
                  </a:lnTo>
                  <a:lnTo>
                    <a:pt x="7874" y="89281"/>
                  </a:lnTo>
                  <a:lnTo>
                    <a:pt x="165" y="128003"/>
                  </a:lnTo>
                  <a:lnTo>
                    <a:pt x="0" y="134620"/>
                  </a:lnTo>
                  <a:lnTo>
                    <a:pt x="165" y="141236"/>
                  </a:lnTo>
                  <a:lnTo>
                    <a:pt x="7874" y="179959"/>
                  </a:lnTo>
                  <a:lnTo>
                    <a:pt x="26504" y="214820"/>
                  </a:lnTo>
                  <a:lnTo>
                    <a:pt x="54419" y="242735"/>
                  </a:lnTo>
                  <a:lnTo>
                    <a:pt x="89281" y="261366"/>
                  </a:lnTo>
                  <a:lnTo>
                    <a:pt x="128016" y="269074"/>
                  </a:lnTo>
                  <a:lnTo>
                    <a:pt x="134620" y="269240"/>
                  </a:lnTo>
                  <a:lnTo>
                    <a:pt x="141236" y="269074"/>
                  </a:lnTo>
                  <a:lnTo>
                    <a:pt x="179971" y="261366"/>
                  </a:lnTo>
                  <a:lnTo>
                    <a:pt x="214820" y="242735"/>
                  </a:lnTo>
                  <a:lnTo>
                    <a:pt x="242747" y="214820"/>
                  </a:lnTo>
                  <a:lnTo>
                    <a:pt x="261378" y="179959"/>
                  </a:lnTo>
                  <a:lnTo>
                    <a:pt x="269074" y="141236"/>
                  </a:lnTo>
                  <a:lnTo>
                    <a:pt x="269240" y="134620"/>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3" name="Google Shape;23;p7"/>
            <p:cNvSpPr/>
            <p:nvPr/>
          </p:nvSpPr>
          <p:spPr>
            <a:xfrm>
              <a:off x="15780713" y="8341449"/>
              <a:ext cx="911225" cy="1339215"/>
            </a:xfrm>
            <a:custGeom>
              <a:rect b="b" l="l" r="r" t="t"/>
              <a:pathLst>
                <a:path extrusionOk="0" h="1339215" w="911225">
                  <a:moveTo>
                    <a:pt x="678885" y="0"/>
                  </a:moveTo>
                  <a:lnTo>
                    <a:pt x="719715" y="4153"/>
                  </a:lnTo>
                  <a:lnTo>
                    <a:pt x="759799" y="13270"/>
                  </a:lnTo>
                  <a:lnTo>
                    <a:pt x="797745" y="26631"/>
                  </a:lnTo>
                  <a:lnTo>
                    <a:pt x="832165" y="43517"/>
                  </a:lnTo>
                  <a:lnTo>
                    <a:pt x="884869" y="84984"/>
                  </a:lnTo>
                  <a:lnTo>
                    <a:pt x="906796" y="131915"/>
                  </a:lnTo>
                  <a:lnTo>
                    <a:pt x="902744" y="155630"/>
                  </a:lnTo>
                  <a:lnTo>
                    <a:pt x="886831" y="178552"/>
                  </a:lnTo>
                  <a:lnTo>
                    <a:pt x="540603" y="524879"/>
                  </a:lnTo>
                  <a:lnTo>
                    <a:pt x="536076" y="529867"/>
                  </a:lnTo>
                  <a:lnTo>
                    <a:pt x="512531" y="562690"/>
                  </a:lnTo>
                  <a:lnTo>
                    <a:pt x="495848" y="599476"/>
                  </a:lnTo>
                  <a:lnTo>
                    <a:pt x="486668" y="638814"/>
                  </a:lnTo>
                  <a:lnTo>
                    <a:pt x="485014" y="658966"/>
                  </a:lnTo>
                  <a:lnTo>
                    <a:pt x="485014" y="672456"/>
                  </a:lnTo>
                  <a:lnTo>
                    <a:pt x="490291" y="712504"/>
                  </a:lnTo>
                  <a:lnTo>
                    <a:pt x="503285" y="750750"/>
                  </a:lnTo>
                  <a:lnTo>
                    <a:pt x="523497" y="785723"/>
                  </a:lnTo>
                  <a:lnTo>
                    <a:pt x="887042" y="1153082"/>
                  </a:lnTo>
                  <a:lnTo>
                    <a:pt x="905234" y="1178387"/>
                  </a:lnTo>
                  <a:lnTo>
                    <a:pt x="910918" y="1203990"/>
                  </a:lnTo>
                  <a:lnTo>
                    <a:pt x="905559" y="1229219"/>
                  </a:lnTo>
                  <a:lnTo>
                    <a:pt x="890616" y="1253401"/>
                  </a:lnTo>
                  <a:lnTo>
                    <a:pt x="837834" y="1295938"/>
                  </a:lnTo>
                  <a:lnTo>
                    <a:pt x="802919" y="1312948"/>
                  </a:lnTo>
                  <a:lnTo>
                    <a:pt x="764270" y="1326223"/>
                  </a:lnTo>
                  <a:lnTo>
                    <a:pt x="723351" y="1335092"/>
                  </a:lnTo>
                  <a:lnTo>
                    <a:pt x="681623" y="1338882"/>
                  </a:lnTo>
                  <a:lnTo>
                    <a:pt x="640549" y="1336921"/>
                  </a:lnTo>
                  <a:lnTo>
                    <a:pt x="601591" y="1328537"/>
                  </a:lnTo>
                  <a:lnTo>
                    <a:pt x="566212" y="1313058"/>
                  </a:lnTo>
                  <a:lnTo>
                    <a:pt x="535873" y="1289812"/>
                  </a:lnTo>
                  <a:lnTo>
                    <a:pt x="60750" y="814689"/>
                  </a:lnTo>
                  <a:lnTo>
                    <a:pt x="55949" y="809915"/>
                  </a:lnTo>
                  <a:lnTo>
                    <a:pt x="31187" y="777803"/>
                  </a:lnTo>
                  <a:lnTo>
                    <a:pt x="13192" y="741465"/>
                  </a:lnTo>
                  <a:lnTo>
                    <a:pt x="2661" y="702307"/>
                  </a:lnTo>
                  <a:lnTo>
                    <a:pt x="0" y="675386"/>
                  </a:lnTo>
                  <a:lnTo>
                    <a:pt x="0" y="661844"/>
                  </a:lnTo>
                  <a:lnTo>
                    <a:pt x="5312" y="621643"/>
                  </a:lnTo>
                  <a:lnTo>
                    <a:pt x="18393" y="583261"/>
                  </a:lnTo>
                  <a:lnTo>
                    <a:pt x="38735" y="548183"/>
                  </a:lnTo>
                  <a:lnTo>
                    <a:pt x="535873" y="47418"/>
                  </a:lnTo>
                  <a:lnTo>
                    <a:pt x="600538" y="9463"/>
                  </a:lnTo>
                  <a:lnTo>
                    <a:pt x="638696" y="1530"/>
                  </a:lnTo>
                  <a:lnTo>
                    <a:pt x="678885" y="0"/>
                  </a:lnTo>
                  <a:close/>
                </a:path>
              </a:pathLst>
            </a:custGeom>
            <a:solidFill>
              <a:srgbClr val="A6F54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4" name="Google Shape;24;p7"/>
            <p:cNvSpPr/>
            <p:nvPr/>
          </p:nvSpPr>
          <p:spPr>
            <a:xfrm>
              <a:off x="15780706" y="8674258"/>
              <a:ext cx="911225" cy="1006475"/>
            </a:xfrm>
            <a:custGeom>
              <a:rect b="b" l="l" r="r" t="t"/>
              <a:pathLst>
                <a:path extrusionOk="0" h="1006475" w="911225">
                  <a:moveTo>
                    <a:pt x="250489" y="0"/>
                  </a:moveTo>
                  <a:lnTo>
                    <a:pt x="274923" y="62729"/>
                  </a:lnTo>
                  <a:lnTo>
                    <a:pt x="294564" y="98755"/>
                  </a:lnTo>
                  <a:lnTo>
                    <a:pt x="318523" y="137377"/>
                  </a:lnTo>
                  <a:lnTo>
                    <a:pt x="346324" y="178213"/>
                  </a:lnTo>
                  <a:lnTo>
                    <a:pt x="377494" y="220879"/>
                  </a:lnTo>
                  <a:lnTo>
                    <a:pt x="411557" y="264992"/>
                  </a:lnTo>
                  <a:lnTo>
                    <a:pt x="448039" y="310168"/>
                  </a:lnTo>
                  <a:lnTo>
                    <a:pt x="486467" y="356025"/>
                  </a:lnTo>
                  <a:lnTo>
                    <a:pt x="489102" y="373199"/>
                  </a:lnTo>
                  <a:lnTo>
                    <a:pt x="505482" y="422287"/>
                  </a:lnTo>
                  <a:lnTo>
                    <a:pt x="533610" y="465723"/>
                  </a:lnTo>
                  <a:lnTo>
                    <a:pt x="887048" y="820273"/>
                  </a:lnTo>
                  <a:lnTo>
                    <a:pt x="905240" y="845579"/>
                  </a:lnTo>
                  <a:lnTo>
                    <a:pt x="910925" y="871182"/>
                  </a:lnTo>
                  <a:lnTo>
                    <a:pt x="905565" y="896410"/>
                  </a:lnTo>
                  <a:lnTo>
                    <a:pt x="890623" y="920593"/>
                  </a:lnTo>
                  <a:lnTo>
                    <a:pt x="837841" y="963129"/>
                  </a:lnTo>
                  <a:lnTo>
                    <a:pt x="802925" y="980139"/>
                  </a:lnTo>
                  <a:lnTo>
                    <a:pt x="764277" y="993415"/>
                  </a:lnTo>
                  <a:lnTo>
                    <a:pt x="723358" y="1002283"/>
                  </a:lnTo>
                  <a:lnTo>
                    <a:pt x="681630" y="1006073"/>
                  </a:lnTo>
                  <a:lnTo>
                    <a:pt x="640556" y="1004112"/>
                  </a:lnTo>
                  <a:lnTo>
                    <a:pt x="601598" y="995728"/>
                  </a:lnTo>
                  <a:lnTo>
                    <a:pt x="566218" y="980249"/>
                  </a:lnTo>
                  <a:lnTo>
                    <a:pt x="535880" y="957003"/>
                  </a:lnTo>
                  <a:lnTo>
                    <a:pt x="60757" y="481880"/>
                  </a:lnTo>
                  <a:lnTo>
                    <a:pt x="55962" y="477112"/>
                  </a:lnTo>
                  <a:lnTo>
                    <a:pt x="31229" y="445049"/>
                  </a:lnTo>
                  <a:lnTo>
                    <a:pt x="13243" y="408770"/>
                  </a:lnTo>
                  <a:lnTo>
                    <a:pt x="2697" y="369673"/>
                  </a:lnTo>
                  <a:lnTo>
                    <a:pt x="0" y="329268"/>
                  </a:lnTo>
                  <a:lnTo>
                    <a:pt x="324" y="322523"/>
                  </a:lnTo>
                  <a:lnTo>
                    <a:pt x="6891" y="282565"/>
                  </a:lnTo>
                  <a:lnTo>
                    <a:pt x="21144" y="244663"/>
                  </a:lnTo>
                  <a:lnTo>
                    <a:pt x="42533" y="210278"/>
                  </a:lnTo>
                  <a:lnTo>
                    <a:pt x="55655" y="194826"/>
                  </a:lnTo>
                  <a:lnTo>
                    <a:pt x="250489" y="0"/>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pic>
        <p:nvPicPr>
          <p:cNvPr id="25" name="Google Shape;25;p7"/>
          <p:cNvPicPr preferRelativeResize="0"/>
          <p:nvPr/>
        </p:nvPicPr>
        <p:blipFill rotWithShape="1">
          <a:blip r:embed="rId2">
            <a:alphaModFix/>
          </a:blip>
          <a:srcRect b="0" l="0" r="0" t="0"/>
          <a:stretch/>
        </p:blipFill>
        <p:spPr>
          <a:xfrm>
            <a:off x="8097944" y="9258300"/>
            <a:ext cx="1533524" cy="542924"/>
          </a:xfrm>
          <a:prstGeom prst="rect">
            <a:avLst/>
          </a:prstGeom>
          <a:noFill/>
          <a:ln>
            <a:noFill/>
          </a:ln>
        </p:spPr>
      </p:pic>
      <p:pic>
        <p:nvPicPr>
          <p:cNvPr id="26" name="Google Shape;26;p7"/>
          <p:cNvPicPr preferRelativeResize="0"/>
          <p:nvPr/>
        </p:nvPicPr>
        <p:blipFill rotWithShape="1">
          <a:blip r:embed="rId3">
            <a:alphaModFix/>
          </a:blip>
          <a:srcRect b="0" l="0" r="0" t="0"/>
          <a:stretch/>
        </p:blipFill>
        <p:spPr>
          <a:xfrm>
            <a:off x="1095397" y="9302594"/>
            <a:ext cx="2178782" cy="467629"/>
          </a:xfrm>
          <a:prstGeom prst="rect">
            <a:avLst/>
          </a:prstGeom>
          <a:noFill/>
          <a:ln>
            <a:noFill/>
          </a:ln>
        </p:spPr>
      </p:pic>
      <p:sp>
        <p:nvSpPr>
          <p:cNvPr id="27" name="Google Shape;27;p7"/>
          <p:cNvSpPr/>
          <p:nvPr/>
        </p:nvSpPr>
        <p:spPr>
          <a:xfrm>
            <a:off x="1081542" y="9005038"/>
            <a:ext cx="14206219" cy="19050"/>
          </a:xfrm>
          <a:custGeom>
            <a:rect b="b" l="l" r="r" t="t"/>
            <a:pathLst>
              <a:path extrusionOk="0" h="19050" w="14206219">
                <a:moveTo>
                  <a:pt x="0" y="19049"/>
                </a:moveTo>
                <a:lnTo>
                  <a:pt x="14205894" y="0"/>
                </a:lnTo>
              </a:path>
            </a:pathLst>
          </a:custGeom>
          <a:noFill/>
          <a:ln cap="flat" cmpd="sng" w="47600">
            <a:solidFill>
              <a:srgbClr val="16A637"/>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8" name="Google Shape;28;p7"/>
          <p:cNvSpPr txBox="1"/>
          <p:nvPr/>
        </p:nvSpPr>
        <p:spPr>
          <a:xfrm>
            <a:off x="9795971" y="9213214"/>
            <a:ext cx="5522594" cy="718787"/>
          </a:xfrm>
          <a:prstGeom prst="rect">
            <a:avLst/>
          </a:prstGeom>
          <a:noFill/>
          <a:ln>
            <a:noFill/>
          </a:ln>
        </p:spPr>
        <p:txBody>
          <a:bodyPr anchorCtr="0" anchor="t" bIns="0" lIns="0" spcFirstLastPara="1" rIns="0" wrap="square" tIns="6975">
            <a:spAutoFit/>
          </a:bodyPr>
          <a:lstStyle/>
          <a:p>
            <a:pPr indent="0" lvl="0" marL="12700" marR="5080" rtl="0" algn="just">
              <a:lnSpc>
                <a:spcPct val="139000"/>
              </a:lnSpc>
              <a:spcBef>
                <a:spcPts val="0"/>
              </a:spcBef>
              <a:spcAft>
                <a:spcPts val="0"/>
              </a:spcAft>
              <a:buNone/>
            </a:pPr>
            <a:r>
              <a:rPr lang="en-US" sz="1000">
                <a:latin typeface="Lucida Sans"/>
                <a:ea typeface="Lucida Sans"/>
                <a:cs typeface="Lucida Sans"/>
                <a:sym typeface="Lucida Sans"/>
              </a:rPr>
              <a:t>Legal description – Creative Commons licensing: The materials published on the Upskilling rural project website are classified as Open Educational Resources’ (OER) and can be freely (without permission of their creators): downloaded, used, reused, copied, adapted, and shared by users, with information about the source of their origin.</a:t>
            </a:r>
            <a:endParaRPr/>
          </a:p>
        </p:txBody>
      </p:sp>
      <p:sp>
        <p:nvSpPr>
          <p:cNvPr id="29" name="Google Shape;29;p7"/>
          <p:cNvSpPr txBox="1"/>
          <p:nvPr/>
        </p:nvSpPr>
        <p:spPr>
          <a:xfrm>
            <a:off x="3503759" y="9258300"/>
            <a:ext cx="4275455" cy="780983"/>
          </a:xfrm>
          <a:prstGeom prst="rect">
            <a:avLst/>
          </a:prstGeom>
          <a:noFill/>
          <a:ln>
            <a:noFill/>
          </a:ln>
        </p:spPr>
        <p:txBody>
          <a:bodyPr anchorCtr="0" anchor="t" bIns="0" lIns="0" spcFirstLastPara="1" rIns="0" wrap="square" tIns="7600">
            <a:spAutoFit/>
          </a:bodyPr>
          <a:lstStyle/>
          <a:p>
            <a:pPr indent="0" lvl="0" marL="12700" marR="5080" rtl="0" algn="just">
              <a:lnSpc>
                <a:spcPct val="120000"/>
              </a:lnSpc>
              <a:spcBef>
                <a:spcPts val="0"/>
              </a:spcBef>
              <a:spcAft>
                <a:spcPts val="0"/>
              </a:spcAft>
              <a:buNone/>
            </a:pPr>
            <a:r>
              <a:rPr lang="en-US" sz="1000">
                <a:latin typeface="Lucida Sans"/>
                <a:ea typeface="Lucida Sans"/>
                <a:cs typeface="Lucida Sans"/>
                <a:sym typeface="Lucida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3.jpg"/><Relationship Id="rId6"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19.jpg"/><Relationship Id="rId5" Type="http://schemas.openxmlformats.org/officeDocument/2006/relationships/image" Target="../media/image9.jpg"/></Relationships>
</file>

<file path=ppt/slides/_rels/slide6.xml.rels><?xml version="1.0" encoding="UTF-8" standalone="yes"?><Relationships xmlns="http://schemas.openxmlformats.org/package/2006/relationships"><Relationship Id="rId11" Type="http://schemas.openxmlformats.org/officeDocument/2006/relationships/hyperlink" Target="https://pixabay.com/pl/photos/rugia-dom-wioska-rodzina-1869806/" TargetMode="External"/><Relationship Id="rId10" Type="http://schemas.openxmlformats.org/officeDocument/2006/relationships/hyperlink" Target="https://pixabay.com/pl/photos/koty-koci%C4%99ta-zwierz%C4%99-domowe-8105667/" TargetMode="External"/><Relationship Id="rId13" Type="http://schemas.openxmlformats.org/officeDocument/2006/relationships/hyperlink" Target="https://pixabay.com/pl/photos/wioska-farmy-ko%C5%84-pola-8501168/" TargetMode="External"/><Relationship Id="rId12" Type="http://schemas.openxmlformats.org/officeDocument/2006/relationships/hyperlink" Target="https://pixabay.com/pl/photos/krajobraz-pole-%C5%82%C4%85ka-podw%C3%B3rko-dom-8592826/" TargetMode="External"/><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hyperlink" Target="https://pixabay.com/pl/photos/g%C3%B3ry-%C5%9Bwi%C4%99tokrzyskie-klon%C3%B3w-5580604/" TargetMode="External"/><Relationship Id="rId9" Type="http://schemas.openxmlformats.org/officeDocument/2006/relationships/hyperlink" Target="https://pixabay.com/pl/photos/kr%C3%B3liki-ma%C5%82e-kr%C3%B3liki-uszy-m%C5%82ode-4399624/" TargetMode="External"/><Relationship Id="rId14" Type="http://schemas.openxmlformats.org/officeDocument/2006/relationships/hyperlink" Target="https://pixabay.com/pl/photos/krajobraz-most-rzymski-rzeka-8487906/" TargetMode="External"/><Relationship Id="rId5" Type="http://schemas.openxmlformats.org/officeDocument/2006/relationships/hyperlink" Target="https://pixabay.com/pl/photos/polska-wie%C5%9B-krajobraz-natura-6102118/" TargetMode="External"/><Relationship Id="rId6" Type="http://schemas.openxmlformats.org/officeDocument/2006/relationships/hyperlink" Target="https://pixabay.com/pl/photos/konie-%C5%9Bnieg-brzozowy-drzewa-natura-6184504/" TargetMode="External"/><Relationship Id="rId7" Type="http://schemas.openxmlformats.org/officeDocument/2006/relationships/hyperlink" Target="https://pixabay.com/pl/photos/stary-wiatrak-wzg%C3%B3rzu-wiejski-5713337/" TargetMode="External"/><Relationship Id="rId8" Type="http://schemas.openxmlformats.org/officeDocument/2006/relationships/hyperlink" Target="https://pixabay.com/pl/photos/rzeka-krajobraz-natura-zielony-2826927/"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descr="Immagine che contiene testo, schermata, Rettangolo, diagramma&#10;&#10;Descrizione generata automaticamente" id="70" name="Google Shape;70;p1"/>
          <p:cNvPicPr preferRelativeResize="0"/>
          <p:nvPr/>
        </p:nvPicPr>
        <p:blipFill rotWithShape="1">
          <a:blip r:embed="rId3">
            <a:alphaModFix/>
          </a:blip>
          <a:srcRect b="23329" l="17403" r="18885" t="12958"/>
          <a:stretch/>
        </p:blipFill>
        <p:spPr>
          <a:xfrm rot="345413">
            <a:off x="10167332" y="2343150"/>
            <a:ext cx="5600699" cy="5600700"/>
          </a:xfrm>
          <a:prstGeom prst="rect">
            <a:avLst/>
          </a:prstGeom>
          <a:noFill/>
          <a:ln>
            <a:noFill/>
          </a:ln>
        </p:spPr>
      </p:pic>
      <p:sp>
        <p:nvSpPr>
          <p:cNvPr id="71" name="Google Shape;71;p1"/>
          <p:cNvSpPr txBox="1"/>
          <p:nvPr/>
        </p:nvSpPr>
        <p:spPr>
          <a:xfrm>
            <a:off x="2743199" y="4000500"/>
            <a:ext cx="6134245" cy="212365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6A637"/>
              </a:buClr>
              <a:buSzPts val="4400"/>
              <a:buFont typeface="Helvetica Neue"/>
              <a:buNone/>
            </a:pPr>
            <a:r>
              <a:rPr lang="en-US" sz="4400">
                <a:solidFill>
                  <a:srgbClr val="16A637"/>
                </a:solidFill>
                <a:latin typeface="Helvetica Neue"/>
                <a:ea typeface="Helvetica Neue"/>
                <a:cs typeface="Helvetica Neue"/>
                <a:sym typeface="Helvetica Neue"/>
              </a:rPr>
              <a:t>Employability in Rural Tourism Entrepreneurship – part 2</a:t>
            </a:r>
            <a:endParaRPr i="0" sz="4400" u="none" cap="none" strike="noStrike">
              <a:solidFill>
                <a:srgbClr val="16A637"/>
              </a:solidFill>
              <a:latin typeface="Helvetica Neue"/>
              <a:ea typeface="Helvetica Neue"/>
              <a:cs typeface="Helvetica Neue"/>
              <a:sym typeface="Helvetica Neue"/>
            </a:endParaRPr>
          </a:p>
        </p:txBody>
      </p:sp>
      <p:pic>
        <p:nvPicPr>
          <p:cNvPr id="72" name="Google Shape;72;p1"/>
          <p:cNvPicPr preferRelativeResize="0"/>
          <p:nvPr/>
        </p:nvPicPr>
        <p:blipFill rotWithShape="1">
          <a:blip r:embed="rId4">
            <a:alphaModFix/>
          </a:blip>
          <a:srcRect b="0" l="0" r="33719" t="0"/>
          <a:stretch/>
        </p:blipFill>
        <p:spPr>
          <a:xfrm rot="339036">
            <a:off x="10655934" y="3521080"/>
            <a:ext cx="4444548" cy="3069907"/>
          </a:xfrm>
          <a:prstGeom prst="rect">
            <a:avLst/>
          </a:prstGeom>
          <a:noFill/>
          <a:ln>
            <a:noFill/>
          </a:ln>
          <a:effectLst>
            <a:outerShdw blurRad="190500" rotWithShape="0" algn="tl">
              <a:srgbClr val="000000">
                <a:alpha val="69803"/>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2"/>
          <p:cNvSpPr txBox="1"/>
          <p:nvPr/>
        </p:nvSpPr>
        <p:spPr>
          <a:xfrm>
            <a:off x="2293940" y="977207"/>
            <a:ext cx="8334793" cy="76944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400">
                <a:solidFill>
                  <a:srgbClr val="00B050"/>
                </a:solidFill>
                <a:latin typeface="Helvetica Neue"/>
                <a:ea typeface="Helvetica Neue"/>
                <a:cs typeface="Helvetica Neue"/>
                <a:sym typeface="Helvetica Neue"/>
              </a:rPr>
              <a:t>What to know before starting?</a:t>
            </a:r>
            <a:endParaRPr/>
          </a:p>
        </p:txBody>
      </p:sp>
      <p:sp>
        <p:nvSpPr>
          <p:cNvPr id="79" name="Google Shape;79;p2"/>
          <p:cNvSpPr txBox="1"/>
          <p:nvPr/>
        </p:nvSpPr>
        <p:spPr>
          <a:xfrm>
            <a:off x="1132933" y="3695700"/>
            <a:ext cx="7530300" cy="83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latin typeface="Helvetica Neue"/>
                <a:ea typeface="Helvetica Neue"/>
                <a:cs typeface="Helvetica Neue"/>
                <a:sym typeface="Helvetica Neue"/>
              </a:rPr>
              <a:t>Define the concepts of</a:t>
            </a:r>
            <a:r>
              <a:rPr lang="en-US" sz="2400">
                <a:latin typeface="Helvetica Neue"/>
                <a:ea typeface="Helvetica Neue"/>
                <a:cs typeface="Helvetica Neue"/>
                <a:sym typeface="Helvetica Neue"/>
              </a:rPr>
              <a:t> rural tourism and agrotourism and their key elements.</a:t>
            </a:r>
            <a:endParaRPr/>
          </a:p>
        </p:txBody>
      </p:sp>
      <p:sp>
        <p:nvSpPr>
          <p:cNvPr id="80" name="Google Shape;80;p2"/>
          <p:cNvSpPr txBox="1"/>
          <p:nvPr/>
        </p:nvSpPr>
        <p:spPr>
          <a:xfrm>
            <a:off x="1132934" y="4686300"/>
            <a:ext cx="6659400" cy="83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latin typeface="Helvetica Neue"/>
                <a:ea typeface="Helvetica Neue"/>
                <a:cs typeface="Helvetica Neue"/>
                <a:sym typeface="Helvetica Neue"/>
              </a:rPr>
              <a:t>Provide examples of</a:t>
            </a:r>
            <a:r>
              <a:rPr lang="en-US" sz="2400">
                <a:latin typeface="Helvetica Neue"/>
                <a:ea typeface="Helvetica Neue"/>
                <a:cs typeface="Helvetica Neue"/>
                <a:sym typeface="Helvetica Neue"/>
              </a:rPr>
              <a:t> challenges for rural tourism.</a:t>
            </a:r>
            <a:endParaRPr/>
          </a:p>
        </p:txBody>
      </p:sp>
      <p:sp>
        <p:nvSpPr>
          <p:cNvPr id="81" name="Google Shape;81;p2"/>
          <p:cNvSpPr txBox="1"/>
          <p:nvPr/>
        </p:nvSpPr>
        <p:spPr>
          <a:xfrm>
            <a:off x="1052463" y="5684103"/>
            <a:ext cx="7024737" cy="83099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latin typeface="Helvetica Neue"/>
                <a:ea typeface="Helvetica Neue"/>
                <a:cs typeface="Helvetica Neue"/>
                <a:sym typeface="Helvetica Neue"/>
              </a:rPr>
              <a:t>Identify</a:t>
            </a:r>
            <a:r>
              <a:rPr lang="en-US" sz="2400">
                <a:latin typeface="Helvetica Neue"/>
                <a:ea typeface="Helvetica Neue"/>
                <a:cs typeface="Helvetica Neue"/>
                <a:sym typeface="Helvetica Neue"/>
              </a:rPr>
              <a:t> what influences the development of rural tourism.</a:t>
            </a:r>
            <a:endParaRPr/>
          </a:p>
        </p:txBody>
      </p:sp>
      <p:sp>
        <p:nvSpPr>
          <p:cNvPr id="82" name="Google Shape;82;p2"/>
          <p:cNvSpPr txBox="1"/>
          <p:nvPr/>
        </p:nvSpPr>
        <p:spPr>
          <a:xfrm>
            <a:off x="9733710" y="3331905"/>
            <a:ext cx="2935381" cy="46166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400">
                <a:latin typeface="Helvetica Neue"/>
                <a:ea typeface="Helvetica Neue"/>
                <a:cs typeface="Helvetica Neue"/>
                <a:sym typeface="Helvetica Neue"/>
              </a:rPr>
              <a:t>10 minutes</a:t>
            </a:r>
            <a:endParaRPr b="1" sz="2400">
              <a:latin typeface="Helvetica Neue"/>
              <a:ea typeface="Helvetica Neue"/>
              <a:cs typeface="Helvetica Neue"/>
              <a:sym typeface="Helvetica Neue"/>
            </a:endParaRPr>
          </a:p>
        </p:txBody>
      </p:sp>
      <p:pic>
        <p:nvPicPr>
          <p:cNvPr id="83" name="Google Shape;83;p2"/>
          <p:cNvPicPr preferRelativeResize="0"/>
          <p:nvPr/>
        </p:nvPicPr>
        <p:blipFill rotWithShape="1">
          <a:blip r:embed="rId3">
            <a:alphaModFix/>
          </a:blip>
          <a:srcRect b="4810" l="19578" r="22913" t="1844"/>
          <a:stretch/>
        </p:blipFill>
        <p:spPr>
          <a:xfrm>
            <a:off x="604820" y="3923762"/>
            <a:ext cx="447645" cy="408720"/>
          </a:xfrm>
          <a:prstGeom prst="rect">
            <a:avLst/>
          </a:prstGeom>
          <a:noFill/>
          <a:ln>
            <a:noFill/>
          </a:ln>
        </p:spPr>
      </p:pic>
      <p:pic>
        <p:nvPicPr>
          <p:cNvPr id="84" name="Google Shape;84;p2"/>
          <p:cNvPicPr preferRelativeResize="0"/>
          <p:nvPr/>
        </p:nvPicPr>
        <p:blipFill rotWithShape="1">
          <a:blip r:embed="rId3">
            <a:alphaModFix/>
          </a:blip>
          <a:srcRect b="4810" l="19578" r="22913" t="1844"/>
          <a:stretch/>
        </p:blipFill>
        <p:spPr>
          <a:xfrm>
            <a:off x="604819" y="4928557"/>
            <a:ext cx="447645" cy="408720"/>
          </a:xfrm>
          <a:prstGeom prst="rect">
            <a:avLst/>
          </a:prstGeom>
          <a:noFill/>
          <a:ln>
            <a:noFill/>
          </a:ln>
        </p:spPr>
      </p:pic>
      <p:pic>
        <p:nvPicPr>
          <p:cNvPr id="85" name="Google Shape;85;p2"/>
          <p:cNvPicPr preferRelativeResize="0"/>
          <p:nvPr/>
        </p:nvPicPr>
        <p:blipFill rotWithShape="1">
          <a:blip r:embed="rId3">
            <a:alphaModFix/>
          </a:blip>
          <a:srcRect b="4810" l="19578" r="22913" t="1844"/>
          <a:stretch/>
        </p:blipFill>
        <p:spPr>
          <a:xfrm>
            <a:off x="604819" y="5877780"/>
            <a:ext cx="447645" cy="408720"/>
          </a:xfrm>
          <a:prstGeom prst="rect">
            <a:avLst/>
          </a:prstGeom>
          <a:noFill/>
          <a:ln>
            <a:noFill/>
          </a:ln>
        </p:spPr>
      </p:pic>
      <p:sp>
        <p:nvSpPr>
          <p:cNvPr id="86" name="Google Shape;86;p2"/>
          <p:cNvSpPr txBox="1"/>
          <p:nvPr/>
        </p:nvSpPr>
        <p:spPr>
          <a:xfrm>
            <a:off x="572160" y="2525040"/>
            <a:ext cx="5447639" cy="64633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3600">
                <a:solidFill>
                  <a:srgbClr val="92D050"/>
                </a:solidFill>
                <a:latin typeface="Helvetica Neue"/>
                <a:ea typeface="Helvetica Neue"/>
                <a:cs typeface="Helvetica Neue"/>
                <a:sym typeface="Helvetica Neue"/>
              </a:rPr>
              <a:t>What will you learn?</a:t>
            </a:r>
            <a:endParaRPr/>
          </a:p>
        </p:txBody>
      </p:sp>
      <p:cxnSp>
        <p:nvCxnSpPr>
          <p:cNvPr id="87" name="Google Shape;87;p2"/>
          <p:cNvCxnSpPr/>
          <p:nvPr/>
        </p:nvCxnSpPr>
        <p:spPr>
          <a:xfrm>
            <a:off x="8763000" y="2982810"/>
            <a:ext cx="0" cy="4910026"/>
          </a:xfrm>
          <a:prstGeom prst="straightConnector1">
            <a:avLst/>
          </a:prstGeom>
          <a:noFill/>
          <a:ln cap="flat" cmpd="sng" w="38100">
            <a:solidFill>
              <a:srgbClr val="16A637"/>
            </a:solidFill>
            <a:prstDash val="solid"/>
            <a:miter lim="800000"/>
            <a:headEnd len="sm" w="sm" type="none"/>
            <a:tailEnd len="sm" w="sm" type="none"/>
          </a:ln>
        </p:spPr>
      </p:cxnSp>
      <p:sp>
        <p:nvSpPr>
          <p:cNvPr id="88" name="Google Shape;88;p2"/>
          <p:cNvSpPr txBox="1"/>
          <p:nvPr/>
        </p:nvSpPr>
        <p:spPr>
          <a:xfrm>
            <a:off x="9004101" y="2534315"/>
            <a:ext cx="7696199" cy="64633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3600">
                <a:solidFill>
                  <a:srgbClr val="92D050"/>
                </a:solidFill>
                <a:latin typeface="Helvetica Neue"/>
                <a:ea typeface="Helvetica Neue"/>
                <a:cs typeface="Helvetica Neue"/>
                <a:sym typeface="Helvetica Neue"/>
              </a:rPr>
              <a:t>How much time will it take?</a:t>
            </a:r>
            <a:endParaRPr/>
          </a:p>
        </p:txBody>
      </p:sp>
      <p:pic>
        <p:nvPicPr>
          <p:cNvPr descr="Immagine che contiene design&#10;&#10;Descrizione generata automaticamente con attendibilità media" id="89" name="Google Shape;89;p2"/>
          <p:cNvPicPr preferRelativeResize="0"/>
          <p:nvPr/>
        </p:nvPicPr>
        <p:blipFill rotWithShape="1">
          <a:blip r:embed="rId4">
            <a:alphaModFix/>
          </a:blip>
          <a:srcRect b="41831" l="10417" r="65247" t="14444"/>
          <a:stretch/>
        </p:blipFill>
        <p:spPr>
          <a:xfrm>
            <a:off x="9004101" y="3331905"/>
            <a:ext cx="629848" cy="636532"/>
          </a:xfrm>
          <a:prstGeom prst="rect">
            <a:avLst/>
          </a:prstGeom>
          <a:noFill/>
          <a:ln>
            <a:noFill/>
          </a:ln>
        </p:spPr>
      </p:pic>
      <p:sp>
        <p:nvSpPr>
          <p:cNvPr id="90" name="Google Shape;90;p2"/>
          <p:cNvSpPr txBox="1"/>
          <p:nvPr/>
        </p:nvSpPr>
        <p:spPr>
          <a:xfrm>
            <a:off x="9004101" y="4258996"/>
            <a:ext cx="7696199" cy="64633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3600">
                <a:solidFill>
                  <a:srgbClr val="92D050"/>
                </a:solidFill>
                <a:latin typeface="Helvetica Neue"/>
                <a:ea typeface="Helvetica Neue"/>
                <a:cs typeface="Helvetica Neue"/>
                <a:sym typeface="Helvetica Neue"/>
              </a:rPr>
              <a:t>EQF level </a:t>
            </a:r>
            <a:endParaRPr/>
          </a:p>
        </p:txBody>
      </p:sp>
      <p:sp>
        <p:nvSpPr>
          <p:cNvPr id="91" name="Google Shape;91;p2"/>
          <p:cNvSpPr txBox="1"/>
          <p:nvPr/>
        </p:nvSpPr>
        <p:spPr>
          <a:xfrm>
            <a:off x="9056915" y="4894886"/>
            <a:ext cx="2935381" cy="46166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latin typeface="Helvetica Neue"/>
                <a:ea typeface="Helvetica Neue"/>
                <a:cs typeface="Helvetica Neue"/>
                <a:sym typeface="Helvetica Neue"/>
              </a:rPr>
              <a:t>Level 3</a:t>
            </a:r>
            <a:endParaRPr/>
          </a:p>
        </p:txBody>
      </p:sp>
      <p:sp>
        <p:nvSpPr>
          <p:cNvPr id="92" name="Google Shape;92;p2"/>
          <p:cNvSpPr txBox="1"/>
          <p:nvPr/>
        </p:nvSpPr>
        <p:spPr>
          <a:xfrm>
            <a:off x="9031382" y="5899488"/>
            <a:ext cx="7696199" cy="1200329"/>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3600">
                <a:solidFill>
                  <a:srgbClr val="92D050"/>
                </a:solidFill>
                <a:latin typeface="Helvetica Neue"/>
                <a:ea typeface="Helvetica Neue"/>
                <a:cs typeface="Helvetica Neue"/>
                <a:sym typeface="Helvetica Neue"/>
              </a:rPr>
              <a:t>Who created the content and will recognise your learning?</a:t>
            </a:r>
            <a:endParaRPr/>
          </a:p>
        </p:txBody>
      </p:sp>
      <p:sp>
        <p:nvSpPr>
          <p:cNvPr id="93" name="Google Shape;93;p2"/>
          <p:cNvSpPr txBox="1"/>
          <p:nvPr/>
        </p:nvSpPr>
        <p:spPr>
          <a:xfrm>
            <a:off x="9067801" y="7152520"/>
            <a:ext cx="7851900" cy="1200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en-US" sz="2400">
                <a:solidFill>
                  <a:schemeClr val="dk1"/>
                </a:solidFill>
                <a:latin typeface="Helvetica Neue"/>
                <a:ea typeface="Helvetica Neue"/>
                <a:cs typeface="Helvetica Neue"/>
                <a:sym typeface="Helvetica Neue"/>
              </a:rPr>
              <a:t>This material was created by the</a:t>
            </a:r>
            <a:r>
              <a:rPr lang="en-US" sz="2400">
                <a:solidFill>
                  <a:schemeClr val="dk1"/>
                </a:solidFill>
                <a:highlight>
                  <a:schemeClr val="lt1"/>
                </a:highlight>
                <a:latin typeface="Helvetica Neue"/>
                <a:ea typeface="Helvetica Neue"/>
                <a:cs typeface="Helvetica Neue"/>
                <a:sym typeface="Helvetica Neue"/>
              </a:rPr>
              <a:t> partners of the Erasmus+ project “Upskilling Rural” that will recognise your learning as well.</a:t>
            </a:r>
            <a:endParaRPr sz="2400">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nvSpPr>
        <p:spPr>
          <a:xfrm>
            <a:off x="6934200" y="3459630"/>
            <a:ext cx="9067800" cy="3170099"/>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Agrotourism </a:t>
            </a:r>
            <a:endParaRPr b="1" sz="4000">
              <a:solidFill>
                <a:srgbClr val="92D050"/>
              </a:solidFill>
              <a:latin typeface="Helvetica Neue"/>
              <a:ea typeface="Helvetica Neue"/>
              <a:cs typeface="Helvetica Neue"/>
              <a:sym typeface="Helvetica Neue"/>
            </a:endParaRPr>
          </a:p>
          <a:p>
            <a:pPr indent="0" lvl="0" marL="0" rtl="0" algn="l">
              <a:spcBef>
                <a:spcPts val="0"/>
              </a:spcBef>
              <a:spcAft>
                <a:spcPts val="0"/>
              </a:spcAft>
              <a:buNone/>
            </a:pPr>
            <a:r>
              <a:t/>
            </a:r>
            <a:endParaRPr b="1" sz="4000">
              <a:solidFill>
                <a:srgbClr val="92D050"/>
              </a:solidFill>
              <a:latin typeface="Helvetica Neue"/>
              <a:ea typeface="Helvetica Neue"/>
              <a:cs typeface="Helvetica Neue"/>
              <a:sym typeface="Helvetica Neue"/>
            </a:endParaRPr>
          </a:p>
          <a:p>
            <a:pPr indent="0" lvl="0" marL="0" rtl="0" algn="just">
              <a:spcBef>
                <a:spcPts val="0"/>
              </a:spcBef>
              <a:spcAft>
                <a:spcPts val="0"/>
              </a:spcAft>
              <a:buNone/>
            </a:pPr>
            <a:r>
              <a:rPr lang="en-US" sz="2000">
                <a:solidFill>
                  <a:schemeClr val="dk1"/>
                </a:solidFill>
                <a:latin typeface="Helvetica Neue"/>
                <a:ea typeface="Helvetica Neue"/>
                <a:cs typeface="Helvetica Neue"/>
                <a:sym typeface="Helvetica Neue"/>
              </a:rPr>
              <a:t>Agrotourism is a type of tourism where visitors travel to farms or rural areas to experience agricultural life and activities. This can include things like farm tours, picking fruits and vegetables, feeding animals, and learning about farming processes. Agrotourism offers tourists a chance to enjoy the countryside and learn about agriculture, while providing farmers with additional income.</a:t>
            </a:r>
            <a:endParaRPr sz="2000">
              <a:solidFill>
                <a:schemeClr val="dk1"/>
              </a:solidFill>
              <a:latin typeface="Helvetica Neue"/>
              <a:ea typeface="Helvetica Neue"/>
              <a:cs typeface="Helvetica Neue"/>
              <a:sym typeface="Helvetica Neue"/>
            </a:endParaRPr>
          </a:p>
        </p:txBody>
      </p:sp>
      <p:pic>
        <p:nvPicPr>
          <p:cNvPr descr="Immagine che contiene design&#10;&#10;Descrizione generata automaticamente con attendibilità bassa" id="99" name="Google Shape;99;p3"/>
          <p:cNvPicPr preferRelativeResize="0"/>
          <p:nvPr/>
        </p:nvPicPr>
        <p:blipFill rotWithShape="1">
          <a:blip r:embed="rId3">
            <a:alphaModFix/>
          </a:blip>
          <a:srcRect b="19630" l="11250" r="53333" t="16667"/>
          <a:stretch/>
        </p:blipFill>
        <p:spPr>
          <a:xfrm>
            <a:off x="1905000" y="3962400"/>
            <a:ext cx="3389128" cy="3429000"/>
          </a:xfrm>
          <a:prstGeom prst="rect">
            <a:avLst/>
          </a:prstGeom>
          <a:noFill/>
          <a:ln>
            <a:noFill/>
          </a:ln>
        </p:spPr>
      </p:pic>
      <p:sp>
        <p:nvSpPr>
          <p:cNvPr id="100" name="Google Shape;100;p3"/>
          <p:cNvSpPr txBox="1"/>
          <p:nvPr/>
        </p:nvSpPr>
        <p:spPr>
          <a:xfrm>
            <a:off x="533400" y="2400300"/>
            <a:ext cx="8334793" cy="76944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400">
                <a:solidFill>
                  <a:srgbClr val="00B050"/>
                </a:solidFill>
                <a:latin typeface="Helvetica Neue"/>
                <a:ea typeface="Helvetica Neue"/>
                <a:cs typeface="Helvetica Neue"/>
                <a:sym typeface="Helvetica Neue"/>
              </a:rPr>
              <a:t>Let’s start... but first think…</a:t>
            </a:r>
            <a:endParaRPr b="1" sz="4400">
              <a:solidFill>
                <a:srgbClr val="00B050"/>
              </a:solidFill>
              <a:latin typeface="Helvetica Neue"/>
              <a:ea typeface="Helvetica Neue"/>
              <a:cs typeface="Helvetica Neue"/>
              <a:sym typeface="Helvetica Neue"/>
            </a:endParaRPr>
          </a:p>
        </p:txBody>
      </p:sp>
      <p:pic>
        <p:nvPicPr>
          <p:cNvPr id="101" name="Google Shape;101;p3"/>
          <p:cNvPicPr preferRelativeResize="0"/>
          <p:nvPr/>
        </p:nvPicPr>
        <p:blipFill rotWithShape="1">
          <a:blip r:embed="rId4">
            <a:alphaModFix/>
          </a:blip>
          <a:srcRect b="0" l="0" r="0" t="0"/>
          <a:stretch/>
        </p:blipFill>
        <p:spPr>
          <a:xfrm>
            <a:off x="8898010" y="898132"/>
            <a:ext cx="3429000" cy="2293144"/>
          </a:xfrm>
          <a:prstGeom prst="rect">
            <a:avLst/>
          </a:prstGeom>
          <a:noFill/>
          <a:ln>
            <a:noFill/>
          </a:ln>
          <a:effectLst>
            <a:outerShdw blurRad="190500" rotWithShape="0" algn="tl">
              <a:srgbClr val="000000">
                <a:alpha val="69803"/>
              </a:srgbClr>
            </a:outerShdw>
          </a:effectLst>
        </p:spPr>
      </p:pic>
      <p:pic>
        <p:nvPicPr>
          <p:cNvPr id="102" name="Google Shape;102;p3"/>
          <p:cNvPicPr preferRelativeResize="0"/>
          <p:nvPr/>
        </p:nvPicPr>
        <p:blipFill rotWithShape="1">
          <a:blip r:embed="rId5">
            <a:alphaModFix/>
          </a:blip>
          <a:srcRect b="0" l="0" r="0" t="0"/>
          <a:stretch/>
        </p:blipFill>
        <p:spPr>
          <a:xfrm>
            <a:off x="5105400" y="6817529"/>
            <a:ext cx="3048000" cy="2038350"/>
          </a:xfrm>
          <a:prstGeom prst="rect">
            <a:avLst/>
          </a:prstGeom>
          <a:noFill/>
          <a:ln>
            <a:noFill/>
          </a:ln>
          <a:effectLst>
            <a:outerShdw blurRad="190500" rotWithShape="0" algn="tl">
              <a:srgbClr val="000000">
                <a:alpha val="69803"/>
              </a:srgbClr>
            </a:outerShdw>
          </a:effectLst>
        </p:spPr>
      </p:pic>
      <p:pic>
        <p:nvPicPr>
          <p:cNvPr id="103" name="Google Shape;103;p3"/>
          <p:cNvPicPr preferRelativeResize="0"/>
          <p:nvPr/>
        </p:nvPicPr>
        <p:blipFill rotWithShape="1">
          <a:blip r:embed="rId6">
            <a:alphaModFix/>
          </a:blip>
          <a:srcRect b="0" l="0" r="0" t="0"/>
          <a:stretch/>
        </p:blipFill>
        <p:spPr>
          <a:xfrm>
            <a:off x="12327010" y="6575480"/>
            <a:ext cx="3259210" cy="2174504"/>
          </a:xfrm>
          <a:prstGeom prst="rect">
            <a:avLst/>
          </a:prstGeom>
          <a:noFill/>
          <a:ln>
            <a:noFill/>
          </a:ln>
          <a:effectLst>
            <a:outerShdw blurRad="190500" rotWithShape="0" algn="tl">
              <a:srgbClr val="000000">
                <a:alpha val="69803"/>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4"/>
          <p:cNvSpPr txBox="1"/>
          <p:nvPr/>
        </p:nvSpPr>
        <p:spPr>
          <a:xfrm>
            <a:off x="1371600" y="2171700"/>
            <a:ext cx="8305800"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Rural tourism</a:t>
            </a:r>
            <a:endParaRPr b="1" sz="4000">
              <a:solidFill>
                <a:srgbClr val="92D050"/>
              </a:solidFill>
              <a:latin typeface="Helvetica Neue"/>
              <a:ea typeface="Helvetica Neue"/>
              <a:cs typeface="Helvetica Neue"/>
              <a:sym typeface="Helvetica Neue"/>
            </a:endParaRPr>
          </a:p>
        </p:txBody>
      </p:sp>
      <p:sp>
        <p:nvSpPr>
          <p:cNvPr id="109" name="Google Shape;109;p4"/>
          <p:cNvSpPr txBox="1"/>
          <p:nvPr/>
        </p:nvSpPr>
        <p:spPr>
          <a:xfrm>
            <a:off x="6429782" y="2283861"/>
            <a:ext cx="6219418" cy="95410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800">
                <a:solidFill>
                  <a:srgbClr val="16A637"/>
                </a:solidFill>
                <a:latin typeface="Helvetica Neue"/>
                <a:ea typeface="Helvetica Neue"/>
                <a:cs typeface="Helvetica Neue"/>
                <a:sym typeface="Helvetica Neue"/>
              </a:rPr>
              <a:t>What influences the attractiveness of rural areas for tourists? ☺</a:t>
            </a:r>
            <a:endParaRPr b="1" sz="2800">
              <a:solidFill>
                <a:srgbClr val="16A637"/>
              </a:solidFill>
              <a:latin typeface="Helvetica Neue"/>
              <a:ea typeface="Helvetica Neue"/>
              <a:cs typeface="Helvetica Neue"/>
              <a:sym typeface="Helvetica Neue"/>
            </a:endParaRPr>
          </a:p>
        </p:txBody>
      </p:sp>
      <p:sp>
        <p:nvSpPr>
          <p:cNvPr id="110" name="Google Shape;110;p4"/>
          <p:cNvSpPr txBox="1"/>
          <p:nvPr/>
        </p:nvSpPr>
        <p:spPr>
          <a:xfrm>
            <a:off x="8915400" y="3924300"/>
            <a:ext cx="7160190" cy="3816429"/>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None/>
            </a:pPr>
            <a:r>
              <a:rPr lang="en-US" sz="2200">
                <a:latin typeface="Helvetica Neue"/>
                <a:ea typeface="Helvetica Neue"/>
                <a:cs typeface="Helvetica Neue"/>
                <a:sym typeface="Helvetica Neue"/>
              </a:rPr>
              <a:t>Rural tourism is all forms of recreation in rural areas, otherwise it is the entire rural tourism economy. Rural tourism is most popular in areas rich in nature with characteristic plant or animal species inhabiting a specific area at a specific time.</a:t>
            </a:r>
            <a:endParaRPr sz="2200">
              <a:latin typeface="Helvetica Neue"/>
              <a:ea typeface="Helvetica Neue"/>
              <a:cs typeface="Helvetica Neue"/>
              <a:sym typeface="Helvetica Neue"/>
            </a:endParaRPr>
          </a:p>
          <a:p>
            <a:pPr indent="0" lvl="0" marL="0" rtl="0" algn="just">
              <a:spcBef>
                <a:spcPts val="0"/>
              </a:spcBef>
              <a:spcAft>
                <a:spcPts val="0"/>
              </a:spcAft>
              <a:buNone/>
            </a:pPr>
            <a:r>
              <a:rPr lang="en-US" sz="2200">
                <a:latin typeface="Helvetica Neue"/>
                <a:ea typeface="Helvetica Neue"/>
                <a:cs typeface="Helvetica Neue"/>
                <a:sym typeface="Helvetica Neue"/>
              </a:rPr>
              <a:t>Thematic Villages, e.g. Herbs and Flowers Village, Berry Village, are an interesting tourist proposal. </a:t>
            </a:r>
            <a:endParaRPr sz="2200">
              <a:latin typeface="Helvetica Neue"/>
              <a:ea typeface="Helvetica Neue"/>
              <a:cs typeface="Helvetica Neue"/>
              <a:sym typeface="Helvetica Neue"/>
            </a:endParaRPr>
          </a:p>
          <a:p>
            <a:pPr indent="0" lvl="0" marL="0" rtl="0" algn="just">
              <a:spcBef>
                <a:spcPts val="0"/>
              </a:spcBef>
              <a:spcAft>
                <a:spcPts val="0"/>
              </a:spcAft>
              <a:buNone/>
            </a:pPr>
            <a:r>
              <a:rPr lang="en-US" sz="2200">
                <a:latin typeface="Helvetica Neue"/>
                <a:ea typeface="Helvetica Neue"/>
                <a:cs typeface="Helvetica Neue"/>
                <a:sym typeface="Helvetica Neue"/>
              </a:rPr>
              <a:t>The cultural heritage of a village is another idea for a tourist offer to participate in the life of the village and get to know its traditions, which are often linked to historical events in the region.</a:t>
            </a:r>
            <a:endParaRPr sz="2200">
              <a:latin typeface="Helvetica Neue"/>
              <a:ea typeface="Helvetica Neue"/>
              <a:cs typeface="Helvetica Neue"/>
              <a:sym typeface="Helvetica Neue"/>
            </a:endParaRPr>
          </a:p>
        </p:txBody>
      </p:sp>
      <p:sp>
        <p:nvSpPr>
          <p:cNvPr id="111" name="Google Shape;111;p4"/>
          <p:cNvSpPr/>
          <p:nvPr/>
        </p:nvSpPr>
        <p:spPr>
          <a:xfrm>
            <a:off x="5715000" y="2400300"/>
            <a:ext cx="536010" cy="368009"/>
          </a:xfrm>
          <a:prstGeom prst="rightArrow">
            <a:avLst>
              <a:gd fmla="val 50000" name="adj1"/>
              <a:gd fmla="val 50000" name="adj2"/>
            </a:avLst>
          </a:prstGeom>
          <a:no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lt1"/>
              </a:solidFill>
            </a:endParaRPr>
          </a:p>
        </p:txBody>
      </p:sp>
      <p:pic>
        <p:nvPicPr>
          <p:cNvPr id="112" name="Google Shape;112;p4"/>
          <p:cNvPicPr preferRelativeResize="0"/>
          <p:nvPr/>
        </p:nvPicPr>
        <p:blipFill rotWithShape="1">
          <a:blip r:embed="rId3">
            <a:alphaModFix/>
          </a:blip>
          <a:srcRect b="0" l="0" r="0" t="0"/>
          <a:stretch/>
        </p:blipFill>
        <p:spPr>
          <a:xfrm>
            <a:off x="609600" y="3086100"/>
            <a:ext cx="4475983" cy="2972332"/>
          </a:xfrm>
          <a:prstGeom prst="rect">
            <a:avLst/>
          </a:prstGeom>
          <a:noFill/>
          <a:ln>
            <a:noFill/>
          </a:ln>
          <a:effectLst>
            <a:outerShdw blurRad="190500" rotWithShape="0" algn="tl">
              <a:srgbClr val="000000">
                <a:alpha val="69803"/>
              </a:srgbClr>
            </a:outerShdw>
          </a:effectLst>
        </p:spPr>
      </p:pic>
      <p:pic>
        <p:nvPicPr>
          <p:cNvPr id="113" name="Google Shape;113;p4" title="Agroturystyka z pomysłem"/>
          <p:cNvPicPr preferRelativeResize="0"/>
          <p:nvPr/>
        </p:nvPicPr>
        <p:blipFill rotWithShape="1">
          <a:blip r:embed="rId4">
            <a:alphaModFix/>
          </a:blip>
          <a:srcRect b="0" l="0" r="0" t="0"/>
          <a:stretch/>
        </p:blipFill>
        <p:spPr>
          <a:xfrm>
            <a:off x="2438400" y="5372633"/>
            <a:ext cx="5943600" cy="335813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5"/>
          <p:cNvSpPr txBox="1"/>
          <p:nvPr/>
        </p:nvSpPr>
        <p:spPr>
          <a:xfrm>
            <a:off x="1371600" y="2171700"/>
            <a:ext cx="7086600"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Challenges of rural tourism</a:t>
            </a:r>
            <a:endParaRPr/>
          </a:p>
        </p:txBody>
      </p:sp>
      <p:sp>
        <p:nvSpPr>
          <p:cNvPr id="119" name="Google Shape;119;p5"/>
          <p:cNvSpPr txBox="1"/>
          <p:nvPr/>
        </p:nvSpPr>
        <p:spPr>
          <a:xfrm>
            <a:off x="1447800" y="3314700"/>
            <a:ext cx="9204404" cy="3816429"/>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None/>
            </a:pPr>
            <a:r>
              <a:rPr lang="en-US" sz="2200">
                <a:latin typeface="Helvetica Neue"/>
                <a:ea typeface="Helvetica Neue"/>
                <a:cs typeface="Helvetica Neue"/>
                <a:sym typeface="Helvetica Neue"/>
              </a:rPr>
              <a:t>Today, the rural tourist is looking for authentic experiences in the form of activities in nature, contact with nature and with animals. They are looking for unconventional accommodation solutions. It wants to rediscover ancient yet simple customs, rituals and culture of the region.</a:t>
            </a:r>
            <a:endParaRPr/>
          </a:p>
          <a:p>
            <a:pPr indent="0" lvl="0" marL="0" rtl="0" algn="l">
              <a:spcBef>
                <a:spcPts val="0"/>
              </a:spcBef>
              <a:spcAft>
                <a:spcPts val="0"/>
              </a:spcAft>
              <a:buNone/>
            </a:pPr>
            <a:r>
              <a:t/>
            </a:r>
            <a:endParaRPr sz="2200">
              <a:latin typeface="Helvetica Neue"/>
              <a:ea typeface="Helvetica Neue"/>
              <a:cs typeface="Helvetica Neue"/>
              <a:sym typeface="Helvetica Neue"/>
            </a:endParaRPr>
          </a:p>
          <a:p>
            <a:pPr indent="0" lvl="0" marL="0" rtl="0" algn="l">
              <a:spcBef>
                <a:spcPts val="0"/>
              </a:spcBef>
              <a:spcAft>
                <a:spcPts val="0"/>
              </a:spcAft>
              <a:buNone/>
            </a:pPr>
            <a:r>
              <a:rPr lang="en-US" sz="2200">
                <a:latin typeface="Helvetica Neue"/>
                <a:ea typeface="Helvetica Neue"/>
                <a:cs typeface="Helvetica Neue"/>
                <a:sym typeface="Helvetica Neue"/>
              </a:rPr>
              <a:t>Challenges of today's rural tourism include:</a:t>
            </a:r>
            <a:endParaRPr/>
          </a:p>
          <a:p>
            <a:pPr indent="-342900" lvl="0" marL="342900" rtl="0" algn="l">
              <a:spcBef>
                <a:spcPts val="0"/>
              </a:spcBef>
              <a:spcAft>
                <a:spcPts val="0"/>
              </a:spcAft>
              <a:buSzPts val="2200"/>
              <a:buFont typeface="Noto Sans Symbols"/>
              <a:buChar char="✔"/>
            </a:pPr>
            <a:r>
              <a:rPr lang="en-US" sz="2200">
                <a:latin typeface="Helvetica Neue"/>
                <a:ea typeface="Helvetica Neue"/>
                <a:cs typeface="Helvetica Neue"/>
                <a:sym typeface="Helvetica Neue"/>
              </a:rPr>
              <a:t>To meet the expectations and needs of today's tourist,</a:t>
            </a:r>
            <a:endParaRPr/>
          </a:p>
          <a:p>
            <a:pPr indent="-342900" lvl="0" marL="342900" rtl="0" algn="l">
              <a:spcBef>
                <a:spcPts val="0"/>
              </a:spcBef>
              <a:spcAft>
                <a:spcPts val="0"/>
              </a:spcAft>
              <a:buSzPts val="2200"/>
              <a:buFont typeface="Noto Sans Symbols"/>
              <a:buChar char="✔"/>
            </a:pPr>
            <a:r>
              <a:rPr lang="en-US" sz="2200">
                <a:latin typeface="Helvetica Neue"/>
                <a:ea typeface="Helvetica Neue"/>
                <a:cs typeface="Helvetica Neue"/>
                <a:sym typeface="Helvetica Neue"/>
              </a:rPr>
              <a:t>To be appropriately prepared with the offer for tourists,</a:t>
            </a:r>
            <a:endParaRPr/>
          </a:p>
          <a:p>
            <a:pPr indent="-342900" lvl="0" marL="342900" rtl="0" algn="l">
              <a:spcBef>
                <a:spcPts val="0"/>
              </a:spcBef>
              <a:spcAft>
                <a:spcPts val="0"/>
              </a:spcAft>
              <a:buSzPts val="2200"/>
              <a:buFont typeface="Noto Sans Symbols"/>
              <a:buChar char="✔"/>
            </a:pPr>
            <a:r>
              <a:rPr lang="en-US" sz="2200">
                <a:latin typeface="Helvetica Neue"/>
                <a:ea typeface="Helvetica Neue"/>
                <a:cs typeface="Helvetica Neue"/>
                <a:sym typeface="Helvetica Neue"/>
              </a:rPr>
              <a:t>To be more familiar with the cultural heritage of villages, traditional professions, handicrafts and folk art,</a:t>
            </a:r>
            <a:endParaRPr/>
          </a:p>
          <a:p>
            <a:pPr indent="-342900" lvl="0" marL="342900" rtl="0" algn="l">
              <a:spcBef>
                <a:spcPts val="0"/>
              </a:spcBef>
              <a:spcAft>
                <a:spcPts val="0"/>
              </a:spcAft>
              <a:buSzPts val="2200"/>
              <a:buFont typeface="Noto Sans Symbols"/>
              <a:buChar char="✔"/>
            </a:pPr>
            <a:r>
              <a:rPr lang="en-US" sz="2200">
                <a:latin typeface="Helvetica Neue"/>
                <a:ea typeface="Helvetica Neue"/>
                <a:cs typeface="Helvetica Neue"/>
                <a:sym typeface="Helvetica Neue"/>
              </a:rPr>
              <a:t>To raise awareness on environmental aspects in rural areas.</a:t>
            </a:r>
            <a:endParaRPr/>
          </a:p>
        </p:txBody>
      </p:sp>
      <p:pic>
        <p:nvPicPr>
          <p:cNvPr id="120" name="Google Shape;120;p5"/>
          <p:cNvPicPr preferRelativeResize="0"/>
          <p:nvPr/>
        </p:nvPicPr>
        <p:blipFill rotWithShape="1">
          <a:blip r:embed="rId3">
            <a:alphaModFix/>
          </a:blip>
          <a:srcRect b="0" l="0" r="0" t="0"/>
          <a:stretch/>
        </p:blipFill>
        <p:spPr>
          <a:xfrm>
            <a:off x="12762742" y="2525642"/>
            <a:ext cx="4608985" cy="3075057"/>
          </a:xfrm>
          <a:prstGeom prst="rect">
            <a:avLst/>
          </a:prstGeom>
          <a:noFill/>
          <a:ln>
            <a:noFill/>
          </a:ln>
          <a:effectLst>
            <a:outerShdw blurRad="190500" rotWithShape="0" algn="tl">
              <a:srgbClr val="000000">
                <a:alpha val="69803"/>
              </a:srgbClr>
            </a:outerShdw>
          </a:effectLst>
        </p:spPr>
      </p:pic>
      <p:pic>
        <p:nvPicPr>
          <p:cNvPr id="121" name="Google Shape;121;p5"/>
          <p:cNvPicPr preferRelativeResize="0"/>
          <p:nvPr/>
        </p:nvPicPr>
        <p:blipFill rotWithShape="1">
          <a:blip r:embed="rId4">
            <a:alphaModFix/>
          </a:blip>
          <a:srcRect b="0" l="0" r="0" t="0"/>
          <a:stretch/>
        </p:blipFill>
        <p:spPr>
          <a:xfrm>
            <a:off x="14782800" y="4762500"/>
            <a:ext cx="3312112" cy="2209800"/>
          </a:xfrm>
          <a:prstGeom prst="rect">
            <a:avLst/>
          </a:prstGeom>
          <a:noFill/>
          <a:ln>
            <a:noFill/>
          </a:ln>
          <a:effectLst>
            <a:outerShdw blurRad="190500" rotWithShape="0" algn="tl">
              <a:srgbClr val="000000">
                <a:alpha val="69803"/>
              </a:srgbClr>
            </a:outerShdw>
          </a:effectLst>
        </p:spPr>
      </p:pic>
      <p:pic>
        <p:nvPicPr>
          <p:cNvPr id="122" name="Google Shape;122;p5" title="Stary wiatrak na Mazurach"/>
          <p:cNvPicPr preferRelativeResize="0"/>
          <p:nvPr/>
        </p:nvPicPr>
        <p:blipFill rotWithShape="1">
          <a:blip r:embed="rId5">
            <a:alphaModFix/>
          </a:blip>
          <a:srcRect b="0" l="0" r="0" t="0"/>
          <a:stretch/>
        </p:blipFill>
        <p:spPr>
          <a:xfrm>
            <a:off x="10287000" y="5467350"/>
            <a:ext cx="5327257" cy="3009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6"/>
          <p:cNvSpPr txBox="1"/>
          <p:nvPr/>
        </p:nvSpPr>
        <p:spPr>
          <a:xfrm>
            <a:off x="1371600" y="2171700"/>
            <a:ext cx="7086600"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Rural tourism development</a:t>
            </a:r>
            <a:endParaRPr/>
          </a:p>
        </p:txBody>
      </p:sp>
      <p:sp>
        <p:nvSpPr>
          <p:cNvPr id="128" name="Google Shape;128;p6"/>
          <p:cNvSpPr txBox="1"/>
          <p:nvPr/>
        </p:nvSpPr>
        <p:spPr>
          <a:xfrm>
            <a:off x="1444868" y="3006319"/>
            <a:ext cx="8308732" cy="52322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800">
                <a:solidFill>
                  <a:srgbClr val="16A637"/>
                </a:solidFill>
                <a:latin typeface="Helvetica Neue"/>
                <a:ea typeface="Helvetica Neue"/>
                <a:cs typeface="Helvetica Neue"/>
                <a:sym typeface="Helvetica Neue"/>
              </a:rPr>
              <a:t>What are the benefits of rural tourism? ☺</a:t>
            </a:r>
            <a:endParaRPr b="1" sz="2800">
              <a:solidFill>
                <a:srgbClr val="16A637"/>
              </a:solidFill>
              <a:latin typeface="Helvetica Neue"/>
              <a:ea typeface="Helvetica Neue"/>
              <a:cs typeface="Helvetica Neue"/>
              <a:sym typeface="Helvetica Neue"/>
            </a:endParaRPr>
          </a:p>
        </p:txBody>
      </p:sp>
      <p:sp>
        <p:nvSpPr>
          <p:cNvPr id="129" name="Google Shape;129;p6"/>
          <p:cNvSpPr txBox="1"/>
          <p:nvPr/>
        </p:nvSpPr>
        <p:spPr>
          <a:xfrm>
            <a:off x="8305800" y="1943100"/>
            <a:ext cx="9204404" cy="5509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t/>
            </a:r>
            <a:endParaRPr sz="2200">
              <a:latin typeface="Helvetica Neue"/>
              <a:ea typeface="Helvetica Neue"/>
              <a:cs typeface="Helvetica Neue"/>
              <a:sym typeface="Helvetica Neue"/>
            </a:endParaRPr>
          </a:p>
          <a:p>
            <a:pPr indent="0" lvl="0" marL="0" rtl="0" algn="just">
              <a:spcBef>
                <a:spcPts val="0"/>
              </a:spcBef>
              <a:spcAft>
                <a:spcPts val="0"/>
              </a:spcAft>
              <a:buNone/>
            </a:pPr>
            <a:r>
              <a:rPr lang="en-US" sz="2200">
                <a:latin typeface="Helvetica Neue"/>
                <a:ea typeface="Helvetica Neue"/>
                <a:cs typeface="Helvetica Neue"/>
                <a:sym typeface="Helvetica Neue"/>
              </a:rPr>
              <a:t>Opportunities for rural tourism development depend on a number of factors including:</a:t>
            </a:r>
            <a:endParaRPr sz="2200">
              <a:latin typeface="Helvetica Neue"/>
              <a:ea typeface="Helvetica Neue"/>
              <a:cs typeface="Helvetica Neue"/>
              <a:sym typeface="Helvetica Neue"/>
            </a:endParaRPr>
          </a:p>
          <a:p>
            <a:pPr indent="-342900" lvl="0" marL="342900" rtl="0" algn="l">
              <a:spcBef>
                <a:spcPts val="0"/>
              </a:spcBef>
              <a:spcAft>
                <a:spcPts val="0"/>
              </a:spcAft>
              <a:buSzPts val="2200"/>
              <a:buFont typeface="Noto Sans Symbols"/>
              <a:buChar char="✔"/>
            </a:pPr>
            <a:r>
              <a:rPr lang="en-US" sz="2200">
                <a:latin typeface="Helvetica Neue"/>
                <a:ea typeface="Helvetica Neue"/>
                <a:cs typeface="Helvetica Neue"/>
                <a:sym typeface="Helvetica Neue"/>
              </a:rPr>
              <a:t>the involvement of local people; </a:t>
            </a:r>
            <a:endParaRPr sz="2200">
              <a:latin typeface="Helvetica Neue"/>
              <a:ea typeface="Helvetica Neue"/>
              <a:cs typeface="Helvetica Neue"/>
              <a:sym typeface="Helvetica Neue"/>
            </a:endParaRPr>
          </a:p>
          <a:p>
            <a:pPr indent="-342900" lvl="0" marL="342900" rtl="0" algn="l">
              <a:spcBef>
                <a:spcPts val="0"/>
              </a:spcBef>
              <a:spcAft>
                <a:spcPts val="0"/>
              </a:spcAft>
              <a:buSzPts val="2200"/>
              <a:buFont typeface="Noto Sans Symbols"/>
              <a:buChar char="✔"/>
            </a:pPr>
            <a:r>
              <a:rPr lang="en-US" sz="2200">
                <a:latin typeface="Helvetica Neue"/>
                <a:ea typeface="Helvetica Neue"/>
                <a:cs typeface="Helvetica Neue"/>
                <a:sym typeface="Helvetica Neue"/>
              </a:rPr>
              <a:t>assistance from local government authorities; </a:t>
            </a:r>
            <a:endParaRPr sz="2200">
              <a:latin typeface="Helvetica Neue"/>
              <a:ea typeface="Helvetica Neue"/>
              <a:cs typeface="Helvetica Neue"/>
              <a:sym typeface="Helvetica Neue"/>
            </a:endParaRPr>
          </a:p>
          <a:p>
            <a:pPr indent="-342900" lvl="0" marL="342900" rtl="0" algn="l">
              <a:spcBef>
                <a:spcPts val="0"/>
              </a:spcBef>
              <a:spcAft>
                <a:spcPts val="0"/>
              </a:spcAft>
              <a:buSzPts val="2200"/>
              <a:buFont typeface="Noto Sans Symbols"/>
              <a:buChar char="✔"/>
            </a:pPr>
            <a:r>
              <a:rPr lang="en-US" sz="2200">
                <a:latin typeface="Helvetica Neue"/>
                <a:ea typeface="Helvetica Neue"/>
                <a:cs typeface="Helvetica Neue"/>
                <a:sym typeface="Helvetica Neue"/>
              </a:rPr>
              <a:t>educational and financial support from the state;</a:t>
            </a:r>
            <a:endParaRPr sz="2200">
              <a:latin typeface="Helvetica Neue"/>
              <a:ea typeface="Helvetica Neue"/>
              <a:cs typeface="Helvetica Neue"/>
              <a:sym typeface="Helvetica Neue"/>
            </a:endParaRPr>
          </a:p>
          <a:p>
            <a:pPr indent="-342900" lvl="0" marL="342900" rtl="0" algn="l">
              <a:spcBef>
                <a:spcPts val="0"/>
              </a:spcBef>
              <a:spcAft>
                <a:spcPts val="0"/>
              </a:spcAft>
              <a:buSzPts val="2200"/>
              <a:buFont typeface="Noto Sans Symbols"/>
              <a:buChar char="✔"/>
            </a:pPr>
            <a:r>
              <a:rPr lang="en-US" sz="2200">
                <a:latin typeface="Helvetica Neue"/>
                <a:ea typeface="Helvetica Neue"/>
                <a:cs typeface="Helvetica Neue"/>
                <a:sym typeface="Helvetica Neue"/>
              </a:rPr>
              <a:t>implementation of EU programmes;  </a:t>
            </a:r>
            <a:endParaRPr sz="2200">
              <a:latin typeface="Helvetica Neue"/>
              <a:ea typeface="Helvetica Neue"/>
              <a:cs typeface="Helvetica Neue"/>
              <a:sym typeface="Helvetica Neue"/>
            </a:endParaRPr>
          </a:p>
          <a:p>
            <a:pPr indent="-342900" lvl="0" marL="342900" rtl="0" algn="l">
              <a:spcBef>
                <a:spcPts val="0"/>
              </a:spcBef>
              <a:spcAft>
                <a:spcPts val="0"/>
              </a:spcAft>
              <a:buSzPts val="2200"/>
              <a:buFont typeface="Noto Sans Symbols"/>
              <a:buChar char="✔"/>
            </a:pPr>
            <a:r>
              <a:rPr lang="en-US" sz="2200">
                <a:latin typeface="Helvetica Neue"/>
                <a:ea typeface="Helvetica Neue"/>
                <a:cs typeface="Helvetica Neue"/>
                <a:sym typeface="Helvetica Neue"/>
              </a:rPr>
              <a:t>making the tourist offer more attractive, e.g. the preparation of traditional dishes, as well as fruit and vegetable processing, presentation of traditional customs and rituals, handicraft workshops e.g. regional paper cut-outs and tissue paper decorations or baking bread figurines.</a:t>
            </a:r>
            <a:endParaRPr sz="2200"/>
          </a:p>
          <a:p>
            <a:pPr indent="0" lvl="0" marL="0" rtl="0" algn="just">
              <a:spcBef>
                <a:spcPts val="0"/>
              </a:spcBef>
              <a:spcAft>
                <a:spcPts val="0"/>
              </a:spcAft>
              <a:buNone/>
            </a:pPr>
            <a:r>
              <a:t/>
            </a:r>
            <a:endParaRPr sz="2200"/>
          </a:p>
          <a:p>
            <a:pPr indent="0" lvl="0" marL="0" rtl="0" algn="just">
              <a:spcBef>
                <a:spcPts val="0"/>
              </a:spcBef>
              <a:spcAft>
                <a:spcPts val="0"/>
              </a:spcAft>
              <a:buNone/>
            </a:pPr>
            <a:r>
              <a:rPr lang="en-US" sz="2200"/>
              <a:t>The benefits of rural tourism mainly include learning about the specifics of rural life, traditions, culture, a greater opportunity to get to know nature, and attractive leisure activities.</a:t>
            </a:r>
            <a:endParaRPr sz="2200"/>
          </a:p>
        </p:txBody>
      </p:sp>
      <p:pic>
        <p:nvPicPr>
          <p:cNvPr id="130" name="Google Shape;130;p6"/>
          <p:cNvPicPr preferRelativeResize="0"/>
          <p:nvPr/>
        </p:nvPicPr>
        <p:blipFill rotWithShape="1">
          <a:blip r:embed="rId3">
            <a:alphaModFix/>
          </a:blip>
          <a:srcRect b="0" l="0" r="0" t="0"/>
          <a:stretch/>
        </p:blipFill>
        <p:spPr>
          <a:xfrm>
            <a:off x="2362200" y="3616558"/>
            <a:ext cx="4953000" cy="3304580"/>
          </a:xfrm>
          <a:prstGeom prst="rect">
            <a:avLst/>
          </a:prstGeom>
          <a:noFill/>
          <a:ln>
            <a:noFill/>
          </a:ln>
          <a:effectLst>
            <a:outerShdw blurRad="190500" rotWithShape="0" algn="tl">
              <a:srgbClr val="000000">
                <a:alpha val="69803"/>
              </a:srgbClr>
            </a:outerShdw>
          </a:effectLst>
        </p:spPr>
      </p:pic>
      <p:sp>
        <p:nvSpPr>
          <p:cNvPr id="131" name="Google Shape;131;p6"/>
          <p:cNvSpPr txBox="1"/>
          <p:nvPr/>
        </p:nvSpPr>
        <p:spPr>
          <a:xfrm>
            <a:off x="1053548" y="7200900"/>
            <a:ext cx="13487400" cy="175432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i="1" lang="en-US" sz="900"/>
              <a:t>Images downloaded from pixabay:</a:t>
            </a:r>
            <a:endParaRPr/>
          </a:p>
          <a:p>
            <a:pPr indent="0" lvl="0" marL="0" rtl="0" algn="l">
              <a:spcBef>
                <a:spcPts val="0"/>
              </a:spcBef>
              <a:spcAft>
                <a:spcPts val="0"/>
              </a:spcAft>
              <a:buNone/>
            </a:pPr>
            <a:r>
              <a:rPr i="1" lang="en-US" sz="900" u="sng">
                <a:solidFill>
                  <a:schemeClr val="hlink"/>
                </a:solidFill>
                <a:hlinkClick r:id="rId4"/>
              </a:rPr>
              <a:t>https://pixabay.com/pl/photos/g%C3%B3ry-%C5%9Bwi%C4%99tokrzyskie-klon%C3%B3w-5580604/</a:t>
            </a:r>
            <a:endParaRPr i="1" sz="900"/>
          </a:p>
          <a:p>
            <a:pPr indent="0" lvl="0" marL="0" rtl="0" algn="l">
              <a:spcBef>
                <a:spcPts val="0"/>
              </a:spcBef>
              <a:spcAft>
                <a:spcPts val="0"/>
              </a:spcAft>
              <a:buNone/>
            </a:pPr>
            <a:r>
              <a:rPr i="1" lang="en-US" sz="900" u="sng">
                <a:solidFill>
                  <a:schemeClr val="hlink"/>
                </a:solidFill>
                <a:hlinkClick r:id="rId5"/>
              </a:rPr>
              <a:t>https://pixabay.com/pl/photos/polska-wie%C5%9B-krajobraz-natura-6102118/</a:t>
            </a:r>
            <a:endParaRPr i="1" sz="900"/>
          </a:p>
          <a:p>
            <a:pPr indent="0" lvl="0" marL="0" rtl="0" algn="l">
              <a:spcBef>
                <a:spcPts val="0"/>
              </a:spcBef>
              <a:spcAft>
                <a:spcPts val="0"/>
              </a:spcAft>
              <a:buNone/>
            </a:pPr>
            <a:r>
              <a:rPr i="1" lang="en-US" sz="900" u="sng">
                <a:solidFill>
                  <a:schemeClr val="hlink"/>
                </a:solidFill>
                <a:hlinkClick r:id="rId6"/>
              </a:rPr>
              <a:t>https://pixabay.com/pl/photos/konie-%C5%9Bnieg-brzozowy-drzewa-natura-6184504/</a:t>
            </a:r>
            <a:endParaRPr i="1" sz="900"/>
          </a:p>
          <a:p>
            <a:pPr indent="0" lvl="0" marL="0" rtl="0" algn="l">
              <a:spcBef>
                <a:spcPts val="0"/>
              </a:spcBef>
              <a:spcAft>
                <a:spcPts val="0"/>
              </a:spcAft>
              <a:buNone/>
            </a:pPr>
            <a:r>
              <a:rPr i="1" lang="en-US" sz="900" u="sng">
                <a:solidFill>
                  <a:schemeClr val="hlink"/>
                </a:solidFill>
                <a:hlinkClick r:id="rId7"/>
              </a:rPr>
              <a:t>https://pixabay.com/pl/photos/stary-wiatrak-wzg%C3%B3rzu-wiejski-5713337/</a:t>
            </a:r>
            <a:endParaRPr i="1" sz="900"/>
          </a:p>
          <a:p>
            <a:pPr indent="0" lvl="0" marL="0" rtl="0" algn="l">
              <a:spcBef>
                <a:spcPts val="0"/>
              </a:spcBef>
              <a:spcAft>
                <a:spcPts val="0"/>
              </a:spcAft>
              <a:buNone/>
            </a:pPr>
            <a:r>
              <a:rPr i="1" lang="en-US" sz="900" u="sng">
                <a:solidFill>
                  <a:schemeClr val="hlink"/>
                </a:solidFill>
                <a:hlinkClick r:id="rId8"/>
              </a:rPr>
              <a:t>https://pixabay.com/pl/photos/rzeka-krajobraz-natura-zielony-2826927/</a:t>
            </a:r>
            <a:endParaRPr i="1" sz="900"/>
          </a:p>
          <a:p>
            <a:pPr indent="0" lvl="0" marL="0" rtl="0" algn="l">
              <a:spcBef>
                <a:spcPts val="0"/>
              </a:spcBef>
              <a:spcAft>
                <a:spcPts val="0"/>
              </a:spcAft>
              <a:buNone/>
            </a:pPr>
            <a:r>
              <a:rPr i="1" lang="en-US" sz="900" u="sng">
                <a:solidFill>
                  <a:schemeClr val="hlink"/>
                </a:solidFill>
                <a:hlinkClick r:id="rId9"/>
              </a:rPr>
              <a:t>https://pixabay.com/pl/photos/kr%C3%B3liki-ma%C5%82e-kr%C3%B3liki-uszy-m%C5%82ode-4399624/</a:t>
            </a:r>
            <a:endParaRPr i="1" sz="900"/>
          </a:p>
          <a:p>
            <a:pPr indent="0" lvl="0" marL="0" rtl="0" algn="l">
              <a:spcBef>
                <a:spcPts val="0"/>
              </a:spcBef>
              <a:spcAft>
                <a:spcPts val="0"/>
              </a:spcAft>
              <a:buNone/>
            </a:pPr>
            <a:r>
              <a:rPr i="1" lang="en-US" sz="900" u="sng">
                <a:solidFill>
                  <a:schemeClr val="hlink"/>
                </a:solidFill>
                <a:hlinkClick r:id="rId10"/>
              </a:rPr>
              <a:t>https://pixabay.com/pl/photos/koty-koci%C4%99ta-zwierz%C4%99-domowe-8105667/</a:t>
            </a:r>
            <a:endParaRPr i="1" sz="900"/>
          </a:p>
          <a:p>
            <a:pPr indent="0" lvl="0" marL="0" rtl="0" algn="l">
              <a:spcBef>
                <a:spcPts val="0"/>
              </a:spcBef>
              <a:spcAft>
                <a:spcPts val="0"/>
              </a:spcAft>
              <a:buNone/>
            </a:pPr>
            <a:r>
              <a:rPr i="1" lang="en-US" sz="900" u="sng">
                <a:solidFill>
                  <a:schemeClr val="hlink"/>
                </a:solidFill>
                <a:hlinkClick r:id="rId11"/>
              </a:rPr>
              <a:t>https://pixabay.com/pl/photos/rugia-dom-wioska-rodzina-1869806/</a:t>
            </a:r>
            <a:endParaRPr i="1" sz="900"/>
          </a:p>
          <a:p>
            <a:pPr indent="0" lvl="0" marL="0" rtl="0" algn="l">
              <a:spcBef>
                <a:spcPts val="0"/>
              </a:spcBef>
              <a:spcAft>
                <a:spcPts val="0"/>
              </a:spcAft>
              <a:buNone/>
            </a:pPr>
            <a:r>
              <a:rPr i="1" lang="en-US" sz="900" u="sng">
                <a:solidFill>
                  <a:schemeClr val="hlink"/>
                </a:solidFill>
                <a:hlinkClick r:id="rId12"/>
              </a:rPr>
              <a:t>https://pixabay.com/pl/photos/krajobraz-pole-%C5%82%C4%85ka-podw%C3%B3rko-dom-8592826/</a:t>
            </a:r>
            <a:endParaRPr i="1" sz="900"/>
          </a:p>
          <a:p>
            <a:pPr indent="0" lvl="0" marL="0" rtl="0" algn="l">
              <a:spcBef>
                <a:spcPts val="0"/>
              </a:spcBef>
              <a:spcAft>
                <a:spcPts val="0"/>
              </a:spcAft>
              <a:buNone/>
            </a:pPr>
            <a:r>
              <a:rPr i="1" lang="en-US" sz="900" u="sng">
                <a:solidFill>
                  <a:schemeClr val="hlink"/>
                </a:solidFill>
                <a:hlinkClick r:id="rId13"/>
              </a:rPr>
              <a:t>https://pixabay.com/pl/photos/wioska-farmy-ko%C5%84-pola-8501168/</a:t>
            </a:r>
            <a:endParaRPr i="1" sz="900"/>
          </a:p>
          <a:p>
            <a:pPr indent="0" lvl="0" marL="0" rtl="0" algn="l">
              <a:spcBef>
                <a:spcPts val="0"/>
              </a:spcBef>
              <a:spcAft>
                <a:spcPts val="0"/>
              </a:spcAft>
              <a:buNone/>
            </a:pPr>
            <a:r>
              <a:rPr i="1" lang="en-US" sz="900" u="sng">
                <a:solidFill>
                  <a:schemeClr val="hlink"/>
                </a:solidFill>
                <a:hlinkClick r:id="rId14"/>
              </a:rPr>
              <a:t>https://pixabay.com/pl/photos/krajobraz-most-rzymski-rzeka-8487906/</a:t>
            </a:r>
            <a:r>
              <a:rPr i="1" lang="en-US" sz="900"/>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2024-01-15T08:45:11Z</dcterms:created>
  <dc:creator>Monia Coppola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2024-01-15T00:00:00Z</vt:filetime>
  </property>
  <property fmtid="{D5CDD505-2E9C-101B-9397-08002B2CF9AE}" pid="3" name="Creator">
    <vt:lpwstr>Canva</vt:lpwstr>
  </property>
  <property fmtid="{D5CDD505-2E9C-101B-9397-08002B2CF9AE}" pid="4" name="LastSaved">
    <vt:filetime>2024-01-15T00:00:00Z</vt:filetime>
  </property>
  <property fmtid="{D5CDD505-2E9C-101B-9397-08002B2CF9AE}" pid="5" name="Producer">
    <vt:lpwstr>Canva</vt:lpwstr>
  </property>
</Properties>
</file>