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18288000" cy="10287000"/>
  <p:embeddedFontLs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3" roundtripDataSignature="AMtx7mjS92pp/xcNLfbpXfGjTFIrvaJJ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6.xml"/><Relationship Id="rId22" Type="http://schemas.openxmlformats.org/officeDocument/2006/relationships/font" Target="fonts/HelveticaNeue-boldItalic.fntdata"/><Relationship Id="rId10" Type="http://schemas.openxmlformats.org/officeDocument/2006/relationships/slide" Target="slides/slide5.xml"/><Relationship Id="rId21"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0" name="Shape 3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0" name="Shape 60"/>
        <p:cNvGrpSpPr/>
        <p:nvPr/>
      </p:nvGrpSpPr>
      <p:grpSpPr>
        <a:xfrm>
          <a:off x="0" y="0"/>
          <a:ext cx="0" cy="0"/>
          <a:chOff x="0" y="0"/>
          <a:chExt cx="0" cy="0"/>
        </a:xfrm>
      </p:grpSpPr>
      <p:sp>
        <p:nvSpPr>
          <p:cNvPr id="61" name="Google Shape;61;p24"/>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24"/>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3" name="Shape 63"/>
        <p:cNvGrpSpPr/>
        <p:nvPr/>
      </p:nvGrpSpPr>
      <p:grpSpPr>
        <a:xfrm>
          <a:off x="0" y="0"/>
          <a:ext cx="0" cy="0"/>
          <a:chOff x="0" y="0"/>
          <a:chExt cx="0" cy="0"/>
        </a:xfrm>
      </p:grpSpPr>
      <p:sp>
        <p:nvSpPr>
          <p:cNvPr id="64" name="Google Shape;64;p25"/>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25"/>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1" name="Shape 31"/>
        <p:cNvGrpSpPr/>
        <p:nvPr/>
      </p:nvGrpSpPr>
      <p:grpSpPr>
        <a:xfrm>
          <a:off x="0" y="0"/>
          <a:ext cx="0" cy="0"/>
          <a:chOff x="0" y="0"/>
          <a:chExt cx="0" cy="0"/>
        </a:xfrm>
      </p:grpSpPr>
      <p:sp>
        <p:nvSpPr>
          <p:cNvPr id="32" name="Google Shape;32;p16"/>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16"/>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6"/>
          <p:cNvSpPr txBox="1"/>
          <p:nvPr>
            <p:ph idx="11" type="ftr"/>
          </p:nvPr>
        </p:nvSpPr>
        <p:spPr>
          <a:xfrm>
            <a:off x="9777482" y="9226488"/>
            <a:ext cx="5522594" cy="718787"/>
          </a:xfrm>
          <a:prstGeom prst="rect">
            <a:avLst/>
          </a:prstGeom>
          <a:noFill/>
          <a:ln>
            <a:noFill/>
          </a:ln>
        </p:spPr>
        <p:txBody>
          <a:bodyPr anchorCtr="0" anchor="t" bIns="0" lIns="0" spcFirstLastPara="1" rIns="0" wrap="square" tIns="6975">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16"/>
          <p:cNvSpPr txBox="1"/>
          <p:nvPr>
            <p:ph idx="10" type="dt"/>
          </p:nvPr>
        </p:nvSpPr>
        <p:spPr>
          <a:xfrm>
            <a:off x="3485270" y="9271574"/>
            <a:ext cx="4275455" cy="780983"/>
          </a:xfrm>
          <a:prstGeom prst="rect">
            <a:avLst/>
          </a:prstGeom>
          <a:noFill/>
          <a:ln>
            <a:noFill/>
          </a:ln>
        </p:spPr>
        <p:txBody>
          <a:bodyPr anchorCtr="0" anchor="t" bIns="0" lIns="0" spcFirstLastPara="1" rIns="0" wrap="square" tIns="7600">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17"/>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17"/>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9" name="Shape 39"/>
        <p:cNvGrpSpPr/>
        <p:nvPr/>
      </p:nvGrpSpPr>
      <p:grpSpPr>
        <a:xfrm>
          <a:off x="0" y="0"/>
          <a:ext cx="0" cy="0"/>
          <a:chOff x="0" y="0"/>
          <a:chExt cx="0" cy="0"/>
        </a:xfrm>
      </p:grpSpPr>
      <p:sp>
        <p:nvSpPr>
          <p:cNvPr id="40" name="Google Shape;40;p18"/>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18"/>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8"/>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3" name="Shape 43"/>
        <p:cNvGrpSpPr/>
        <p:nvPr/>
      </p:nvGrpSpPr>
      <p:grpSpPr>
        <a:xfrm>
          <a:off x="0" y="0"/>
          <a:ext cx="0" cy="0"/>
          <a:chOff x="0" y="0"/>
          <a:chExt cx="0" cy="0"/>
        </a:xfrm>
      </p:grpSpPr>
      <p:sp>
        <p:nvSpPr>
          <p:cNvPr id="44" name="Google Shape;44;p19"/>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19"/>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19"/>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9"/>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19"/>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2" name="Shape 52"/>
        <p:cNvGrpSpPr/>
        <p:nvPr/>
      </p:nvGrpSpPr>
      <p:grpSpPr>
        <a:xfrm>
          <a:off x="0" y="0"/>
          <a:ext cx="0" cy="0"/>
          <a:chOff x="0" y="0"/>
          <a:chExt cx="0" cy="0"/>
        </a:xfrm>
      </p:grpSpPr>
      <p:sp>
        <p:nvSpPr>
          <p:cNvPr id="53" name="Google Shape;53;p22"/>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22"/>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22"/>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6" name="Shape 56"/>
        <p:cNvGrpSpPr/>
        <p:nvPr/>
      </p:nvGrpSpPr>
      <p:grpSpPr>
        <a:xfrm>
          <a:off x="0" y="0"/>
          <a:ext cx="0" cy="0"/>
          <a:chOff x="0" y="0"/>
          <a:chExt cx="0" cy="0"/>
        </a:xfrm>
      </p:grpSpPr>
      <p:sp>
        <p:nvSpPr>
          <p:cNvPr id="57" name="Google Shape;57;p23"/>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23"/>
          <p:cNvSpPr/>
          <p:nvPr>
            <p:ph idx="2" type="pic"/>
          </p:nvPr>
        </p:nvSpPr>
        <p:spPr>
          <a:xfrm>
            <a:off x="7775575" y="1481138"/>
            <a:ext cx="9258300" cy="7310437"/>
          </a:xfrm>
          <a:prstGeom prst="rect">
            <a:avLst/>
          </a:prstGeom>
          <a:noFill/>
          <a:ln>
            <a:noFill/>
          </a:ln>
        </p:spPr>
      </p:sp>
      <p:sp>
        <p:nvSpPr>
          <p:cNvPr id="59" name="Google Shape;59;p23"/>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1.jpg"/><Relationship Id="rId3" Type="http://schemas.openxmlformats.org/officeDocument/2006/relationships/image" Target="../media/image3.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4"/>
          <p:cNvPicPr preferRelativeResize="0"/>
          <p:nvPr/>
        </p:nvPicPr>
        <p:blipFill rotWithShape="1">
          <a:blip r:embed="rId1">
            <a:alphaModFix/>
          </a:blip>
          <a:srcRect b="0" l="0" r="0" t="0"/>
          <a:stretch/>
        </p:blipFill>
        <p:spPr>
          <a:xfrm>
            <a:off x="13090351" y="1130316"/>
            <a:ext cx="3927134" cy="511586"/>
          </a:xfrm>
          <a:prstGeom prst="rect">
            <a:avLst/>
          </a:prstGeom>
          <a:noFill/>
          <a:ln>
            <a:noFill/>
          </a:ln>
        </p:spPr>
      </p:pic>
      <p:grpSp>
        <p:nvGrpSpPr>
          <p:cNvPr id="11" name="Google Shape;11;p14"/>
          <p:cNvGrpSpPr/>
          <p:nvPr/>
        </p:nvGrpSpPr>
        <p:grpSpPr>
          <a:xfrm>
            <a:off x="560066" y="618997"/>
            <a:ext cx="887836" cy="1363365"/>
            <a:chOff x="560066" y="618997"/>
            <a:chExt cx="887836" cy="1363365"/>
          </a:xfrm>
        </p:grpSpPr>
        <p:sp>
          <p:nvSpPr>
            <p:cNvPr id="12" name="Google Shape;12;p14"/>
            <p:cNvSpPr/>
            <p:nvPr/>
          </p:nvSpPr>
          <p:spPr>
            <a:xfrm>
              <a:off x="560066" y="619017"/>
              <a:ext cx="887094" cy="1363345"/>
            </a:xfrm>
            <a:custGeom>
              <a:rect b="b" l="l" r="r" t="t"/>
              <a:pathLst>
                <a:path extrusionOk="0" h="1363345" w="887094">
                  <a:moveTo>
                    <a:pt x="202742" y="1362903"/>
                  </a:moveTo>
                  <a:lnTo>
                    <a:pt x="164111" y="1358362"/>
                  </a:lnTo>
                  <a:lnTo>
                    <a:pt x="127095" y="1346841"/>
                  </a:lnTo>
                  <a:lnTo>
                    <a:pt x="92784" y="1328791"/>
                  </a:lnTo>
                  <a:lnTo>
                    <a:pt x="62270" y="1304664"/>
                  </a:lnTo>
                  <a:lnTo>
                    <a:pt x="36643" y="1274913"/>
                  </a:lnTo>
                  <a:lnTo>
                    <a:pt x="16995" y="1239987"/>
                  </a:lnTo>
                  <a:lnTo>
                    <a:pt x="4417" y="1200340"/>
                  </a:lnTo>
                  <a:lnTo>
                    <a:pt x="0" y="1156422"/>
                  </a:lnTo>
                  <a:lnTo>
                    <a:pt x="0" y="206176"/>
                  </a:lnTo>
                  <a:lnTo>
                    <a:pt x="4417" y="162331"/>
                  </a:lnTo>
                  <a:lnTo>
                    <a:pt x="16995" y="122744"/>
                  </a:lnTo>
                  <a:lnTo>
                    <a:pt x="36643" y="87868"/>
                  </a:lnTo>
                  <a:lnTo>
                    <a:pt x="62270" y="58156"/>
                  </a:lnTo>
                  <a:lnTo>
                    <a:pt x="92784" y="34060"/>
                  </a:lnTo>
                  <a:lnTo>
                    <a:pt x="127095" y="16034"/>
                  </a:lnTo>
                  <a:lnTo>
                    <a:pt x="164111" y="4529"/>
                  </a:lnTo>
                  <a:lnTo>
                    <a:pt x="202742" y="0"/>
                  </a:lnTo>
                  <a:lnTo>
                    <a:pt x="241897" y="2897"/>
                  </a:lnTo>
                  <a:lnTo>
                    <a:pt x="280483" y="13675"/>
                  </a:lnTo>
                  <a:lnTo>
                    <a:pt x="317412" y="32786"/>
                  </a:lnTo>
                  <a:lnTo>
                    <a:pt x="351591" y="60682"/>
                  </a:lnTo>
                  <a:lnTo>
                    <a:pt x="831484" y="540576"/>
                  </a:lnTo>
                  <a:lnTo>
                    <a:pt x="856077" y="572629"/>
                  </a:lnTo>
                  <a:lnTo>
                    <a:pt x="873944" y="608863"/>
                  </a:lnTo>
                  <a:lnTo>
                    <a:pt x="884399" y="647889"/>
                  </a:lnTo>
                  <a:lnTo>
                    <a:pt x="887041" y="674710"/>
                  </a:lnTo>
                  <a:lnTo>
                    <a:pt x="887041" y="688203"/>
                  </a:lnTo>
                  <a:lnTo>
                    <a:pt x="881767" y="728258"/>
                  </a:lnTo>
                  <a:lnTo>
                    <a:pt x="868781" y="766515"/>
                  </a:lnTo>
                  <a:lnTo>
                    <a:pt x="848581" y="801505"/>
                  </a:lnTo>
                  <a:lnTo>
                    <a:pt x="351591" y="1302232"/>
                  </a:lnTo>
                  <a:lnTo>
                    <a:pt x="317412" y="1330128"/>
                  </a:lnTo>
                  <a:lnTo>
                    <a:pt x="280483" y="1349238"/>
                  </a:lnTo>
                  <a:lnTo>
                    <a:pt x="241897" y="1360012"/>
                  </a:lnTo>
                  <a:lnTo>
                    <a:pt x="202742" y="136290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 name="Google Shape;13;p14"/>
            <p:cNvSpPr/>
            <p:nvPr/>
          </p:nvSpPr>
          <p:spPr>
            <a:xfrm>
              <a:off x="560172" y="618997"/>
              <a:ext cx="887730" cy="1026160"/>
            </a:xfrm>
            <a:custGeom>
              <a:rect b="b" l="l" r="r" t="t"/>
              <a:pathLst>
                <a:path extrusionOk="0" h="1026160" w="887730">
                  <a:moveTo>
                    <a:pt x="628746" y="1025835"/>
                  </a:moveTo>
                  <a:lnTo>
                    <a:pt x="580659" y="848647"/>
                  </a:lnTo>
                  <a:lnTo>
                    <a:pt x="358955" y="571248"/>
                  </a:lnTo>
                  <a:lnTo>
                    <a:pt x="114959" y="315467"/>
                  </a:lnTo>
                  <a:lnTo>
                    <a:pt x="0" y="203133"/>
                  </a:lnTo>
                  <a:lnTo>
                    <a:pt x="5095" y="159784"/>
                  </a:lnTo>
                  <a:lnTo>
                    <a:pt x="18139" y="120676"/>
                  </a:lnTo>
                  <a:lnTo>
                    <a:pt x="38067" y="86255"/>
                  </a:lnTo>
                  <a:lnTo>
                    <a:pt x="63815" y="56963"/>
                  </a:lnTo>
                  <a:lnTo>
                    <a:pt x="94316" y="33248"/>
                  </a:lnTo>
                  <a:lnTo>
                    <a:pt x="128507" y="15552"/>
                  </a:lnTo>
                  <a:lnTo>
                    <a:pt x="165322" y="4321"/>
                  </a:lnTo>
                  <a:lnTo>
                    <a:pt x="203696" y="0"/>
                  </a:lnTo>
                  <a:lnTo>
                    <a:pt x="242565" y="3032"/>
                  </a:lnTo>
                  <a:lnTo>
                    <a:pt x="280862" y="13864"/>
                  </a:lnTo>
                  <a:lnTo>
                    <a:pt x="317524" y="32939"/>
                  </a:lnTo>
                  <a:lnTo>
                    <a:pt x="351485" y="60702"/>
                  </a:lnTo>
                  <a:lnTo>
                    <a:pt x="831801" y="541017"/>
                  </a:lnTo>
                  <a:lnTo>
                    <a:pt x="856393" y="573070"/>
                  </a:lnTo>
                  <a:lnTo>
                    <a:pt x="874260" y="609304"/>
                  </a:lnTo>
                  <a:lnTo>
                    <a:pt x="884716" y="648330"/>
                  </a:lnTo>
                  <a:lnTo>
                    <a:pt x="887357" y="675151"/>
                  </a:lnTo>
                  <a:lnTo>
                    <a:pt x="887357" y="688644"/>
                  </a:lnTo>
                  <a:lnTo>
                    <a:pt x="882084" y="728699"/>
                  </a:lnTo>
                  <a:lnTo>
                    <a:pt x="869097" y="766956"/>
                  </a:lnTo>
                  <a:lnTo>
                    <a:pt x="848898" y="801945"/>
                  </a:lnTo>
                  <a:lnTo>
                    <a:pt x="831801" y="822779"/>
                  </a:lnTo>
                  <a:lnTo>
                    <a:pt x="628746" y="1025835"/>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4" name="Google Shape;14;p14"/>
          <p:cNvGrpSpPr/>
          <p:nvPr/>
        </p:nvGrpSpPr>
        <p:grpSpPr>
          <a:xfrm>
            <a:off x="1127665" y="612444"/>
            <a:ext cx="911225" cy="1358562"/>
            <a:chOff x="1127665" y="612444"/>
            <a:chExt cx="911225" cy="1358562"/>
          </a:xfrm>
        </p:grpSpPr>
        <p:sp>
          <p:nvSpPr>
            <p:cNvPr id="15" name="Google Shape;15;p14"/>
            <p:cNvSpPr/>
            <p:nvPr/>
          </p:nvSpPr>
          <p:spPr>
            <a:xfrm>
              <a:off x="1768983" y="612444"/>
              <a:ext cx="269240" cy="269240"/>
            </a:xfrm>
            <a:custGeom>
              <a:rect b="b" l="l" r="r" t="t"/>
              <a:pathLst>
                <a:path extrusionOk="0" h="269240" w="269239">
                  <a:moveTo>
                    <a:pt x="269240" y="134620"/>
                  </a:moveTo>
                  <a:lnTo>
                    <a:pt x="263448" y="95542"/>
                  </a:lnTo>
                  <a:lnTo>
                    <a:pt x="246545" y="59829"/>
                  </a:lnTo>
                  <a:lnTo>
                    <a:pt x="220027" y="30556"/>
                  </a:lnTo>
                  <a:lnTo>
                    <a:pt x="186131" y="10248"/>
                  </a:lnTo>
                  <a:lnTo>
                    <a:pt x="147815" y="647"/>
                  </a:lnTo>
                  <a:lnTo>
                    <a:pt x="134620" y="0"/>
                  </a:lnTo>
                  <a:lnTo>
                    <a:pt x="128003" y="165"/>
                  </a:lnTo>
                  <a:lnTo>
                    <a:pt x="89281" y="7874"/>
                  </a:lnTo>
                  <a:lnTo>
                    <a:pt x="54419" y="26504"/>
                  </a:lnTo>
                  <a:lnTo>
                    <a:pt x="26492" y="54419"/>
                  </a:lnTo>
                  <a:lnTo>
                    <a:pt x="7861" y="89281"/>
                  </a:lnTo>
                  <a:lnTo>
                    <a:pt x="165" y="128003"/>
                  </a:lnTo>
                  <a:lnTo>
                    <a:pt x="0" y="134620"/>
                  </a:lnTo>
                  <a:lnTo>
                    <a:pt x="165" y="141236"/>
                  </a:lnTo>
                  <a:lnTo>
                    <a:pt x="7861" y="179971"/>
                  </a:lnTo>
                  <a:lnTo>
                    <a:pt x="26492" y="214820"/>
                  </a:lnTo>
                  <a:lnTo>
                    <a:pt x="54419" y="242747"/>
                  </a:lnTo>
                  <a:lnTo>
                    <a:pt x="89281" y="261378"/>
                  </a:lnTo>
                  <a:lnTo>
                    <a:pt x="128003" y="269074"/>
                  </a:lnTo>
                  <a:lnTo>
                    <a:pt x="134620" y="269240"/>
                  </a:lnTo>
                  <a:lnTo>
                    <a:pt x="141236" y="269074"/>
                  </a:lnTo>
                  <a:lnTo>
                    <a:pt x="179959" y="261378"/>
                  </a:lnTo>
                  <a:lnTo>
                    <a:pt x="214820" y="242747"/>
                  </a:lnTo>
                  <a:lnTo>
                    <a:pt x="242747" y="214820"/>
                  </a:lnTo>
                  <a:lnTo>
                    <a:pt x="261378" y="179971"/>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 name="Google Shape;16;p14"/>
            <p:cNvSpPr/>
            <p:nvPr/>
          </p:nvSpPr>
          <p:spPr>
            <a:xfrm>
              <a:off x="1127665" y="631791"/>
              <a:ext cx="911225" cy="1339215"/>
            </a:xfrm>
            <a:custGeom>
              <a:rect b="b" l="l" r="r" t="t"/>
              <a:pathLst>
                <a:path extrusionOk="0" h="1339214" w="911225">
                  <a:moveTo>
                    <a:pt x="232033" y="1338882"/>
                  </a:moveTo>
                  <a:lnTo>
                    <a:pt x="191202" y="1334729"/>
                  </a:lnTo>
                  <a:lnTo>
                    <a:pt x="151119" y="1325612"/>
                  </a:lnTo>
                  <a:lnTo>
                    <a:pt x="113173" y="1312250"/>
                  </a:lnTo>
                  <a:lnTo>
                    <a:pt x="78753" y="1295364"/>
                  </a:lnTo>
                  <a:lnTo>
                    <a:pt x="26049" y="1253897"/>
                  </a:lnTo>
                  <a:lnTo>
                    <a:pt x="4122" y="1206967"/>
                  </a:lnTo>
                  <a:lnTo>
                    <a:pt x="8173" y="1183252"/>
                  </a:lnTo>
                  <a:lnTo>
                    <a:pt x="24087" y="1160330"/>
                  </a:lnTo>
                  <a:lnTo>
                    <a:pt x="370314" y="814003"/>
                  </a:lnTo>
                  <a:lnTo>
                    <a:pt x="374841" y="809014"/>
                  </a:lnTo>
                  <a:lnTo>
                    <a:pt x="398386" y="776191"/>
                  </a:lnTo>
                  <a:lnTo>
                    <a:pt x="415070" y="739405"/>
                  </a:lnTo>
                  <a:lnTo>
                    <a:pt x="424250" y="700068"/>
                  </a:lnTo>
                  <a:lnTo>
                    <a:pt x="425904" y="679915"/>
                  </a:lnTo>
                  <a:lnTo>
                    <a:pt x="425904" y="666425"/>
                  </a:lnTo>
                  <a:lnTo>
                    <a:pt x="420627" y="626378"/>
                  </a:lnTo>
                  <a:lnTo>
                    <a:pt x="407633" y="588131"/>
                  </a:lnTo>
                  <a:lnTo>
                    <a:pt x="387421" y="553158"/>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9" y="528967"/>
                  </a:lnTo>
                  <a:lnTo>
                    <a:pt x="879731" y="561078"/>
                  </a:lnTo>
                  <a:lnTo>
                    <a:pt x="897725" y="597416"/>
                  </a:lnTo>
                  <a:lnTo>
                    <a:pt x="908257" y="636574"/>
                  </a:lnTo>
                  <a:lnTo>
                    <a:pt x="910918" y="663495"/>
                  </a:lnTo>
                  <a:lnTo>
                    <a:pt x="910918" y="677037"/>
                  </a:lnTo>
                  <a:lnTo>
                    <a:pt x="905606" y="717239"/>
                  </a:lnTo>
                  <a:lnTo>
                    <a:pt x="892525" y="755620"/>
                  </a:lnTo>
                  <a:lnTo>
                    <a:pt x="872183" y="790698"/>
                  </a:lnTo>
                  <a:lnTo>
                    <a:pt x="375045" y="1291464"/>
                  </a:lnTo>
                  <a:lnTo>
                    <a:pt x="310380" y="1329418"/>
                  </a:lnTo>
                  <a:lnTo>
                    <a:pt x="272222" y="1337352"/>
                  </a:lnTo>
                  <a:lnTo>
                    <a:pt x="232033" y="1338882"/>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 name="Google Shape;17;p14"/>
            <p:cNvSpPr/>
            <p:nvPr/>
          </p:nvSpPr>
          <p:spPr>
            <a:xfrm>
              <a:off x="1127665" y="631791"/>
              <a:ext cx="911225" cy="1006475"/>
            </a:xfrm>
            <a:custGeom>
              <a:rect b="b" l="l" r="r" t="t"/>
              <a:pathLst>
                <a:path extrusionOk="0" h="1006475" w="911225">
                  <a:moveTo>
                    <a:pt x="660436" y="1006073"/>
                  </a:moveTo>
                  <a:lnTo>
                    <a:pt x="636002" y="943344"/>
                  </a:lnTo>
                  <a:lnTo>
                    <a:pt x="616360" y="907318"/>
                  </a:lnTo>
                  <a:lnTo>
                    <a:pt x="592402" y="868695"/>
                  </a:lnTo>
                  <a:lnTo>
                    <a:pt x="564600" y="827860"/>
                  </a:lnTo>
                  <a:lnTo>
                    <a:pt x="533431" y="785194"/>
                  </a:lnTo>
                  <a:lnTo>
                    <a:pt x="499368" y="741081"/>
                  </a:lnTo>
                  <a:lnTo>
                    <a:pt x="462885" y="695904"/>
                  </a:lnTo>
                  <a:lnTo>
                    <a:pt x="424458" y="650047"/>
                  </a:lnTo>
                  <a:lnTo>
                    <a:pt x="421823" y="632874"/>
                  </a:lnTo>
                  <a:lnTo>
                    <a:pt x="405443" y="583786"/>
                  </a:lnTo>
                  <a:lnTo>
                    <a:pt x="377315" y="540350"/>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3" y="528961"/>
                  </a:lnTo>
                  <a:lnTo>
                    <a:pt x="879695" y="561024"/>
                  </a:lnTo>
                  <a:lnTo>
                    <a:pt x="897682" y="597303"/>
                  </a:lnTo>
                  <a:lnTo>
                    <a:pt x="908227" y="636400"/>
                  </a:lnTo>
                  <a:lnTo>
                    <a:pt x="910925" y="676805"/>
                  </a:lnTo>
                  <a:lnTo>
                    <a:pt x="910600" y="683550"/>
                  </a:lnTo>
                  <a:lnTo>
                    <a:pt x="904033" y="723508"/>
                  </a:lnTo>
                  <a:lnTo>
                    <a:pt x="889780" y="761410"/>
                  </a:lnTo>
                  <a:lnTo>
                    <a:pt x="868391" y="795795"/>
                  </a:lnTo>
                  <a:lnTo>
                    <a:pt x="855269" y="811246"/>
                  </a:lnTo>
                  <a:lnTo>
                    <a:pt x="660436" y="100607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8" name="Google Shape;18;p14"/>
          <p:cNvGrpSpPr/>
          <p:nvPr/>
        </p:nvGrpSpPr>
        <p:grpSpPr>
          <a:xfrm>
            <a:off x="16371766" y="8330202"/>
            <a:ext cx="887730" cy="1363345"/>
            <a:chOff x="16371766" y="8330202"/>
            <a:chExt cx="887730" cy="1363345"/>
          </a:xfrm>
        </p:grpSpPr>
        <p:sp>
          <p:nvSpPr>
            <p:cNvPr id="19" name="Google Shape;19;p14"/>
            <p:cNvSpPr/>
            <p:nvPr/>
          </p:nvSpPr>
          <p:spPr>
            <a:xfrm>
              <a:off x="16372188" y="8330202"/>
              <a:ext cx="887094" cy="1363345"/>
            </a:xfrm>
            <a:custGeom>
              <a:rect b="b" l="l" r="r" t="t"/>
              <a:pathLst>
                <a:path extrusionOk="0" h="1363345" w="887094">
                  <a:moveTo>
                    <a:pt x="684298" y="0"/>
                  </a:moveTo>
                  <a:lnTo>
                    <a:pt x="722929" y="4541"/>
                  </a:lnTo>
                  <a:lnTo>
                    <a:pt x="759945" y="16062"/>
                  </a:lnTo>
                  <a:lnTo>
                    <a:pt x="794256" y="34112"/>
                  </a:lnTo>
                  <a:lnTo>
                    <a:pt x="824770" y="58238"/>
                  </a:lnTo>
                  <a:lnTo>
                    <a:pt x="850397" y="87990"/>
                  </a:lnTo>
                  <a:lnTo>
                    <a:pt x="870045" y="122916"/>
                  </a:lnTo>
                  <a:lnTo>
                    <a:pt x="882623" y="162563"/>
                  </a:lnTo>
                  <a:lnTo>
                    <a:pt x="887041" y="206481"/>
                  </a:lnTo>
                  <a:lnTo>
                    <a:pt x="887041" y="1156727"/>
                  </a:lnTo>
                  <a:lnTo>
                    <a:pt x="882623" y="1200572"/>
                  </a:lnTo>
                  <a:lnTo>
                    <a:pt x="870045" y="1240159"/>
                  </a:lnTo>
                  <a:lnTo>
                    <a:pt x="850397" y="1275034"/>
                  </a:lnTo>
                  <a:lnTo>
                    <a:pt x="824770" y="1304746"/>
                  </a:lnTo>
                  <a:lnTo>
                    <a:pt x="794256" y="1328842"/>
                  </a:lnTo>
                  <a:lnTo>
                    <a:pt x="759945" y="1346869"/>
                  </a:lnTo>
                  <a:lnTo>
                    <a:pt x="722929" y="1358373"/>
                  </a:lnTo>
                  <a:lnTo>
                    <a:pt x="684298" y="1362903"/>
                  </a:lnTo>
                  <a:lnTo>
                    <a:pt x="645144" y="1360006"/>
                  </a:lnTo>
                  <a:lnTo>
                    <a:pt x="606557" y="1349228"/>
                  </a:lnTo>
                  <a:lnTo>
                    <a:pt x="569628" y="1330117"/>
                  </a:lnTo>
                  <a:lnTo>
                    <a:pt x="535450" y="1302220"/>
                  </a:lnTo>
                  <a:lnTo>
                    <a:pt x="55557" y="822327"/>
                  </a:lnTo>
                  <a:lnTo>
                    <a:pt x="30964" y="790274"/>
                  </a:lnTo>
                  <a:lnTo>
                    <a:pt x="13096" y="754039"/>
                  </a:lnTo>
                  <a:lnTo>
                    <a:pt x="2641" y="715014"/>
                  </a:lnTo>
                  <a:lnTo>
                    <a:pt x="0" y="688192"/>
                  </a:lnTo>
                  <a:lnTo>
                    <a:pt x="0" y="674699"/>
                  </a:lnTo>
                  <a:lnTo>
                    <a:pt x="5273" y="634645"/>
                  </a:lnTo>
                  <a:lnTo>
                    <a:pt x="18259" y="596387"/>
                  </a:lnTo>
                  <a:lnTo>
                    <a:pt x="38459" y="561398"/>
                  </a:lnTo>
                  <a:lnTo>
                    <a:pt x="535450" y="60671"/>
                  </a:lnTo>
                  <a:lnTo>
                    <a:pt x="569628" y="32774"/>
                  </a:lnTo>
                  <a:lnTo>
                    <a:pt x="606557" y="13665"/>
                  </a:lnTo>
                  <a:lnTo>
                    <a:pt x="645144" y="2890"/>
                  </a:lnTo>
                  <a:lnTo>
                    <a:pt x="684298"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 name="Google Shape;20;p14"/>
            <p:cNvSpPr/>
            <p:nvPr/>
          </p:nvSpPr>
          <p:spPr>
            <a:xfrm>
              <a:off x="16371766" y="8667290"/>
              <a:ext cx="887730" cy="1026160"/>
            </a:xfrm>
            <a:custGeom>
              <a:rect b="b" l="l" r="r" t="t"/>
              <a:pathLst>
                <a:path extrusionOk="0" h="1026159" w="887730">
                  <a:moveTo>
                    <a:pt x="258611" y="0"/>
                  </a:moveTo>
                  <a:lnTo>
                    <a:pt x="306697" y="177187"/>
                  </a:lnTo>
                  <a:lnTo>
                    <a:pt x="528402" y="454587"/>
                  </a:lnTo>
                  <a:lnTo>
                    <a:pt x="772397" y="710368"/>
                  </a:lnTo>
                  <a:lnTo>
                    <a:pt x="887357" y="822701"/>
                  </a:lnTo>
                  <a:lnTo>
                    <a:pt x="882262" y="866050"/>
                  </a:lnTo>
                  <a:lnTo>
                    <a:pt x="869218" y="905158"/>
                  </a:lnTo>
                  <a:lnTo>
                    <a:pt x="849290" y="939580"/>
                  </a:lnTo>
                  <a:lnTo>
                    <a:pt x="823542" y="968871"/>
                  </a:lnTo>
                  <a:lnTo>
                    <a:pt x="793040" y="992587"/>
                  </a:lnTo>
                  <a:lnTo>
                    <a:pt x="758850" y="1010283"/>
                  </a:lnTo>
                  <a:lnTo>
                    <a:pt x="722035" y="1021513"/>
                  </a:lnTo>
                  <a:lnTo>
                    <a:pt x="683660" y="1025835"/>
                  </a:lnTo>
                  <a:lnTo>
                    <a:pt x="644792" y="1022802"/>
                  </a:lnTo>
                  <a:lnTo>
                    <a:pt x="606494" y="1011971"/>
                  </a:lnTo>
                  <a:lnTo>
                    <a:pt x="569833" y="992896"/>
                  </a:lnTo>
                  <a:lnTo>
                    <a:pt x="535872" y="965133"/>
                  </a:lnTo>
                  <a:lnTo>
                    <a:pt x="55556" y="484817"/>
                  </a:lnTo>
                  <a:lnTo>
                    <a:pt x="30963" y="452764"/>
                  </a:lnTo>
                  <a:lnTo>
                    <a:pt x="13097" y="416530"/>
                  </a:lnTo>
                  <a:lnTo>
                    <a:pt x="2641" y="377505"/>
                  </a:lnTo>
                  <a:lnTo>
                    <a:pt x="0" y="350683"/>
                  </a:lnTo>
                  <a:lnTo>
                    <a:pt x="0" y="337191"/>
                  </a:lnTo>
                  <a:lnTo>
                    <a:pt x="5273" y="297136"/>
                  </a:lnTo>
                  <a:lnTo>
                    <a:pt x="18259" y="258879"/>
                  </a:lnTo>
                  <a:lnTo>
                    <a:pt x="38459" y="223890"/>
                  </a:lnTo>
                  <a:lnTo>
                    <a:pt x="55556" y="203055"/>
                  </a:lnTo>
                  <a:lnTo>
                    <a:pt x="258611" y="0"/>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21" name="Google Shape;21;p14"/>
          <p:cNvGrpSpPr/>
          <p:nvPr/>
        </p:nvGrpSpPr>
        <p:grpSpPr>
          <a:xfrm>
            <a:off x="15780706" y="8341449"/>
            <a:ext cx="911232" cy="1358239"/>
            <a:chOff x="15780706" y="8341449"/>
            <a:chExt cx="911232" cy="1358239"/>
          </a:xfrm>
        </p:grpSpPr>
        <p:sp>
          <p:nvSpPr>
            <p:cNvPr id="22" name="Google Shape;22;p14"/>
            <p:cNvSpPr/>
            <p:nvPr/>
          </p:nvSpPr>
          <p:spPr>
            <a:xfrm>
              <a:off x="15781059" y="9430448"/>
              <a:ext cx="269240" cy="269240"/>
            </a:xfrm>
            <a:custGeom>
              <a:rect b="b" l="l" r="r" t="t"/>
              <a:pathLst>
                <a:path extrusionOk="0" h="269240" w="269240">
                  <a:moveTo>
                    <a:pt x="269240" y="134620"/>
                  </a:moveTo>
                  <a:lnTo>
                    <a:pt x="263448" y="95542"/>
                  </a:lnTo>
                  <a:lnTo>
                    <a:pt x="246557" y="59829"/>
                  </a:lnTo>
                  <a:lnTo>
                    <a:pt x="220027" y="30556"/>
                  </a:lnTo>
                  <a:lnTo>
                    <a:pt x="186143" y="10248"/>
                  </a:lnTo>
                  <a:lnTo>
                    <a:pt x="147815" y="647"/>
                  </a:lnTo>
                  <a:lnTo>
                    <a:pt x="134620" y="0"/>
                  </a:lnTo>
                  <a:lnTo>
                    <a:pt x="128016" y="165"/>
                  </a:lnTo>
                  <a:lnTo>
                    <a:pt x="89281" y="7861"/>
                  </a:lnTo>
                  <a:lnTo>
                    <a:pt x="54419" y="26492"/>
                  </a:lnTo>
                  <a:lnTo>
                    <a:pt x="26504" y="54419"/>
                  </a:lnTo>
                  <a:lnTo>
                    <a:pt x="7874" y="89281"/>
                  </a:lnTo>
                  <a:lnTo>
                    <a:pt x="165" y="128003"/>
                  </a:lnTo>
                  <a:lnTo>
                    <a:pt x="0" y="134620"/>
                  </a:lnTo>
                  <a:lnTo>
                    <a:pt x="165" y="141236"/>
                  </a:lnTo>
                  <a:lnTo>
                    <a:pt x="7874" y="179959"/>
                  </a:lnTo>
                  <a:lnTo>
                    <a:pt x="26504" y="214820"/>
                  </a:lnTo>
                  <a:lnTo>
                    <a:pt x="54419" y="242735"/>
                  </a:lnTo>
                  <a:lnTo>
                    <a:pt x="89281" y="261366"/>
                  </a:lnTo>
                  <a:lnTo>
                    <a:pt x="128016" y="269074"/>
                  </a:lnTo>
                  <a:lnTo>
                    <a:pt x="134620" y="269240"/>
                  </a:lnTo>
                  <a:lnTo>
                    <a:pt x="141236" y="269074"/>
                  </a:lnTo>
                  <a:lnTo>
                    <a:pt x="179971" y="261366"/>
                  </a:lnTo>
                  <a:lnTo>
                    <a:pt x="214820" y="242735"/>
                  </a:lnTo>
                  <a:lnTo>
                    <a:pt x="242747" y="214820"/>
                  </a:lnTo>
                  <a:lnTo>
                    <a:pt x="261378" y="179959"/>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 name="Google Shape;23;p14"/>
            <p:cNvSpPr/>
            <p:nvPr/>
          </p:nvSpPr>
          <p:spPr>
            <a:xfrm>
              <a:off x="15780713" y="8341449"/>
              <a:ext cx="911225" cy="1339215"/>
            </a:xfrm>
            <a:custGeom>
              <a:rect b="b" l="l" r="r" t="t"/>
              <a:pathLst>
                <a:path extrusionOk="0" h="1339215" w="911225">
                  <a:moveTo>
                    <a:pt x="678885" y="0"/>
                  </a:moveTo>
                  <a:lnTo>
                    <a:pt x="719715" y="4153"/>
                  </a:lnTo>
                  <a:lnTo>
                    <a:pt x="759799" y="13270"/>
                  </a:lnTo>
                  <a:lnTo>
                    <a:pt x="797745" y="26631"/>
                  </a:lnTo>
                  <a:lnTo>
                    <a:pt x="832165" y="43517"/>
                  </a:lnTo>
                  <a:lnTo>
                    <a:pt x="884869" y="84984"/>
                  </a:lnTo>
                  <a:lnTo>
                    <a:pt x="906796" y="131915"/>
                  </a:lnTo>
                  <a:lnTo>
                    <a:pt x="902744" y="155630"/>
                  </a:lnTo>
                  <a:lnTo>
                    <a:pt x="886831" y="178552"/>
                  </a:lnTo>
                  <a:lnTo>
                    <a:pt x="540603" y="524879"/>
                  </a:lnTo>
                  <a:lnTo>
                    <a:pt x="536076" y="529867"/>
                  </a:lnTo>
                  <a:lnTo>
                    <a:pt x="512531" y="562690"/>
                  </a:lnTo>
                  <a:lnTo>
                    <a:pt x="495848" y="599476"/>
                  </a:lnTo>
                  <a:lnTo>
                    <a:pt x="486668" y="638814"/>
                  </a:lnTo>
                  <a:lnTo>
                    <a:pt x="485014" y="658966"/>
                  </a:lnTo>
                  <a:lnTo>
                    <a:pt x="485014" y="672456"/>
                  </a:lnTo>
                  <a:lnTo>
                    <a:pt x="490291" y="712504"/>
                  </a:lnTo>
                  <a:lnTo>
                    <a:pt x="503285" y="750750"/>
                  </a:lnTo>
                  <a:lnTo>
                    <a:pt x="523497" y="785723"/>
                  </a:lnTo>
                  <a:lnTo>
                    <a:pt x="887042" y="1153082"/>
                  </a:lnTo>
                  <a:lnTo>
                    <a:pt x="905234" y="1178387"/>
                  </a:lnTo>
                  <a:lnTo>
                    <a:pt x="910918" y="1203990"/>
                  </a:lnTo>
                  <a:lnTo>
                    <a:pt x="905559" y="1229219"/>
                  </a:lnTo>
                  <a:lnTo>
                    <a:pt x="890616" y="1253401"/>
                  </a:lnTo>
                  <a:lnTo>
                    <a:pt x="837834" y="1295938"/>
                  </a:lnTo>
                  <a:lnTo>
                    <a:pt x="802919" y="1312948"/>
                  </a:lnTo>
                  <a:lnTo>
                    <a:pt x="764270" y="1326223"/>
                  </a:lnTo>
                  <a:lnTo>
                    <a:pt x="723351" y="1335092"/>
                  </a:lnTo>
                  <a:lnTo>
                    <a:pt x="681623" y="1338882"/>
                  </a:lnTo>
                  <a:lnTo>
                    <a:pt x="640549" y="1336921"/>
                  </a:lnTo>
                  <a:lnTo>
                    <a:pt x="601591" y="1328537"/>
                  </a:lnTo>
                  <a:lnTo>
                    <a:pt x="566212" y="1313058"/>
                  </a:lnTo>
                  <a:lnTo>
                    <a:pt x="535873" y="1289812"/>
                  </a:lnTo>
                  <a:lnTo>
                    <a:pt x="60750" y="814689"/>
                  </a:lnTo>
                  <a:lnTo>
                    <a:pt x="55949" y="809915"/>
                  </a:lnTo>
                  <a:lnTo>
                    <a:pt x="31187" y="777803"/>
                  </a:lnTo>
                  <a:lnTo>
                    <a:pt x="13192" y="741465"/>
                  </a:lnTo>
                  <a:lnTo>
                    <a:pt x="2661" y="702307"/>
                  </a:lnTo>
                  <a:lnTo>
                    <a:pt x="0" y="675386"/>
                  </a:lnTo>
                  <a:lnTo>
                    <a:pt x="0" y="661844"/>
                  </a:lnTo>
                  <a:lnTo>
                    <a:pt x="5312" y="621643"/>
                  </a:lnTo>
                  <a:lnTo>
                    <a:pt x="18393" y="583261"/>
                  </a:lnTo>
                  <a:lnTo>
                    <a:pt x="38735" y="548183"/>
                  </a:lnTo>
                  <a:lnTo>
                    <a:pt x="535873" y="47418"/>
                  </a:lnTo>
                  <a:lnTo>
                    <a:pt x="600538" y="9463"/>
                  </a:lnTo>
                  <a:lnTo>
                    <a:pt x="638696" y="1530"/>
                  </a:lnTo>
                  <a:lnTo>
                    <a:pt x="678885" y="0"/>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 name="Google Shape;24;p14"/>
            <p:cNvSpPr/>
            <p:nvPr/>
          </p:nvSpPr>
          <p:spPr>
            <a:xfrm>
              <a:off x="15780706" y="8674258"/>
              <a:ext cx="911225" cy="1006475"/>
            </a:xfrm>
            <a:custGeom>
              <a:rect b="b" l="l" r="r" t="t"/>
              <a:pathLst>
                <a:path extrusionOk="0" h="1006475" w="911225">
                  <a:moveTo>
                    <a:pt x="250489" y="0"/>
                  </a:moveTo>
                  <a:lnTo>
                    <a:pt x="274923" y="62729"/>
                  </a:lnTo>
                  <a:lnTo>
                    <a:pt x="294564" y="98755"/>
                  </a:lnTo>
                  <a:lnTo>
                    <a:pt x="318523" y="137377"/>
                  </a:lnTo>
                  <a:lnTo>
                    <a:pt x="346324" y="178213"/>
                  </a:lnTo>
                  <a:lnTo>
                    <a:pt x="377494" y="220879"/>
                  </a:lnTo>
                  <a:lnTo>
                    <a:pt x="411557" y="264992"/>
                  </a:lnTo>
                  <a:lnTo>
                    <a:pt x="448039" y="310168"/>
                  </a:lnTo>
                  <a:lnTo>
                    <a:pt x="486467" y="356025"/>
                  </a:lnTo>
                  <a:lnTo>
                    <a:pt x="489102" y="373199"/>
                  </a:lnTo>
                  <a:lnTo>
                    <a:pt x="505482" y="422287"/>
                  </a:lnTo>
                  <a:lnTo>
                    <a:pt x="533610" y="465723"/>
                  </a:lnTo>
                  <a:lnTo>
                    <a:pt x="887048" y="820273"/>
                  </a:lnTo>
                  <a:lnTo>
                    <a:pt x="905240" y="845579"/>
                  </a:lnTo>
                  <a:lnTo>
                    <a:pt x="910925" y="871182"/>
                  </a:lnTo>
                  <a:lnTo>
                    <a:pt x="905565" y="896410"/>
                  </a:lnTo>
                  <a:lnTo>
                    <a:pt x="890623" y="920593"/>
                  </a:lnTo>
                  <a:lnTo>
                    <a:pt x="837841" y="963129"/>
                  </a:lnTo>
                  <a:lnTo>
                    <a:pt x="802925" y="980139"/>
                  </a:lnTo>
                  <a:lnTo>
                    <a:pt x="764277" y="993415"/>
                  </a:lnTo>
                  <a:lnTo>
                    <a:pt x="723358" y="1002283"/>
                  </a:lnTo>
                  <a:lnTo>
                    <a:pt x="681630" y="1006073"/>
                  </a:lnTo>
                  <a:lnTo>
                    <a:pt x="640556" y="1004112"/>
                  </a:lnTo>
                  <a:lnTo>
                    <a:pt x="601598" y="995728"/>
                  </a:lnTo>
                  <a:lnTo>
                    <a:pt x="566218" y="980249"/>
                  </a:lnTo>
                  <a:lnTo>
                    <a:pt x="535880" y="957003"/>
                  </a:lnTo>
                  <a:lnTo>
                    <a:pt x="60757" y="481880"/>
                  </a:lnTo>
                  <a:lnTo>
                    <a:pt x="55962" y="477112"/>
                  </a:lnTo>
                  <a:lnTo>
                    <a:pt x="31229" y="445049"/>
                  </a:lnTo>
                  <a:lnTo>
                    <a:pt x="13243" y="408770"/>
                  </a:lnTo>
                  <a:lnTo>
                    <a:pt x="2697" y="369673"/>
                  </a:lnTo>
                  <a:lnTo>
                    <a:pt x="0" y="329268"/>
                  </a:lnTo>
                  <a:lnTo>
                    <a:pt x="324" y="322523"/>
                  </a:lnTo>
                  <a:lnTo>
                    <a:pt x="6891" y="282565"/>
                  </a:lnTo>
                  <a:lnTo>
                    <a:pt x="21144" y="244663"/>
                  </a:lnTo>
                  <a:lnTo>
                    <a:pt x="42533" y="210278"/>
                  </a:lnTo>
                  <a:lnTo>
                    <a:pt x="55655" y="194826"/>
                  </a:lnTo>
                  <a:lnTo>
                    <a:pt x="250489"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5" name="Google Shape;25;p14"/>
          <p:cNvPicPr preferRelativeResize="0"/>
          <p:nvPr/>
        </p:nvPicPr>
        <p:blipFill rotWithShape="1">
          <a:blip r:embed="rId2">
            <a:alphaModFix/>
          </a:blip>
          <a:srcRect b="0" l="0" r="0" t="0"/>
          <a:stretch/>
        </p:blipFill>
        <p:spPr>
          <a:xfrm>
            <a:off x="8097944" y="9258300"/>
            <a:ext cx="1533524" cy="542924"/>
          </a:xfrm>
          <a:prstGeom prst="rect">
            <a:avLst/>
          </a:prstGeom>
          <a:noFill/>
          <a:ln>
            <a:noFill/>
          </a:ln>
        </p:spPr>
      </p:pic>
      <p:pic>
        <p:nvPicPr>
          <p:cNvPr id="26" name="Google Shape;26;p14"/>
          <p:cNvPicPr preferRelativeResize="0"/>
          <p:nvPr/>
        </p:nvPicPr>
        <p:blipFill rotWithShape="1">
          <a:blip r:embed="rId3">
            <a:alphaModFix/>
          </a:blip>
          <a:srcRect b="0" l="0" r="0" t="0"/>
          <a:stretch/>
        </p:blipFill>
        <p:spPr>
          <a:xfrm>
            <a:off x="1095397" y="9302594"/>
            <a:ext cx="2178782" cy="467629"/>
          </a:xfrm>
          <a:prstGeom prst="rect">
            <a:avLst/>
          </a:prstGeom>
          <a:noFill/>
          <a:ln>
            <a:noFill/>
          </a:ln>
        </p:spPr>
      </p:pic>
      <p:sp>
        <p:nvSpPr>
          <p:cNvPr id="27" name="Google Shape;27;p14"/>
          <p:cNvSpPr/>
          <p:nvPr/>
        </p:nvSpPr>
        <p:spPr>
          <a:xfrm>
            <a:off x="1081542" y="9005038"/>
            <a:ext cx="14206219" cy="19050"/>
          </a:xfrm>
          <a:custGeom>
            <a:rect b="b" l="l" r="r" t="t"/>
            <a:pathLst>
              <a:path extrusionOk="0" h="19050" w="14206219">
                <a:moveTo>
                  <a:pt x="0" y="19049"/>
                </a:moveTo>
                <a:lnTo>
                  <a:pt x="14205894" y="0"/>
                </a:lnTo>
              </a:path>
            </a:pathLst>
          </a:custGeom>
          <a:noFill/>
          <a:ln cap="flat" cmpd="sng" w="47600">
            <a:solidFill>
              <a:srgbClr val="16A637"/>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 name="Google Shape;28;p14"/>
          <p:cNvSpPr txBox="1"/>
          <p:nvPr/>
        </p:nvSpPr>
        <p:spPr>
          <a:xfrm>
            <a:off x="9795971" y="9213214"/>
            <a:ext cx="5522594" cy="718787"/>
          </a:xfrm>
          <a:prstGeom prst="rect">
            <a:avLst/>
          </a:prstGeom>
          <a:noFill/>
          <a:ln>
            <a:noFill/>
          </a:ln>
        </p:spPr>
        <p:txBody>
          <a:bodyPr anchorCtr="0" anchor="t" bIns="0" lIns="0" spcFirstLastPara="1" rIns="0" wrap="square" tIns="6975">
            <a:spAutoFit/>
          </a:bodyPr>
          <a:lstStyle/>
          <a:p>
            <a:pPr indent="0" lvl="0" marL="12700" marR="5080" rtl="0" algn="just">
              <a:lnSpc>
                <a:spcPct val="139000"/>
              </a:lnSpc>
              <a:spcBef>
                <a:spcPts val="0"/>
              </a:spcBef>
              <a:spcAft>
                <a:spcPts val="0"/>
              </a:spcAft>
              <a:buNone/>
            </a:pPr>
            <a:r>
              <a:rPr lang="en-US" sz="1000">
                <a:latin typeface="Lucida Sans"/>
                <a:ea typeface="Lucida Sans"/>
                <a:cs typeface="Lucida Sans"/>
                <a:sym typeface="Lucida Sans"/>
              </a:rPr>
              <a:t>Legal description – Creative Commons licensing: The materials published on the Upskilling rural project website are classified as Open Educational Resources’ (OER) and can be freely (without permission of their creators): downloaded, used, reused, copied, adapted, and shared by users, with information about the source of their origin.</a:t>
            </a:r>
            <a:endParaRPr/>
          </a:p>
        </p:txBody>
      </p:sp>
      <p:sp>
        <p:nvSpPr>
          <p:cNvPr id="29" name="Google Shape;29;p14"/>
          <p:cNvSpPr txBox="1"/>
          <p:nvPr/>
        </p:nvSpPr>
        <p:spPr>
          <a:xfrm>
            <a:off x="3503759" y="9258300"/>
            <a:ext cx="4275455" cy="780983"/>
          </a:xfrm>
          <a:prstGeom prst="rect">
            <a:avLst/>
          </a:prstGeom>
          <a:noFill/>
          <a:ln>
            <a:noFill/>
          </a:ln>
        </p:spPr>
        <p:txBody>
          <a:bodyPr anchorCtr="0" anchor="t" bIns="0" lIns="0" spcFirstLastPara="1" rIns="0" wrap="square" tIns="7600">
            <a:spAutoFit/>
          </a:bodyPr>
          <a:lstStyle/>
          <a:p>
            <a:pPr indent="0" lvl="0" marL="12700" marR="5080" rtl="0" algn="just">
              <a:lnSpc>
                <a:spcPct val="120000"/>
              </a:lnSpc>
              <a:spcBef>
                <a:spcPts val="0"/>
              </a:spcBef>
              <a:spcAft>
                <a:spcPts val="0"/>
              </a:spcAft>
              <a:buNone/>
            </a:pPr>
            <a:r>
              <a:rPr lang="en-US" sz="1000">
                <a:latin typeface="Lucida Sans"/>
                <a:ea typeface="Lucida Sans"/>
                <a:cs typeface="Lucida Sans"/>
                <a:sym typeface="Lucida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researchgate.net/publication/370609130_THE_IMPLEMENTATION_OF_GIS_TOOLS_FOR_PLANNING_THE_DEVELOPMENT_OF_RURAL_TOURISM_ALONG_THE_NETWORK_OF_OLD_SHEEP-TRACKS" TargetMode="External"/><Relationship Id="rId4" Type="http://schemas.openxmlformats.org/officeDocument/2006/relationships/hyperlink" Target="https://www.hindawi.com/journals/wcmc/2022/9688023/" TargetMode="External"/><Relationship Id="rId5" Type="http://schemas.openxmlformats.org/officeDocument/2006/relationships/hyperlink" Target="https://www.acelerapyme.gob.es/en/news/pill/rural-tourism-its-growth-thanks-digitalization" TargetMode="External"/><Relationship Id="rId6" Type="http://schemas.openxmlformats.org/officeDocument/2006/relationships/hyperlink" Target="https://www.youtube.com/watch?v=QXWWpdRfGQ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youtu.be/QXWWpdRfGQI" TargetMode="External"/><Relationship Id="rId4" Type="http://schemas.openxmlformats.org/officeDocument/2006/relationships/image" Target="../media/image6.jpg"/><Relationship Id="rId5" Type="http://schemas.openxmlformats.org/officeDocument/2006/relationships/hyperlink" Target="https://youtu.be/QXWWpdRfGQI" TargetMode="External"/><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nvSpPr>
        <p:spPr>
          <a:xfrm>
            <a:off x="1905000" y="3848100"/>
            <a:ext cx="5943600" cy="280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6A637"/>
              </a:buClr>
              <a:buSzPts val="4400"/>
              <a:buFont typeface="Helvetica Neue"/>
              <a:buNone/>
            </a:pPr>
            <a:r>
              <a:rPr lang="en-US" sz="4400">
                <a:solidFill>
                  <a:srgbClr val="16A637"/>
                </a:solidFill>
                <a:latin typeface="Helvetica Neue"/>
                <a:ea typeface="Helvetica Neue"/>
                <a:cs typeface="Helvetica Neue"/>
                <a:sym typeface="Helvetica Neue"/>
              </a:rPr>
              <a:t> Digital Skills Apps and Tools for rural Tourism</a:t>
            </a:r>
            <a:endParaRPr/>
          </a:p>
          <a:p>
            <a:pPr indent="0" lvl="0" marL="0" marR="0" rtl="0" algn="ctr">
              <a:lnSpc>
                <a:spcPct val="100000"/>
              </a:lnSpc>
              <a:spcBef>
                <a:spcPts val="5"/>
              </a:spcBef>
              <a:spcAft>
                <a:spcPts val="0"/>
              </a:spcAft>
              <a:buSzPts val="4400"/>
              <a:buFont typeface="Arial"/>
              <a:buNone/>
            </a:pPr>
            <a:r>
              <a:t/>
            </a:r>
            <a:endParaRPr i="0" sz="4400" u="none" cap="none" strike="noStrike">
              <a:solidFill>
                <a:srgbClr val="16A637"/>
              </a:solidFill>
              <a:latin typeface="Helvetica Neue"/>
              <a:ea typeface="Helvetica Neue"/>
              <a:cs typeface="Helvetica Neue"/>
              <a:sym typeface="Helvetica Neue"/>
            </a:endParaRPr>
          </a:p>
          <a:p>
            <a:pPr indent="0" lvl="0" marL="0" marR="0" rtl="0" algn="ctr">
              <a:lnSpc>
                <a:spcPct val="100000"/>
              </a:lnSpc>
              <a:spcBef>
                <a:spcPts val="5"/>
              </a:spcBef>
              <a:spcAft>
                <a:spcPts val="0"/>
              </a:spcAft>
              <a:buClr>
                <a:srgbClr val="16A637"/>
              </a:buClr>
              <a:buSzPts val="4400"/>
              <a:buFont typeface="Helvetica Neue"/>
              <a:buNone/>
            </a:pPr>
            <a:r>
              <a:t/>
            </a:r>
            <a:endParaRPr i="0" sz="4400" u="none" cap="none" strike="noStrike">
              <a:solidFill>
                <a:srgbClr val="16A637"/>
              </a:solidFill>
              <a:latin typeface="Helvetica Neue"/>
              <a:ea typeface="Helvetica Neue"/>
              <a:cs typeface="Helvetica Neue"/>
              <a:sym typeface="Helvetica Neue"/>
            </a:endParaRPr>
          </a:p>
        </p:txBody>
      </p:sp>
      <p:sp>
        <p:nvSpPr>
          <p:cNvPr id="71" name="Google Shape;71;p1"/>
          <p:cNvSpPr/>
          <p:nvPr/>
        </p:nvSpPr>
        <p:spPr>
          <a:xfrm>
            <a:off x="8305800" y="3733800"/>
            <a:ext cx="5562600" cy="3352800"/>
          </a:xfrm>
          <a:custGeom>
            <a:rect b="b" l="l" r="r" t="t"/>
            <a:pathLst>
              <a:path extrusionOk="0" fill="none" h="3352800" w="5562600">
                <a:moveTo>
                  <a:pt x="0" y="0"/>
                </a:moveTo>
                <a:cubicBezTo>
                  <a:pt x="213910" y="-1377"/>
                  <a:pt x="512863" y="58196"/>
                  <a:pt x="667512" y="0"/>
                </a:cubicBezTo>
                <a:cubicBezTo>
                  <a:pt x="822161" y="-58196"/>
                  <a:pt x="1130390" y="32710"/>
                  <a:pt x="1335024" y="0"/>
                </a:cubicBezTo>
                <a:cubicBezTo>
                  <a:pt x="1539658" y="-32710"/>
                  <a:pt x="1758929" y="24202"/>
                  <a:pt x="1946910" y="0"/>
                </a:cubicBezTo>
                <a:cubicBezTo>
                  <a:pt x="2134891" y="-24202"/>
                  <a:pt x="2252275" y="31447"/>
                  <a:pt x="2447544" y="0"/>
                </a:cubicBezTo>
                <a:cubicBezTo>
                  <a:pt x="2642813" y="-31447"/>
                  <a:pt x="2750711" y="12559"/>
                  <a:pt x="2836926" y="0"/>
                </a:cubicBezTo>
                <a:cubicBezTo>
                  <a:pt x="2923141" y="-12559"/>
                  <a:pt x="3064160" y="29083"/>
                  <a:pt x="3226308" y="0"/>
                </a:cubicBezTo>
                <a:cubicBezTo>
                  <a:pt x="3388456" y="-29083"/>
                  <a:pt x="3665849" y="43554"/>
                  <a:pt x="3838194" y="0"/>
                </a:cubicBezTo>
                <a:cubicBezTo>
                  <a:pt x="4010539" y="-43554"/>
                  <a:pt x="4170864" y="42035"/>
                  <a:pt x="4283202" y="0"/>
                </a:cubicBezTo>
                <a:cubicBezTo>
                  <a:pt x="4395540" y="-42035"/>
                  <a:pt x="4732929" y="54201"/>
                  <a:pt x="4950714" y="0"/>
                </a:cubicBezTo>
                <a:cubicBezTo>
                  <a:pt x="5168499" y="-54201"/>
                  <a:pt x="5357399" y="49821"/>
                  <a:pt x="5562600" y="0"/>
                </a:cubicBezTo>
                <a:cubicBezTo>
                  <a:pt x="5586183" y="115678"/>
                  <a:pt x="5518289" y="304047"/>
                  <a:pt x="5562600" y="525272"/>
                </a:cubicBezTo>
                <a:cubicBezTo>
                  <a:pt x="5606911" y="746497"/>
                  <a:pt x="5521775" y="878687"/>
                  <a:pt x="5562600" y="983488"/>
                </a:cubicBezTo>
                <a:cubicBezTo>
                  <a:pt x="5603425" y="1088289"/>
                  <a:pt x="5529670" y="1255409"/>
                  <a:pt x="5562600" y="1508760"/>
                </a:cubicBezTo>
                <a:cubicBezTo>
                  <a:pt x="5595530" y="1762111"/>
                  <a:pt x="5535323" y="1774983"/>
                  <a:pt x="5562600" y="1966976"/>
                </a:cubicBezTo>
                <a:cubicBezTo>
                  <a:pt x="5589877" y="2158969"/>
                  <a:pt x="5552416" y="2303680"/>
                  <a:pt x="5562600" y="2525776"/>
                </a:cubicBezTo>
                <a:cubicBezTo>
                  <a:pt x="5572784" y="2747872"/>
                  <a:pt x="5495645" y="3039336"/>
                  <a:pt x="5562600" y="3352800"/>
                </a:cubicBezTo>
                <a:cubicBezTo>
                  <a:pt x="5451859" y="3377047"/>
                  <a:pt x="5349120" y="3331472"/>
                  <a:pt x="5173218" y="3352800"/>
                </a:cubicBezTo>
                <a:cubicBezTo>
                  <a:pt x="4997316" y="3374128"/>
                  <a:pt x="4895599" y="3340566"/>
                  <a:pt x="4783836" y="3352800"/>
                </a:cubicBezTo>
                <a:cubicBezTo>
                  <a:pt x="4672073" y="3365034"/>
                  <a:pt x="4477625" y="3331617"/>
                  <a:pt x="4338828" y="3352800"/>
                </a:cubicBezTo>
                <a:cubicBezTo>
                  <a:pt x="4200031" y="3373983"/>
                  <a:pt x="4040927" y="3319571"/>
                  <a:pt x="3949446" y="3352800"/>
                </a:cubicBezTo>
                <a:cubicBezTo>
                  <a:pt x="3857965" y="3386029"/>
                  <a:pt x="3692197" y="3343997"/>
                  <a:pt x="3448812" y="3352800"/>
                </a:cubicBezTo>
                <a:cubicBezTo>
                  <a:pt x="3205427" y="3361603"/>
                  <a:pt x="3075847" y="3348040"/>
                  <a:pt x="2836926" y="3352800"/>
                </a:cubicBezTo>
                <a:cubicBezTo>
                  <a:pt x="2598005" y="3357560"/>
                  <a:pt x="2573097" y="3333418"/>
                  <a:pt x="2336292" y="3352800"/>
                </a:cubicBezTo>
                <a:cubicBezTo>
                  <a:pt x="2099487" y="3372182"/>
                  <a:pt x="1971792" y="3322995"/>
                  <a:pt x="1724406" y="3352800"/>
                </a:cubicBezTo>
                <a:cubicBezTo>
                  <a:pt x="1477020" y="3382605"/>
                  <a:pt x="1452714" y="3341330"/>
                  <a:pt x="1279398" y="3352800"/>
                </a:cubicBezTo>
                <a:cubicBezTo>
                  <a:pt x="1106082" y="3364270"/>
                  <a:pt x="944091" y="3340363"/>
                  <a:pt x="778764" y="3352800"/>
                </a:cubicBezTo>
                <a:cubicBezTo>
                  <a:pt x="613437" y="3365237"/>
                  <a:pt x="298193" y="3263762"/>
                  <a:pt x="0" y="3352800"/>
                </a:cubicBezTo>
                <a:cubicBezTo>
                  <a:pt x="-18335" y="3169878"/>
                  <a:pt x="11683" y="2975908"/>
                  <a:pt x="0" y="2827528"/>
                </a:cubicBezTo>
                <a:cubicBezTo>
                  <a:pt x="-11683" y="2679148"/>
                  <a:pt x="5719" y="2512299"/>
                  <a:pt x="0" y="2335784"/>
                </a:cubicBezTo>
                <a:cubicBezTo>
                  <a:pt x="-5719" y="2159269"/>
                  <a:pt x="17450" y="2011657"/>
                  <a:pt x="0" y="1877568"/>
                </a:cubicBezTo>
                <a:cubicBezTo>
                  <a:pt x="-17450" y="1743479"/>
                  <a:pt x="24331" y="1536623"/>
                  <a:pt x="0" y="1318768"/>
                </a:cubicBezTo>
                <a:cubicBezTo>
                  <a:pt x="-24331" y="1100913"/>
                  <a:pt x="61866" y="882843"/>
                  <a:pt x="0" y="726440"/>
                </a:cubicBezTo>
                <a:cubicBezTo>
                  <a:pt x="-61866" y="570037"/>
                  <a:pt x="52675" y="303308"/>
                  <a:pt x="0" y="0"/>
                </a:cubicBezTo>
                <a:close/>
              </a:path>
              <a:path extrusionOk="0" h="3352800" w="5562600">
                <a:moveTo>
                  <a:pt x="0" y="0"/>
                </a:moveTo>
                <a:cubicBezTo>
                  <a:pt x="204545" y="-32634"/>
                  <a:pt x="255655" y="8075"/>
                  <a:pt x="445008" y="0"/>
                </a:cubicBezTo>
                <a:cubicBezTo>
                  <a:pt x="634361" y="-8075"/>
                  <a:pt x="801498" y="4722"/>
                  <a:pt x="945642" y="0"/>
                </a:cubicBezTo>
                <a:cubicBezTo>
                  <a:pt x="1089786" y="-4722"/>
                  <a:pt x="1376753" y="26320"/>
                  <a:pt x="1613154" y="0"/>
                </a:cubicBezTo>
                <a:cubicBezTo>
                  <a:pt x="1849555" y="-26320"/>
                  <a:pt x="2005970" y="14193"/>
                  <a:pt x="2113788" y="0"/>
                </a:cubicBezTo>
                <a:cubicBezTo>
                  <a:pt x="2221606" y="-14193"/>
                  <a:pt x="2453812" y="57253"/>
                  <a:pt x="2670048" y="0"/>
                </a:cubicBezTo>
                <a:cubicBezTo>
                  <a:pt x="2886284" y="-57253"/>
                  <a:pt x="3066565" y="6473"/>
                  <a:pt x="3281934" y="0"/>
                </a:cubicBezTo>
                <a:cubicBezTo>
                  <a:pt x="3497303" y="-6473"/>
                  <a:pt x="3549098" y="20789"/>
                  <a:pt x="3671316" y="0"/>
                </a:cubicBezTo>
                <a:cubicBezTo>
                  <a:pt x="3793534" y="-20789"/>
                  <a:pt x="3955293" y="3041"/>
                  <a:pt x="4227576" y="0"/>
                </a:cubicBezTo>
                <a:cubicBezTo>
                  <a:pt x="4499859" y="-3041"/>
                  <a:pt x="4468034" y="19180"/>
                  <a:pt x="4672584" y="0"/>
                </a:cubicBezTo>
                <a:cubicBezTo>
                  <a:pt x="4877134" y="-19180"/>
                  <a:pt x="5244820" y="49019"/>
                  <a:pt x="5562600" y="0"/>
                </a:cubicBezTo>
                <a:cubicBezTo>
                  <a:pt x="5609617" y="201995"/>
                  <a:pt x="5556198" y="235814"/>
                  <a:pt x="5562600" y="458216"/>
                </a:cubicBezTo>
                <a:cubicBezTo>
                  <a:pt x="5569002" y="680618"/>
                  <a:pt x="5541804" y="812675"/>
                  <a:pt x="5562600" y="1050544"/>
                </a:cubicBezTo>
                <a:cubicBezTo>
                  <a:pt x="5583396" y="1288413"/>
                  <a:pt x="5554958" y="1547457"/>
                  <a:pt x="5562600" y="1676400"/>
                </a:cubicBezTo>
                <a:cubicBezTo>
                  <a:pt x="5570242" y="1805343"/>
                  <a:pt x="5536723" y="1992077"/>
                  <a:pt x="5562600" y="2235200"/>
                </a:cubicBezTo>
                <a:cubicBezTo>
                  <a:pt x="5588477" y="2478323"/>
                  <a:pt x="5548521" y="2622813"/>
                  <a:pt x="5562600" y="2794000"/>
                </a:cubicBezTo>
                <a:cubicBezTo>
                  <a:pt x="5576679" y="2965187"/>
                  <a:pt x="5505907" y="3113151"/>
                  <a:pt x="5562600" y="3352800"/>
                </a:cubicBezTo>
                <a:cubicBezTo>
                  <a:pt x="5453966" y="3376394"/>
                  <a:pt x="5286132" y="3350788"/>
                  <a:pt x="5173218" y="3352800"/>
                </a:cubicBezTo>
                <a:cubicBezTo>
                  <a:pt x="5060304" y="3354812"/>
                  <a:pt x="4875333" y="3323285"/>
                  <a:pt x="4728210" y="3352800"/>
                </a:cubicBezTo>
                <a:cubicBezTo>
                  <a:pt x="4581087" y="3382315"/>
                  <a:pt x="4367446" y="3342920"/>
                  <a:pt x="4227576" y="3352800"/>
                </a:cubicBezTo>
                <a:cubicBezTo>
                  <a:pt x="4087706" y="3362680"/>
                  <a:pt x="3798627" y="3335589"/>
                  <a:pt x="3671316" y="3352800"/>
                </a:cubicBezTo>
                <a:cubicBezTo>
                  <a:pt x="3544005" y="3370011"/>
                  <a:pt x="3336104" y="3325364"/>
                  <a:pt x="3059430" y="3352800"/>
                </a:cubicBezTo>
                <a:cubicBezTo>
                  <a:pt x="2782756" y="3380236"/>
                  <a:pt x="2793761" y="3307762"/>
                  <a:pt x="2614422" y="3352800"/>
                </a:cubicBezTo>
                <a:cubicBezTo>
                  <a:pt x="2435083" y="3397838"/>
                  <a:pt x="2345564" y="3348848"/>
                  <a:pt x="2169414" y="3352800"/>
                </a:cubicBezTo>
                <a:cubicBezTo>
                  <a:pt x="1993264" y="3356752"/>
                  <a:pt x="1753417" y="3302645"/>
                  <a:pt x="1557528" y="3352800"/>
                </a:cubicBezTo>
                <a:cubicBezTo>
                  <a:pt x="1361639" y="3402955"/>
                  <a:pt x="1356038" y="3328915"/>
                  <a:pt x="1168146" y="3352800"/>
                </a:cubicBezTo>
                <a:cubicBezTo>
                  <a:pt x="980254" y="3376685"/>
                  <a:pt x="751229" y="3351571"/>
                  <a:pt x="611886" y="3352800"/>
                </a:cubicBezTo>
                <a:cubicBezTo>
                  <a:pt x="472543" y="3354029"/>
                  <a:pt x="166157" y="3326548"/>
                  <a:pt x="0" y="3352800"/>
                </a:cubicBezTo>
                <a:cubicBezTo>
                  <a:pt x="-34032" y="3093355"/>
                  <a:pt x="6867" y="3038556"/>
                  <a:pt x="0" y="2726944"/>
                </a:cubicBezTo>
                <a:cubicBezTo>
                  <a:pt x="-6867" y="2415332"/>
                  <a:pt x="22712" y="2349962"/>
                  <a:pt x="0" y="2101088"/>
                </a:cubicBezTo>
                <a:cubicBezTo>
                  <a:pt x="-22712" y="1852214"/>
                  <a:pt x="30828" y="1739883"/>
                  <a:pt x="0" y="1575816"/>
                </a:cubicBezTo>
                <a:cubicBezTo>
                  <a:pt x="-30828" y="1411749"/>
                  <a:pt x="49660" y="1227914"/>
                  <a:pt x="0" y="983488"/>
                </a:cubicBezTo>
                <a:cubicBezTo>
                  <a:pt x="-49660" y="739062"/>
                  <a:pt x="99021" y="216806"/>
                  <a:pt x="0" y="0"/>
                </a:cubicBezTo>
                <a:close/>
              </a:path>
            </a:pathLst>
          </a:custGeom>
          <a:blipFill rotWithShape="1">
            <a:blip r:embed="rId3">
              <a:alphaModFix/>
            </a:blip>
            <a:stretch>
              <a:fillRect b="0" l="0" r="0" t="0"/>
            </a:stretch>
          </a:blip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72" name="Google Shape;72;p1"/>
          <p:cNvSpPr/>
          <p:nvPr/>
        </p:nvSpPr>
        <p:spPr>
          <a:xfrm>
            <a:off x="12115800" y="1790700"/>
            <a:ext cx="4724400" cy="6477000"/>
          </a:xfrm>
          <a:custGeom>
            <a:rect b="b" l="l" r="r" t="t"/>
            <a:pathLst>
              <a:path extrusionOk="0" fill="none" h="6477000" w="4724400">
                <a:moveTo>
                  <a:pt x="0" y="0"/>
                </a:moveTo>
                <a:cubicBezTo>
                  <a:pt x="127072" y="-60054"/>
                  <a:pt x="387215" y="30131"/>
                  <a:pt x="543306" y="0"/>
                </a:cubicBezTo>
                <a:cubicBezTo>
                  <a:pt x="699397" y="-30131"/>
                  <a:pt x="912130" y="22267"/>
                  <a:pt x="1039368" y="0"/>
                </a:cubicBezTo>
                <a:cubicBezTo>
                  <a:pt x="1166606" y="-22267"/>
                  <a:pt x="1375258" y="7546"/>
                  <a:pt x="1488186" y="0"/>
                </a:cubicBezTo>
                <a:cubicBezTo>
                  <a:pt x="1601114" y="-7546"/>
                  <a:pt x="1818539" y="49071"/>
                  <a:pt x="2031492" y="0"/>
                </a:cubicBezTo>
                <a:cubicBezTo>
                  <a:pt x="2244445" y="-49071"/>
                  <a:pt x="2555001" y="72556"/>
                  <a:pt x="2716530" y="0"/>
                </a:cubicBezTo>
                <a:cubicBezTo>
                  <a:pt x="2878059" y="-72556"/>
                  <a:pt x="3073058" y="47411"/>
                  <a:pt x="3401568" y="0"/>
                </a:cubicBezTo>
                <a:cubicBezTo>
                  <a:pt x="3730078" y="-47411"/>
                  <a:pt x="3834393" y="58460"/>
                  <a:pt x="3992118" y="0"/>
                </a:cubicBezTo>
                <a:cubicBezTo>
                  <a:pt x="4149843" y="-58460"/>
                  <a:pt x="4537431" y="92"/>
                  <a:pt x="4724400" y="0"/>
                </a:cubicBezTo>
                <a:cubicBezTo>
                  <a:pt x="4750128" y="142028"/>
                  <a:pt x="4720588" y="241401"/>
                  <a:pt x="4724400" y="394508"/>
                </a:cubicBezTo>
                <a:cubicBezTo>
                  <a:pt x="4728212" y="547615"/>
                  <a:pt x="4658520" y="896059"/>
                  <a:pt x="4724400" y="1112866"/>
                </a:cubicBezTo>
                <a:cubicBezTo>
                  <a:pt x="4790280" y="1329673"/>
                  <a:pt x="4664148" y="1683006"/>
                  <a:pt x="4724400" y="1831225"/>
                </a:cubicBezTo>
                <a:cubicBezTo>
                  <a:pt x="4784652" y="1979444"/>
                  <a:pt x="4689749" y="2128806"/>
                  <a:pt x="4724400" y="2355273"/>
                </a:cubicBezTo>
                <a:cubicBezTo>
                  <a:pt x="4759051" y="2581740"/>
                  <a:pt x="4674028" y="2709409"/>
                  <a:pt x="4724400" y="2814551"/>
                </a:cubicBezTo>
                <a:cubicBezTo>
                  <a:pt x="4774772" y="2919693"/>
                  <a:pt x="4723299" y="3237592"/>
                  <a:pt x="4724400" y="3532909"/>
                </a:cubicBezTo>
                <a:cubicBezTo>
                  <a:pt x="4725501" y="3828226"/>
                  <a:pt x="4694655" y="3964770"/>
                  <a:pt x="4724400" y="4251267"/>
                </a:cubicBezTo>
                <a:cubicBezTo>
                  <a:pt x="4754145" y="4537764"/>
                  <a:pt x="4696354" y="4559033"/>
                  <a:pt x="4724400" y="4645775"/>
                </a:cubicBezTo>
                <a:cubicBezTo>
                  <a:pt x="4752446" y="4732517"/>
                  <a:pt x="4647372" y="5207824"/>
                  <a:pt x="4724400" y="5364134"/>
                </a:cubicBezTo>
                <a:cubicBezTo>
                  <a:pt x="4801428" y="5520444"/>
                  <a:pt x="4682942" y="6211469"/>
                  <a:pt x="4724400" y="6477000"/>
                </a:cubicBezTo>
                <a:cubicBezTo>
                  <a:pt x="4563940" y="6495253"/>
                  <a:pt x="4398986" y="6433052"/>
                  <a:pt x="4181094" y="6477000"/>
                </a:cubicBezTo>
                <a:cubicBezTo>
                  <a:pt x="3963202" y="6520948"/>
                  <a:pt x="3941829" y="6454271"/>
                  <a:pt x="3732276" y="6477000"/>
                </a:cubicBezTo>
                <a:cubicBezTo>
                  <a:pt x="3522723" y="6499729"/>
                  <a:pt x="3329687" y="6456817"/>
                  <a:pt x="3188970" y="6477000"/>
                </a:cubicBezTo>
                <a:cubicBezTo>
                  <a:pt x="3048253" y="6497183"/>
                  <a:pt x="2931065" y="6438398"/>
                  <a:pt x="2692908" y="6477000"/>
                </a:cubicBezTo>
                <a:cubicBezTo>
                  <a:pt x="2454751" y="6515602"/>
                  <a:pt x="2196393" y="6437256"/>
                  <a:pt x="2055114" y="6477000"/>
                </a:cubicBezTo>
                <a:cubicBezTo>
                  <a:pt x="1913835" y="6516744"/>
                  <a:pt x="1688869" y="6424958"/>
                  <a:pt x="1511808" y="6477000"/>
                </a:cubicBezTo>
                <a:cubicBezTo>
                  <a:pt x="1334747" y="6529042"/>
                  <a:pt x="1050503" y="6459762"/>
                  <a:pt x="921258" y="6477000"/>
                </a:cubicBezTo>
                <a:cubicBezTo>
                  <a:pt x="792013" y="6494238"/>
                  <a:pt x="262271" y="6471860"/>
                  <a:pt x="0" y="6477000"/>
                </a:cubicBezTo>
                <a:cubicBezTo>
                  <a:pt x="-5161" y="6396898"/>
                  <a:pt x="8119" y="6213804"/>
                  <a:pt x="0" y="6082492"/>
                </a:cubicBezTo>
                <a:cubicBezTo>
                  <a:pt x="-8119" y="5951180"/>
                  <a:pt x="939" y="5817754"/>
                  <a:pt x="0" y="5687984"/>
                </a:cubicBezTo>
                <a:cubicBezTo>
                  <a:pt x="-939" y="5558214"/>
                  <a:pt x="54662" y="5215675"/>
                  <a:pt x="0" y="5034395"/>
                </a:cubicBezTo>
                <a:cubicBezTo>
                  <a:pt x="-54662" y="4853115"/>
                  <a:pt x="38152" y="4827328"/>
                  <a:pt x="0" y="4639887"/>
                </a:cubicBezTo>
                <a:cubicBezTo>
                  <a:pt x="-38152" y="4452446"/>
                  <a:pt x="9793" y="4382107"/>
                  <a:pt x="0" y="4180609"/>
                </a:cubicBezTo>
                <a:cubicBezTo>
                  <a:pt x="-9793" y="3979111"/>
                  <a:pt x="12575" y="3735890"/>
                  <a:pt x="0" y="3527021"/>
                </a:cubicBezTo>
                <a:cubicBezTo>
                  <a:pt x="-12575" y="3318152"/>
                  <a:pt x="61452" y="3229978"/>
                  <a:pt x="0" y="3002973"/>
                </a:cubicBezTo>
                <a:cubicBezTo>
                  <a:pt x="-61452" y="2775968"/>
                  <a:pt x="55332" y="2558426"/>
                  <a:pt x="0" y="2414155"/>
                </a:cubicBezTo>
                <a:cubicBezTo>
                  <a:pt x="-55332" y="2269884"/>
                  <a:pt x="18936" y="2123061"/>
                  <a:pt x="0" y="1890106"/>
                </a:cubicBezTo>
                <a:cubicBezTo>
                  <a:pt x="-18936" y="1657151"/>
                  <a:pt x="24773" y="1547609"/>
                  <a:pt x="0" y="1366058"/>
                </a:cubicBezTo>
                <a:cubicBezTo>
                  <a:pt x="-24773" y="1184507"/>
                  <a:pt x="35854" y="1081677"/>
                  <a:pt x="0" y="842010"/>
                </a:cubicBezTo>
                <a:cubicBezTo>
                  <a:pt x="-35854" y="602343"/>
                  <a:pt x="36410" y="243559"/>
                  <a:pt x="0" y="0"/>
                </a:cubicBezTo>
                <a:close/>
              </a:path>
              <a:path extrusionOk="0" h="6477000" w="4724400">
                <a:moveTo>
                  <a:pt x="0" y="0"/>
                </a:moveTo>
                <a:cubicBezTo>
                  <a:pt x="279450" y="-75733"/>
                  <a:pt x="398907" y="55941"/>
                  <a:pt x="637794" y="0"/>
                </a:cubicBezTo>
                <a:cubicBezTo>
                  <a:pt x="876681" y="-55941"/>
                  <a:pt x="1046211" y="23221"/>
                  <a:pt x="1181100" y="0"/>
                </a:cubicBezTo>
                <a:cubicBezTo>
                  <a:pt x="1315989" y="-23221"/>
                  <a:pt x="1547535" y="2132"/>
                  <a:pt x="1677162" y="0"/>
                </a:cubicBezTo>
                <a:cubicBezTo>
                  <a:pt x="1806789" y="-2132"/>
                  <a:pt x="2013637" y="46709"/>
                  <a:pt x="2173224" y="0"/>
                </a:cubicBezTo>
                <a:cubicBezTo>
                  <a:pt x="2332811" y="-46709"/>
                  <a:pt x="2517166" y="65810"/>
                  <a:pt x="2763774" y="0"/>
                </a:cubicBezTo>
                <a:cubicBezTo>
                  <a:pt x="3010382" y="-65810"/>
                  <a:pt x="3091172" y="7441"/>
                  <a:pt x="3401568" y="0"/>
                </a:cubicBezTo>
                <a:cubicBezTo>
                  <a:pt x="3711964" y="-7441"/>
                  <a:pt x="3826285" y="63906"/>
                  <a:pt x="3992118" y="0"/>
                </a:cubicBezTo>
                <a:cubicBezTo>
                  <a:pt x="4157951" y="-63906"/>
                  <a:pt x="4467033" y="44107"/>
                  <a:pt x="4724400" y="0"/>
                </a:cubicBezTo>
                <a:cubicBezTo>
                  <a:pt x="4730018" y="194235"/>
                  <a:pt x="4719629" y="225755"/>
                  <a:pt x="4724400" y="394508"/>
                </a:cubicBezTo>
                <a:cubicBezTo>
                  <a:pt x="4729171" y="563261"/>
                  <a:pt x="4708480" y="675937"/>
                  <a:pt x="4724400" y="918556"/>
                </a:cubicBezTo>
                <a:cubicBezTo>
                  <a:pt x="4740320" y="1161175"/>
                  <a:pt x="4656320" y="1341502"/>
                  <a:pt x="4724400" y="1572145"/>
                </a:cubicBezTo>
                <a:cubicBezTo>
                  <a:pt x="4792480" y="1802788"/>
                  <a:pt x="4661702" y="1834264"/>
                  <a:pt x="4724400" y="2096193"/>
                </a:cubicBezTo>
                <a:cubicBezTo>
                  <a:pt x="4787098" y="2358122"/>
                  <a:pt x="4702566" y="2477025"/>
                  <a:pt x="4724400" y="2749781"/>
                </a:cubicBezTo>
                <a:cubicBezTo>
                  <a:pt x="4746234" y="3022537"/>
                  <a:pt x="4696169" y="2990076"/>
                  <a:pt x="4724400" y="3144289"/>
                </a:cubicBezTo>
                <a:cubicBezTo>
                  <a:pt x="4752631" y="3298502"/>
                  <a:pt x="4705312" y="3495072"/>
                  <a:pt x="4724400" y="3733107"/>
                </a:cubicBezTo>
                <a:cubicBezTo>
                  <a:pt x="4743488" y="3971142"/>
                  <a:pt x="4686433" y="4031097"/>
                  <a:pt x="4724400" y="4192385"/>
                </a:cubicBezTo>
                <a:cubicBezTo>
                  <a:pt x="4762367" y="4353673"/>
                  <a:pt x="4675645" y="4581671"/>
                  <a:pt x="4724400" y="4716434"/>
                </a:cubicBezTo>
                <a:cubicBezTo>
                  <a:pt x="4773155" y="4851197"/>
                  <a:pt x="4678878" y="5075133"/>
                  <a:pt x="4724400" y="5305252"/>
                </a:cubicBezTo>
                <a:cubicBezTo>
                  <a:pt x="4769922" y="5535371"/>
                  <a:pt x="4676203" y="5728932"/>
                  <a:pt x="4724400" y="5894070"/>
                </a:cubicBezTo>
                <a:cubicBezTo>
                  <a:pt x="4772597" y="6059208"/>
                  <a:pt x="4664111" y="6211721"/>
                  <a:pt x="4724400" y="6477000"/>
                </a:cubicBezTo>
                <a:cubicBezTo>
                  <a:pt x="4550451" y="6527779"/>
                  <a:pt x="4280800" y="6420772"/>
                  <a:pt x="4133850" y="6477000"/>
                </a:cubicBezTo>
                <a:cubicBezTo>
                  <a:pt x="3986900" y="6533228"/>
                  <a:pt x="3879624" y="6465619"/>
                  <a:pt x="3637788" y="6477000"/>
                </a:cubicBezTo>
                <a:cubicBezTo>
                  <a:pt x="3395952" y="6488381"/>
                  <a:pt x="3296457" y="6446702"/>
                  <a:pt x="3188970" y="6477000"/>
                </a:cubicBezTo>
                <a:cubicBezTo>
                  <a:pt x="3081483" y="6507298"/>
                  <a:pt x="2705875" y="6409089"/>
                  <a:pt x="2503932" y="6477000"/>
                </a:cubicBezTo>
                <a:cubicBezTo>
                  <a:pt x="2301989" y="6544911"/>
                  <a:pt x="2134520" y="6410074"/>
                  <a:pt x="1913382" y="6477000"/>
                </a:cubicBezTo>
                <a:cubicBezTo>
                  <a:pt x="1692244" y="6543926"/>
                  <a:pt x="1495889" y="6414892"/>
                  <a:pt x="1370076" y="6477000"/>
                </a:cubicBezTo>
                <a:cubicBezTo>
                  <a:pt x="1244263" y="6539108"/>
                  <a:pt x="1018630" y="6418925"/>
                  <a:pt x="874014" y="6477000"/>
                </a:cubicBezTo>
                <a:cubicBezTo>
                  <a:pt x="729398" y="6535075"/>
                  <a:pt x="367950" y="6426020"/>
                  <a:pt x="0" y="6477000"/>
                </a:cubicBezTo>
                <a:cubicBezTo>
                  <a:pt x="-50640" y="6277054"/>
                  <a:pt x="53972" y="6118687"/>
                  <a:pt x="0" y="5888182"/>
                </a:cubicBezTo>
                <a:cubicBezTo>
                  <a:pt x="-53972" y="5657677"/>
                  <a:pt x="40998" y="5509446"/>
                  <a:pt x="0" y="5234594"/>
                </a:cubicBezTo>
                <a:cubicBezTo>
                  <a:pt x="-40998" y="4959742"/>
                  <a:pt x="29438" y="4819005"/>
                  <a:pt x="0" y="4581005"/>
                </a:cubicBezTo>
                <a:cubicBezTo>
                  <a:pt x="-29438" y="4343005"/>
                  <a:pt x="66001" y="4275175"/>
                  <a:pt x="0" y="3992187"/>
                </a:cubicBezTo>
                <a:cubicBezTo>
                  <a:pt x="-66001" y="3709199"/>
                  <a:pt x="9132" y="3620550"/>
                  <a:pt x="0" y="3273829"/>
                </a:cubicBezTo>
                <a:cubicBezTo>
                  <a:pt x="-9132" y="2927108"/>
                  <a:pt x="45643" y="2823340"/>
                  <a:pt x="0" y="2620241"/>
                </a:cubicBezTo>
                <a:cubicBezTo>
                  <a:pt x="-45643" y="2417142"/>
                  <a:pt x="15897" y="2377427"/>
                  <a:pt x="0" y="2160963"/>
                </a:cubicBezTo>
                <a:cubicBezTo>
                  <a:pt x="-15897" y="1944499"/>
                  <a:pt x="55559" y="1870528"/>
                  <a:pt x="0" y="1636915"/>
                </a:cubicBezTo>
                <a:cubicBezTo>
                  <a:pt x="-55559" y="1403302"/>
                  <a:pt x="25072" y="1241693"/>
                  <a:pt x="0" y="1048096"/>
                </a:cubicBezTo>
                <a:cubicBezTo>
                  <a:pt x="-25072" y="854499"/>
                  <a:pt x="21415" y="738516"/>
                  <a:pt x="0" y="588818"/>
                </a:cubicBezTo>
                <a:cubicBezTo>
                  <a:pt x="-21415" y="439120"/>
                  <a:pt x="42291" y="134057"/>
                  <a:pt x="0" y="0"/>
                </a:cubicBezTo>
                <a:close/>
              </a:path>
            </a:pathLst>
          </a:custGeom>
          <a:blipFill rotWithShape="1">
            <a:blip r:embed="rId4">
              <a:alphaModFix/>
            </a:blip>
            <a:stretch>
              <a:fillRect b="0" l="0" r="0" t="0"/>
            </a:stretch>
          </a:blip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nvSpPr>
        <p:spPr>
          <a:xfrm>
            <a:off x="1676400" y="1638300"/>
            <a:ext cx="16230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Practical Implementation of Digital Tools in Rural Tourism</a:t>
            </a:r>
            <a:endParaRPr b="1" sz="4000">
              <a:solidFill>
                <a:srgbClr val="92D050"/>
              </a:solidFill>
              <a:latin typeface="Helvetica Neue"/>
              <a:ea typeface="Helvetica Neue"/>
              <a:cs typeface="Helvetica Neue"/>
              <a:sym typeface="Helvetica Neue"/>
            </a:endParaRPr>
          </a:p>
        </p:txBody>
      </p:sp>
      <p:sp>
        <p:nvSpPr>
          <p:cNvPr id="152" name="Google Shape;152;p10"/>
          <p:cNvSpPr txBox="1"/>
          <p:nvPr/>
        </p:nvSpPr>
        <p:spPr>
          <a:xfrm>
            <a:off x="1385455" y="2559411"/>
            <a:ext cx="13639800"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Using digital tools to enhance the customer experience at all stages of their rural tourism journey is critical to ensuring customer satisfaction and fostering long-term loyalty. Here are some simple ways to do this:</a:t>
            </a:r>
            <a:endParaRPr/>
          </a:p>
        </p:txBody>
      </p:sp>
      <p:sp>
        <p:nvSpPr>
          <p:cNvPr id="153" name="Google Shape;153;p10"/>
          <p:cNvSpPr txBox="1"/>
          <p:nvPr/>
        </p:nvSpPr>
        <p:spPr>
          <a:xfrm>
            <a:off x="1357745" y="4197087"/>
            <a:ext cx="14110855" cy="156966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Research and Booking:</a:t>
            </a:r>
            <a:br>
              <a:rPr b="1" lang="en-US" sz="2400">
                <a:latin typeface="Arial"/>
                <a:ea typeface="Arial"/>
                <a:cs typeface="Arial"/>
                <a:sym typeface="Arial"/>
              </a:rPr>
            </a:br>
            <a:endParaRPr b="1" sz="2400">
              <a:latin typeface="Arial"/>
              <a:ea typeface="Arial"/>
              <a:cs typeface="Arial"/>
              <a:sym typeface="Arial"/>
            </a:endParaRPr>
          </a:p>
          <a:p>
            <a:pPr indent="0" lvl="0" marL="0" rtl="0" algn="l">
              <a:spcBef>
                <a:spcPts val="0"/>
              </a:spcBef>
              <a:spcAft>
                <a:spcPts val="0"/>
              </a:spcAft>
              <a:buNone/>
            </a:pPr>
            <a:r>
              <a:rPr b="1" lang="en-US" sz="2400">
                <a:latin typeface="Arial"/>
                <a:ea typeface="Arial"/>
                <a:cs typeface="Arial"/>
                <a:sym typeface="Arial"/>
              </a:rPr>
              <a:t>Optimized Website: </a:t>
            </a:r>
            <a:r>
              <a:rPr lang="en-US" sz="2400">
                <a:latin typeface="Arial"/>
                <a:ea typeface="Arial"/>
                <a:cs typeface="Arial"/>
                <a:sym typeface="Arial"/>
              </a:rPr>
              <a:t>Make sure you have a user-friendly, mobile-optimized website where customers can easily find information about your business, services and location. </a:t>
            </a:r>
            <a:endParaRPr/>
          </a:p>
        </p:txBody>
      </p:sp>
      <p:sp>
        <p:nvSpPr>
          <p:cNvPr id="154" name="Google Shape;154;p10"/>
          <p:cNvSpPr txBox="1"/>
          <p:nvPr/>
        </p:nvSpPr>
        <p:spPr>
          <a:xfrm>
            <a:off x="1371600" y="7318801"/>
            <a:ext cx="1470660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Online Booking Platform: </a:t>
            </a:r>
            <a:r>
              <a:rPr lang="en-US" sz="2400">
                <a:latin typeface="Arial"/>
                <a:ea typeface="Arial"/>
                <a:cs typeface="Arial"/>
                <a:sym typeface="Arial"/>
              </a:rPr>
              <a:t>Offer customers the option to book their experiences online through an integrated booking platform on your website or through third-party apps for added convenience.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nvSpPr>
        <p:spPr>
          <a:xfrm>
            <a:off x="1676400" y="1638300"/>
            <a:ext cx="16230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Practical Implementation of Digital Tools in Rural Tourism</a:t>
            </a:r>
            <a:endParaRPr b="1" sz="4000">
              <a:solidFill>
                <a:srgbClr val="92D050"/>
              </a:solidFill>
              <a:latin typeface="Helvetica Neue"/>
              <a:ea typeface="Helvetica Neue"/>
              <a:cs typeface="Helvetica Neue"/>
              <a:sym typeface="Helvetica Neue"/>
            </a:endParaRPr>
          </a:p>
        </p:txBody>
      </p:sp>
      <p:sp>
        <p:nvSpPr>
          <p:cNvPr id="160" name="Google Shape;160;p11"/>
          <p:cNvSpPr txBox="1"/>
          <p:nvPr/>
        </p:nvSpPr>
        <p:spPr>
          <a:xfrm>
            <a:off x="1371600" y="2628900"/>
            <a:ext cx="14249400" cy="378565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Stay:</a:t>
            </a:r>
            <a:br>
              <a:rPr b="1"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rPr b="1" lang="en-US" sz="2400">
                <a:latin typeface="Arial"/>
                <a:ea typeface="Arial"/>
                <a:cs typeface="Arial"/>
                <a:sym typeface="Arial"/>
              </a:rPr>
              <a:t>Transparent and Timely Communication: </a:t>
            </a:r>
            <a:r>
              <a:rPr lang="en-US" sz="2400">
                <a:latin typeface="Arial"/>
                <a:ea typeface="Arial"/>
                <a:cs typeface="Arial"/>
                <a:sym typeface="Arial"/>
              </a:rPr>
              <a:t>Digital communication tools, such as email or text messaging, provide customers with important information before arrival, such as travel instructions, activity schedules, and accommodation details.</a:t>
            </a:r>
            <a:br>
              <a:rPr lang="en-US" sz="2400">
                <a:latin typeface="Arial"/>
                <a:ea typeface="Arial"/>
                <a:cs typeface="Arial"/>
                <a:sym typeface="Arial"/>
              </a:rPr>
            </a:b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rPr b="1" lang="en-US" sz="2400">
                <a:latin typeface="Arial"/>
                <a:ea typeface="Arial"/>
                <a:cs typeface="Arial"/>
                <a:sym typeface="Arial"/>
              </a:rPr>
              <a:t>Personalization</a:t>
            </a:r>
            <a:r>
              <a:rPr lang="en-US" sz="2400">
                <a:latin typeface="Arial"/>
                <a:ea typeface="Arial"/>
                <a:cs typeface="Arial"/>
                <a:sym typeface="Arial"/>
              </a:rPr>
              <a:t>: This involves using customer management systems to collect information about customer's preferences and needs and deliver personalized experiences during their stay, such as recommendations for additional activities or services based on their interests.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nvSpPr>
        <p:spPr>
          <a:xfrm>
            <a:off x="1676400" y="1638300"/>
            <a:ext cx="16230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Practical Implementation of Digital Tools in Rural Tourism</a:t>
            </a:r>
            <a:endParaRPr b="1" sz="4000">
              <a:solidFill>
                <a:srgbClr val="92D050"/>
              </a:solidFill>
              <a:latin typeface="Helvetica Neue"/>
              <a:ea typeface="Helvetica Neue"/>
              <a:cs typeface="Helvetica Neue"/>
              <a:sym typeface="Helvetica Neue"/>
            </a:endParaRPr>
          </a:p>
        </p:txBody>
      </p:sp>
      <p:sp>
        <p:nvSpPr>
          <p:cNvPr id="166" name="Google Shape;166;p12"/>
          <p:cNvSpPr txBox="1"/>
          <p:nvPr/>
        </p:nvSpPr>
        <p:spPr>
          <a:xfrm>
            <a:off x="1295400" y="2781300"/>
            <a:ext cx="9906000" cy="378565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Subsequent Feedback:</a:t>
            </a:r>
            <a:br>
              <a:rPr b="1"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rPr b="1" lang="en-US" sz="2400">
                <a:latin typeface="Arial"/>
                <a:ea typeface="Arial"/>
                <a:cs typeface="Arial"/>
                <a:sym typeface="Arial"/>
              </a:rPr>
              <a:t>Satisfaction Surveys:</a:t>
            </a:r>
            <a:r>
              <a:rPr lang="en-US" sz="2400">
                <a:latin typeface="Arial"/>
                <a:ea typeface="Arial"/>
                <a:cs typeface="Arial"/>
                <a:sym typeface="Arial"/>
              </a:rPr>
              <a:t> Send satisfaction surveys via email or online to collect customer feedback on their experience and areas for improvement.</a:t>
            </a:r>
            <a:br>
              <a:rPr lang="en-US" sz="2400">
                <a:latin typeface="Arial"/>
                <a:ea typeface="Arial"/>
                <a:cs typeface="Arial"/>
                <a:sym typeface="Arial"/>
              </a:rPr>
            </a:b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rPr b="1" lang="en-US" sz="2400">
                <a:latin typeface="Arial"/>
                <a:ea typeface="Arial"/>
                <a:cs typeface="Arial"/>
                <a:sym typeface="Arial"/>
              </a:rPr>
              <a:t>Response and Follow-up:</a:t>
            </a:r>
            <a:r>
              <a:rPr lang="en-US" sz="2400">
                <a:latin typeface="Arial"/>
                <a:ea typeface="Arial"/>
                <a:cs typeface="Arial"/>
                <a:sym typeface="Arial"/>
              </a:rPr>
              <a:t> Respond quickly to customer comments and suggestions and follow up on actions to address any reported issues, demonstrating your commitment to customer satisfaction.</a:t>
            </a:r>
            <a:endParaRPr/>
          </a:p>
        </p:txBody>
      </p:sp>
      <p:pic>
        <p:nvPicPr>
          <p:cNvPr id="167" name="Google Shape;167;p12"/>
          <p:cNvPicPr preferRelativeResize="0"/>
          <p:nvPr/>
        </p:nvPicPr>
        <p:blipFill rotWithShape="1">
          <a:blip r:embed="rId3">
            <a:alphaModFix amt="35000"/>
          </a:blip>
          <a:srcRect b="0" l="0" r="0" t="0"/>
          <a:stretch/>
        </p:blipFill>
        <p:spPr>
          <a:xfrm>
            <a:off x="11201400" y="3009900"/>
            <a:ext cx="4210050" cy="5829300"/>
          </a:xfrm>
          <a:custGeom>
            <a:rect b="b" l="l" r="r" t="t"/>
            <a:pathLst>
              <a:path extrusionOk="0" fill="none" h="5829300" w="4210050">
                <a:moveTo>
                  <a:pt x="0" y="0"/>
                </a:moveTo>
                <a:cubicBezTo>
                  <a:pt x="142701" y="-12293"/>
                  <a:pt x="312538" y="34709"/>
                  <a:pt x="399955" y="0"/>
                </a:cubicBezTo>
                <a:cubicBezTo>
                  <a:pt x="487373" y="-34709"/>
                  <a:pt x="629668" y="15271"/>
                  <a:pt x="799910" y="0"/>
                </a:cubicBezTo>
                <a:cubicBezTo>
                  <a:pt x="970152" y="-15271"/>
                  <a:pt x="1232748" y="53421"/>
                  <a:pt x="1410367" y="0"/>
                </a:cubicBezTo>
                <a:cubicBezTo>
                  <a:pt x="1587986" y="-53421"/>
                  <a:pt x="1675548" y="43164"/>
                  <a:pt x="1852422" y="0"/>
                </a:cubicBezTo>
                <a:cubicBezTo>
                  <a:pt x="2029297" y="-43164"/>
                  <a:pt x="2175271" y="15086"/>
                  <a:pt x="2420779" y="0"/>
                </a:cubicBezTo>
                <a:cubicBezTo>
                  <a:pt x="2666287" y="-15086"/>
                  <a:pt x="2897173" y="20380"/>
                  <a:pt x="3031236" y="0"/>
                </a:cubicBezTo>
                <a:cubicBezTo>
                  <a:pt x="3165299" y="-20380"/>
                  <a:pt x="3376987" y="11668"/>
                  <a:pt x="3557492" y="0"/>
                </a:cubicBezTo>
                <a:cubicBezTo>
                  <a:pt x="3737997" y="-11668"/>
                  <a:pt x="4077751" y="26298"/>
                  <a:pt x="4210050" y="0"/>
                </a:cubicBezTo>
                <a:cubicBezTo>
                  <a:pt x="4212912" y="275550"/>
                  <a:pt x="4168742" y="411907"/>
                  <a:pt x="4210050" y="699516"/>
                </a:cubicBezTo>
                <a:cubicBezTo>
                  <a:pt x="4251358" y="987125"/>
                  <a:pt x="4182024" y="1013509"/>
                  <a:pt x="4210050" y="1224153"/>
                </a:cubicBezTo>
                <a:cubicBezTo>
                  <a:pt x="4238076" y="1434797"/>
                  <a:pt x="4178691" y="1476153"/>
                  <a:pt x="4210050" y="1690497"/>
                </a:cubicBezTo>
                <a:cubicBezTo>
                  <a:pt x="4241409" y="1904841"/>
                  <a:pt x="4190290" y="2191825"/>
                  <a:pt x="4210050" y="2390013"/>
                </a:cubicBezTo>
                <a:cubicBezTo>
                  <a:pt x="4229810" y="2588201"/>
                  <a:pt x="4151465" y="2715728"/>
                  <a:pt x="4210050" y="2972943"/>
                </a:cubicBezTo>
                <a:cubicBezTo>
                  <a:pt x="4268635" y="3230158"/>
                  <a:pt x="4199154" y="3249249"/>
                  <a:pt x="4210050" y="3439287"/>
                </a:cubicBezTo>
                <a:cubicBezTo>
                  <a:pt x="4220946" y="3629325"/>
                  <a:pt x="4209825" y="3752982"/>
                  <a:pt x="4210050" y="3847338"/>
                </a:cubicBezTo>
                <a:cubicBezTo>
                  <a:pt x="4210275" y="3941694"/>
                  <a:pt x="4187994" y="4237002"/>
                  <a:pt x="4210050" y="4430268"/>
                </a:cubicBezTo>
                <a:cubicBezTo>
                  <a:pt x="4232106" y="4623534"/>
                  <a:pt x="4208911" y="4919657"/>
                  <a:pt x="4210050" y="5071491"/>
                </a:cubicBezTo>
                <a:cubicBezTo>
                  <a:pt x="4211189" y="5223325"/>
                  <a:pt x="4127867" y="5655111"/>
                  <a:pt x="4210050" y="5829300"/>
                </a:cubicBezTo>
                <a:cubicBezTo>
                  <a:pt x="4060071" y="5851519"/>
                  <a:pt x="3968081" y="5816282"/>
                  <a:pt x="3810095" y="5829300"/>
                </a:cubicBezTo>
                <a:cubicBezTo>
                  <a:pt x="3652109" y="5842318"/>
                  <a:pt x="3474089" y="5808221"/>
                  <a:pt x="3199638" y="5829300"/>
                </a:cubicBezTo>
                <a:cubicBezTo>
                  <a:pt x="2925187" y="5850379"/>
                  <a:pt x="2869363" y="5795269"/>
                  <a:pt x="2673382" y="5829300"/>
                </a:cubicBezTo>
                <a:cubicBezTo>
                  <a:pt x="2477401" y="5863331"/>
                  <a:pt x="2341733" y="5827269"/>
                  <a:pt x="2105025" y="5829300"/>
                </a:cubicBezTo>
                <a:cubicBezTo>
                  <a:pt x="1868317" y="5831331"/>
                  <a:pt x="1746707" y="5781832"/>
                  <a:pt x="1494568" y="5829300"/>
                </a:cubicBezTo>
                <a:cubicBezTo>
                  <a:pt x="1242429" y="5876768"/>
                  <a:pt x="1149769" y="5799498"/>
                  <a:pt x="968311" y="5829300"/>
                </a:cubicBezTo>
                <a:cubicBezTo>
                  <a:pt x="786853" y="5859102"/>
                  <a:pt x="260928" y="5760002"/>
                  <a:pt x="0" y="5829300"/>
                </a:cubicBezTo>
                <a:cubicBezTo>
                  <a:pt x="-52754" y="5663364"/>
                  <a:pt x="42305" y="5554189"/>
                  <a:pt x="0" y="5362956"/>
                </a:cubicBezTo>
                <a:cubicBezTo>
                  <a:pt x="-42305" y="5171723"/>
                  <a:pt x="70494" y="4987588"/>
                  <a:pt x="0" y="4721733"/>
                </a:cubicBezTo>
                <a:cubicBezTo>
                  <a:pt x="-70494" y="4455878"/>
                  <a:pt x="8759" y="4286869"/>
                  <a:pt x="0" y="4138803"/>
                </a:cubicBezTo>
                <a:cubicBezTo>
                  <a:pt x="-8759" y="3990737"/>
                  <a:pt x="3349" y="3886964"/>
                  <a:pt x="0" y="3730752"/>
                </a:cubicBezTo>
                <a:cubicBezTo>
                  <a:pt x="-3349" y="3574540"/>
                  <a:pt x="29082" y="3381862"/>
                  <a:pt x="0" y="3206115"/>
                </a:cubicBezTo>
                <a:cubicBezTo>
                  <a:pt x="-29082" y="3030368"/>
                  <a:pt x="988" y="2799696"/>
                  <a:pt x="0" y="2681478"/>
                </a:cubicBezTo>
                <a:cubicBezTo>
                  <a:pt x="-988" y="2563260"/>
                  <a:pt x="46639" y="2400961"/>
                  <a:pt x="0" y="2215134"/>
                </a:cubicBezTo>
                <a:cubicBezTo>
                  <a:pt x="-46639" y="2029307"/>
                  <a:pt x="9856" y="1898240"/>
                  <a:pt x="0" y="1807083"/>
                </a:cubicBezTo>
                <a:cubicBezTo>
                  <a:pt x="-9856" y="1715926"/>
                  <a:pt x="36728" y="1394973"/>
                  <a:pt x="0" y="1165860"/>
                </a:cubicBezTo>
                <a:cubicBezTo>
                  <a:pt x="-36728" y="936747"/>
                  <a:pt x="42416" y="774700"/>
                  <a:pt x="0" y="641223"/>
                </a:cubicBezTo>
                <a:cubicBezTo>
                  <a:pt x="-42416" y="507746"/>
                  <a:pt x="17994" y="247062"/>
                  <a:pt x="0" y="0"/>
                </a:cubicBezTo>
                <a:close/>
              </a:path>
              <a:path extrusionOk="0" h="5829300" w="4210050">
                <a:moveTo>
                  <a:pt x="0" y="0"/>
                </a:moveTo>
                <a:cubicBezTo>
                  <a:pt x="184156" y="-19766"/>
                  <a:pt x="260016" y="11447"/>
                  <a:pt x="442055" y="0"/>
                </a:cubicBezTo>
                <a:cubicBezTo>
                  <a:pt x="624094" y="-11447"/>
                  <a:pt x="724464" y="20105"/>
                  <a:pt x="926211" y="0"/>
                </a:cubicBezTo>
                <a:cubicBezTo>
                  <a:pt x="1127958" y="-20105"/>
                  <a:pt x="1128126" y="9397"/>
                  <a:pt x="1326166" y="0"/>
                </a:cubicBezTo>
                <a:cubicBezTo>
                  <a:pt x="1524206" y="-9397"/>
                  <a:pt x="1670079" y="19143"/>
                  <a:pt x="1810322" y="0"/>
                </a:cubicBezTo>
                <a:cubicBezTo>
                  <a:pt x="1950565" y="-19143"/>
                  <a:pt x="2230748" y="15261"/>
                  <a:pt x="2336578" y="0"/>
                </a:cubicBezTo>
                <a:cubicBezTo>
                  <a:pt x="2442408" y="-15261"/>
                  <a:pt x="2710977" y="51235"/>
                  <a:pt x="2820733" y="0"/>
                </a:cubicBezTo>
                <a:cubicBezTo>
                  <a:pt x="2930490" y="-51235"/>
                  <a:pt x="3146252" y="36698"/>
                  <a:pt x="3346990" y="0"/>
                </a:cubicBezTo>
                <a:cubicBezTo>
                  <a:pt x="3547728" y="-36698"/>
                  <a:pt x="3609294" y="2138"/>
                  <a:pt x="3746944" y="0"/>
                </a:cubicBezTo>
                <a:cubicBezTo>
                  <a:pt x="3884594" y="-2138"/>
                  <a:pt x="4000338" y="41760"/>
                  <a:pt x="4210050" y="0"/>
                </a:cubicBezTo>
                <a:cubicBezTo>
                  <a:pt x="4256223" y="146768"/>
                  <a:pt x="4201943" y="318177"/>
                  <a:pt x="4210050" y="408051"/>
                </a:cubicBezTo>
                <a:cubicBezTo>
                  <a:pt x="4218157" y="497925"/>
                  <a:pt x="4175789" y="727615"/>
                  <a:pt x="4210050" y="932688"/>
                </a:cubicBezTo>
                <a:cubicBezTo>
                  <a:pt x="4244311" y="1137761"/>
                  <a:pt x="4185430" y="1305681"/>
                  <a:pt x="4210050" y="1399032"/>
                </a:cubicBezTo>
                <a:cubicBezTo>
                  <a:pt x="4234670" y="1492383"/>
                  <a:pt x="4175431" y="1748121"/>
                  <a:pt x="4210050" y="1923669"/>
                </a:cubicBezTo>
                <a:cubicBezTo>
                  <a:pt x="4244669" y="2099217"/>
                  <a:pt x="4177081" y="2478546"/>
                  <a:pt x="4210050" y="2623185"/>
                </a:cubicBezTo>
                <a:cubicBezTo>
                  <a:pt x="4243019" y="2767824"/>
                  <a:pt x="4183034" y="2954505"/>
                  <a:pt x="4210050" y="3206115"/>
                </a:cubicBezTo>
                <a:cubicBezTo>
                  <a:pt x="4237066" y="3457725"/>
                  <a:pt x="4201486" y="3506357"/>
                  <a:pt x="4210050" y="3730752"/>
                </a:cubicBezTo>
                <a:cubicBezTo>
                  <a:pt x="4218614" y="3955147"/>
                  <a:pt x="4184379" y="4126238"/>
                  <a:pt x="4210050" y="4430268"/>
                </a:cubicBezTo>
                <a:cubicBezTo>
                  <a:pt x="4235721" y="4734298"/>
                  <a:pt x="4200645" y="4842555"/>
                  <a:pt x="4210050" y="5013198"/>
                </a:cubicBezTo>
                <a:cubicBezTo>
                  <a:pt x="4219455" y="5183841"/>
                  <a:pt x="4119497" y="5478959"/>
                  <a:pt x="4210050" y="5829300"/>
                </a:cubicBezTo>
                <a:cubicBezTo>
                  <a:pt x="4053133" y="5832907"/>
                  <a:pt x="3780366" y="5807177"/>
                  <a:pt x="3599593" y="5829300"/>
                </a:cubicBezTo>
                <a:cubicBezTo>
                  <a:pt x="3418820" y="5851423"/>
                  <a:pt x="3192423" y="5811182"/>
                  <a:pt x="3031236" y="5829300"/>
                </a:cubicBezTo>
                <a:cubicBezTo>
                  <a:pt x="2870049" y="5847418"/>
                  <a:pt x="2763141" y="5791978"/>
                  <a:pt x="2547080" y="5829300"/>
                </a:cubicBezTo>
                <a:cubicBezTo>
                  <a:pt x="2331019" y="5866622"/>
                  <a:pt x="2231762" y="5814832"/>
                  <a:pt x="2147126" y="5829300"/>
                </a:cubicBezTo>
                <a:cubicBezTo>
                  <a:pt x="2062490" y="5843768"/>
                  <a:pt x="1769656" y="5823310"/>
                  <a:pt x="1620869" y="5829300"/>
                </a:cubicBezTo>
                <a:cubicBezTo>
                  <a:pt x="1472082" y="5835290"/>
                  <a:pt x="1243251" y="5823311"/>
                  <a:pt x="1010412" y="5829300"/>
                </a:cubicBezTo>
                <a:cubicBezTo>
                  <a:pt x="777573" y="5835289"/>
                  <a:pt x="732374" y="5805406"/>
                  <a:pt x="610457" y="5829300"/>
                </a:cubicBezTo>
                <a:cubicBezTo>
                  <a:pt x="488540" y="5853194"/>
                  <a:pt x="194832" y="5800707"/>
                  <a:pt x="0" y="5829300"/>
                </a:cubicBezTo>
                <a:cubicBezTo>
                  <a:pt x="-17131" y="5546873"/>
                  <a:pt x="71454" y="5364020"/>
                  <a:pt x="0" y="5188077"/>
                </a:cubicBezTo>
                <a:cubicBezTo>
                  <a:pt x="-71454" y="5012134"/>
                  <a:pt x="58399" y="4888914"/>
                  <a:pt x="0" y="4605147"/>
                </a:cubicBezTo>
                <a:cubicBezTo>
                  <a:pt x="-58399" y="4321380"/>
                  <a:pt x="40751" y="4289416"/>
                  <a:pt x="0" y="4197096"/>
                </a:cubicBezTo>
                <a:cubicBezTo>
                  <a:pt x="-40751" y="4104776"/>
                  <a:pt x="6428" y="3831952"/>
                  <a:pt x="0" y="3672459"/>
                </a:cubicBezTo>
                <a:cubicBezTo>
                  <a:pt x="-6428" y="3512966"/>
                  <a:pt x="16387" y="3273427"/>
                  <a:pt x="0" y="3147822"/>
                </a:cubicBezTo>
                <a:cubicBezTo>
                  <a:pt x="-16387" y="3022217"/>
                  <a:pt x="35897" y="2784720"/>
                  <a:pt x="0" y="2564892"/>
                </a:cubicBezTo>
                <a:cubicBezTo>
                  <a:pt x="-35897" y="2345064"/>
                  <a:pt x="46838" y="2224841"/>
                  <a:pt x="0" y="2040255"/>
                </a:cubicBezTo>
                <a:cubicBezTo>
                  <a:pt x="-46838" y="1855669"/>
                  <a:pt x="34202" y="1630264"/>
                  <a:pt x="0" y="1457325"/>
                </a:cubicBezTo>
                <a:cubicBezTo>
                  <a:pt x="-34202" y="1284386"/>
                  <a:pt x="54940" y="1129883"/>
                  <a:pt x="0" y="990981"/>
                </a:cubicBezTo>
                <a:cubicBezTo>
                  <a:pt x="-54940" y="852079"/>
                  <a:pt x="24318" y="439058"/>
                  <a:pt x="0" y="0"/>
                </a:cubicBezTo>
                <a:close/>
              </a:path>
            </a:pathLst>
          </a:custGeom>
          <a:noFill/>
          <a:ln cap="flat" cmpd="sng" w="952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3"/>
          <p:cNvSpPr txBox="1"/>
          <p:nvPr/>
        </p:nvSpPr>
        <p:spPr>
          <a:xfrm>
            <a:off x="1371600" y="2171700"/>
            <a:ext cx="7228114"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Sources</a:t>
            </a:r>
            <a:endParaRPr/>
          </a:p>
        </p:txBody>
      </p:sp>
      <p:sp>
        <p:nvSpPr>
          <p:cNvPr id="173" name="Google Shape;173;p13"/>
          <p:cNvSpPr txBox="1"/>
          <p:nvPr/>
        </p:nvSpPr>
        <p:spPr>
          <a:xfrm>
            <a:off x="1371600" y="3162300"/>
            <a:ext cx="1539240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b="1" sz="2400">
              <a:solidFill>
                <a:srgbClr val="16A637"/>
              </a:solidFill>
              <a:latin typeface="Arial"/>
              <a:ea typeface="Arial"/>
              <a:cs typeface="Arial"/>
              <a:sym typeface="Arial"/>
            </a:endParaRPr>
          </a:p>
          <a:p>
            <a:pPr indent="0" lvl="0" marL="0" rtl="0" algn="l">
              <a:spcBef>
                <a:spcPts val="0"/>
              </a:spcBef>
              <a:spcAft>
                <a:spcPts val="0"/>
              </a:spcAft>
              <a:buNone/>
            </a:pPr>
            <a:r>
              <a:t/>
            </a:r>
            <a:endParaRPr i="1" sz="2400">
              <a:latin typeface="Helvetica Neue"/>
              <a:ea typeface="Helvetica Neue"/>
              <a:cs typeface="Helvetica Neue"/>
              <a:sym typeface="Helvetica Neue"/>
            </a:endParaRPr>
          </a:p>
        </p:txBody>
      </p:sp>
      <p:sp>
        <p:nvSpPr>
          <p:cNvPr id="174" name="Google Shape;174;p13"/>
          <p:cNvSpPr txBox="1"/>
          <p:nvPr/>
        </p:nvSpPr>
        <p:spPr>
          <a:xfrm>
            <a:off x="1371600" y="3162300"/>
            <a:ext cx="14782800" cy="378565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u="sng">
                <a:solidFill>
                  <a:schemeClr val="hlink"/>
                </a:solidFill>
                <a:latin typeface="Helvetica Neue"/>
                <a:ea typeface="Helvetica Neue"/>
                <a:cs typeface="Helvetica Neue"/>
                <a:sym typeface="Helvetica Neue"/>
                <a:hlinkClick r:id="rId3"/>
              </a:rPr>
              <a:t>https://www.researchgate.net/publication/370609130_THE_IMPLEMENTATION_OF_GIS_TOOLS_FOR_PLANNING_THE_DEVELOPMENT_OF_RURAL_TOURISM_ALONG_THE_NETWORK_OF_OLD_SHEEP-TRACKS</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rPr lang="en-US" sz="2400" u="sng">
                <a:solidFill>
                  <a:schemeClr val="hlink"/>
                </a:solidFill>
                <a:latin typeface="Helvetica Neue"/>
                <a:ea typeface="Helvetica Neue"/>
                <a:cs typeface="Helvetica Neue"/>
                <a:sym typeface="Helvetica Neue"/>
                <a:hlinkClick r:id="rId4"/>
              </a:rPr>
              <a:t>https://www.hindawi.com/journals/wcmc/2022/9688023/</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rPr lang="en-US" sz="2400" u="sng">
                <a:solidFill>
                  <a:schemeClr val="hlink"/>
                </a:solidFill>
                <a:latin typeface="Helvetica Neue"/>
                <a:ea typeface="Helvetica Neue"/>
                <a:cs typeface="Helvetica Neue"/>
                <a:sym typeface="Helvetica Neue"/>
                <a:hlinkClick r:id="rId5"/>
              </a:rPr>
              <a:t>https://www.acelerapyme.gob.es/en/news/pill/rural-tourism-its-growth-thanks-digitalization</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rPr lang="en-US" sz="2400" u="sng">
                <a:solidFill>
                  <a:schemeClr val="hlink"/>
                </a:solidFill>
                <a:latin typeface="Helvetica Neue"/>
                <a:ea typeface="Helvetica Neue"/>
                <a:cs typeface="Helvetica Neue"/>
                <a:sym typeface="Helvetica Neue"/>
                <a:hlinkClick r:id="rId6"/>
              </a:rPr>
              <a:t>https://www.youtube.com/watch?v=QXWWpdRfGQI</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nvSpPr>
        <p:spPr>
          <a:xfrm>
            <a:off x="2293940" y="977207"/>
            <a:ext cx="8334793"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What to know before starting?</a:t>
            </a:r>
            <a:endParaRPr/>
          </a:p>
        </p:txBody>
      </p:sp>
      <p:sp>
        <p:nvSpPr>
          <p:cNvPr id="79" name="Google Shape;79;p2"/>
          <p:cNvSpPr txBox="1"/>
          <p:nvPr/>
        </p:nvSpPr>
        <p:spPr>
          <a:xfrm>
            <a:off x="1132934" y="3837046"/>
            <a:ext cx="7325263"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Effectively use digital tools and applications to promote and manage rural businesses.</a:t>
            </a:r>
            <a:endParaRPr sz="2400">
              <a:latin typeface="Arial"/>
              <a:ea typeface="Arial"/>
              <a:cs typeface="Arial"/>
              <a:sym typeface="Arial"/>
            </a:endParaRPr>
          </a:p>
        </p:txBody>
      </p:sp>
      <p:sp>
        <p:nvSpPr>
          <p:cNvPr id="80" name="Google Shape;80;p2"/>
          <p:cNvSpPr txBox="1"/>
          <p:nvPr/>
        </p:nvSpPr>
        <p:spPr>
          <a:xfrm>
            <a:off x="1132934" y="5306341"/>
            <a:ext cx="7715405" cy="193899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Leverage digital technologies to:</a:t>
            </a:r>
            <a:endParaRPr/>
          </a:p>
          <a:p>
            <a:pPr indent="-342900" lvl="0" marL="342900" rtl="0" algn="l">
              <a:spcBef>
                <a:spcPts val="0"/>
              </a:spcBef>
              <a:spcAft>
                <a:spcPts val="0"/>
              </a:spcAft>
              <a:buSzPts val="2400"/>
              <a:buFont typeface="Arial"/>
              <a:buChar char="•"/>
            </a:pPr>
            <a:r>
              <a:rPr lang="en-US" sz="2400">
                <a:latin typeface="Arial"/>
                <a:ea typeface="Arial"/>
                <a:cs typeface="Arial"/>
                <a:sym typeface="Arial"/>
              </a:rPr>
              <a:t>Attract more visitors, </a:t>
            </a:r>
            <a:endParaRPr/>
          </a:p>
          <a:p>
            <a:pPr indent="-342900" lvl="0" marL="342900" rtl="0" algn="l">
              <a:spcBef>
                <a:spcPts val="0"/>
              </a:spcBef>
              <a:spcAft>
                <a:spcPts val="0"/>
              </a:spcAft>
              <a:buSzPts val="2400"/>
              <a:buFont typeface="Arial"/>
              <a:buChar char="•"/>
            </a:pPr>
            <a:r>
              <a:rPr lang="en-US" sz="2400">
                <a:latin typeface="Arial"/>
                <a:ea typeface="Arial"/>
                <a:cs typeface="Arial"/>
                <a:sym typeface="Arial"/>
              </a:rPr>
              <a:t>Improve customer experience</a:t>
            </a:r>
            <a:endParaRPr/>
          </a:p>
          <a:p>
            <a:pPr indent="-342900" lvl="0" marL="342900" rtl="0" algn="l">
              <a:spcBef>
                <a:spcPts val="0"/>
              </a:spcBef>
              <a:spcAft>
                <a:spcPts val="0"/>
              </a:spcAft>
              <a:buSzPts val="2400"/>
              <a:buFont typeface="Arial"/>
              <a:buChar char="•"/>
            </a:pPr>
            <a:r>
              <a:rPr lang="en-US" sz="2400">
                <a:latin typeface="Arial"/>
                <a:ea typeface="Arial"/>
                <a:cs typeface="Arial"/>
                <a:sym typeface="Arial"/>
              </a:rPr>
              <a:t>Optimize the management of their operations in rural environments.</a:t>
            </a:r>
            <a:endParaRPr/>
          </a:p>
        </p:txBody>
      </p:sp>
      <p:sp>
        <p:nvSpPr>
          <p:cNvPr id="81" name="Google Shape;81;p2"/>
          <p:cNvSpPr txBox="1"/>
          <p:nvPr/>
        </p:nvSpPr>
        <p:spPr>
          <a:xfrm>
            <a:off x="9733710" y="3331905"/>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30 minutes</a:t>
            </a:r>
            <a:endParaRPr/>
          </a:p>
        </p:txBody>
      </p:sp>
      <p:pic>
        <p:nvPicPr>
          <p:cNvPr id="82" name="Google Shape;82;p2"/>
          <p:cNvPicPr preferRelativeResize="0"/>
          <p:nvPr/>
        </p:nvPicPr>
        <p:blipFill rotWithShape="1">
          <a:blip r:embed="rId3">
            <a:alphaModFix/>
          </a:blip>
          <a:srcRect b="4810" l="19578" r="22913" t="1844"/>
          <a:stretch/>
        </p:blipFill>
        <p:spPr>
          <a:xfrm>
            <a:off x="604820" y="3923762"/>
            <a:ext cx="447645" cy="408720"/>
          </a:xfrm>
          <a:prstGeom prst="rect">
            <a:avLst/>
          </a:prstGeom>
          <a:noFill/>
          <a:ln>
            <a:noFill/>
          </a:ln>
        </p:spPr>
      </p:pic>
      <p:pic>
        <p:nvPicPr>
          <p:cNvPr id="83" name="Google Shape;83;p2"/>
          <p:cNvPicPr preferRelativeResize="0"/>
          <p:nvPr/>
        </p:nvPicPr>
        <p:blipFill rotWithShape="1">
          <a:blip r:embed="rId3">
            <a:alphaModFix/>
          </a:blip>
          <a:srcRect b="4810" l="19578" r="22913" t="1844"/>
          <a:stretch/>
        </p:blipFill>
        <p:spPr>
          <a:xfrm>
            <a:off x="594579" y="5306341"/>
            <a:ext cx="447645" cy="408720"/>
          </a:xfrm>
          <a:prstGeom prst="rect">
            <a:avLst/>
          </a:prstGeom>
          <a:noFill/>
          <a:ln>
            <a:noFill/>
          </a:ln>
        </p:spPr>
      </p:pic>
      <p:sp>
        <p:nvSpPr>
          <p:cNvPr id="84" name="Google Shape;84;p2"/>
          <p:cNvSpPr txBox="1"/>
          <p:nvPr/>
        </p:nvSpPr>
        <p:spPr>
          <a:xfrm>
            <a:off x="572160" y="2525040"/>
            <a:ext cx="544763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What will you learn?</a:t>
            </a:r>
            <a:endParaRPr/>
          </a:p>
        </p:txBody>
      </p:sp>
      <p:cxnSp>
        <p:nvCxnSpPr>
          <p:cNvPr id="85" name="Google Shape;85;p2"/>
          <p:cNvCxnSpPr/>
          <p:nvPr/>
        </p:nvCxnSpPr>
        <p:spPr>
          <a:xfrm>
            <a:off x="8763000" y="2982810"/>
            <a:ext cx="0" cy="4910026"/>
          </a:xfrm>
          <a:prstGeom prst="straightConnector1">
            <a:avLst/>
          </a:prstGeom>
          <a:noFill/>
          <a:ln cap="flat" cmpd="sng" w="38100">
            <a:solidFill>
              <a:srgbClr val="16A637"/>
            </a:solidFill>
            <a:prstDash val="solid"/>
            <a:miter lim="800000"/>
            <a:headEnd len="sm" w="sm" type="none"/>
            <a:tailEnd len="sm" w="sm" type="none"/>
          </a:ln>
        </p:spPr>
      </p:cxnSp>
      <p:sp>
        <p:nvSpPr>
          <p:cNvPr id="86" name="Google Shape;86;p2"/>
          <p:cNvSpPr txBox="1"/>
          <p:nvPr/>
        </p:nvSpPr>
        <p:spPr>
          <a:xfrm>
            <a:off x="9004101" y="2534315"/>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How much time will it take?</a:t>
            </a:r>
            <a:endParaRPr/>
          </a:p>
        </p:txBody>
      </p:sp>
      <p:pic>
        <p:nvPicPr>
          <p:cNvPr descr="Immagine che contiene design&#10;&#10;Descrizione generata automaticamente con attendibilità media" id="87" name="Google Shape;87;p2"/>
          <p:cNvPicPr preferRelativeResize="0"/>
          <p:nvPr/>
        </p:nvPicPr>
        <p:blipFill rotWithShape="1">
          <a:blip r:embed="rId4">
            <a:alphaModFix/>
          </a:blip>
          <a:srcRect b="41831" l="10417" r="65247" t="14444"/>
          <a:stretch/>
        </p:blipFill>
        <p:spPr>
          <a:xfrm>
            <a:off x="9004101" y="3331905"/>
            <a:ext cx="629848" cy="636532"/>
          </a:xfrm>
          <a:prstGeom prst="rect">
            <a:avLst/>
          </a:prstGeom>
          <a:noFill/>
          <a:ln>
            <a:noFill/>
          </a:ln>
        </p:spPr>
      </p:pic>
      <p:sp>
        <p:nvSpPr>
          <p:cNvPr id="88" name="Google Shape;88;p2"/>
          <p:cNvSpPr txBox="1"/>
          <p:nvPr/>
        </p:nvSpPr>
        <p:spPr>
          <a:xfrm>
            <a:off x="9004101" y="4258996"/>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EQF level </a:t>
            </a:r>
            <a:endParaRPr/>
          </a:p>
        </p:txBody>
      </p:sp>
      <p:sp>
        <p:nvSpPr>
          <p:cNvPr id="89" name="Google Shape;89;p2"/>
          <p:cNvSpPr txBox="1"/>
          <p:nvPr/>
        </p:nvSpPr>
        <p:spPr>
          <a:xfrm>
            <a:off x="9056915" y="4894886"/>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Level 3</a:t>
            </a:r>
            <a:endParaRPr/>
          </a:p>
        </p:txBody>
      </p:sp>
      <p:sp>
        <p:nvSpPr>
          <p:cNvPr id="90" name="Google Shape;90;p2"/>
          <p:cNvSpPr txBox="1"/>
          <p:nvPr/>
        </p:nvSpPr>
        <p:spPr>
          <a:xfrm>
            <a:off x="9031382" y="5899488"/>
            <a:ext cx="7696199"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Who created the content and will recognise your learning?</a:t>
            </a:r>
            <a:endParaRPr/>
          </a:p>
        </p:txBody>
      </p:sp>
      <p:sp>
        <p:nvSpPr>
          <p:cNvPr id="91" name="Google Shape;91;p2"/>
          <p:cNvSpPr txBox="1"/>
          <p:nvPr/>
        </p:nvSpPr>
        <p:spPr>
          <a:xfrm>
            <a:off x="9067801" y="7152520"/>
            <a:ext cx="78519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2400">
                <a:solidFill>
                  <a:schemeClr val="dk1"/>
                </a:solidFill>
                <a:latin typeface="Helvetica Neue"/>
                <a:ea typeface="Helvetica Neue"/>
                <a:cs typeface="Helvetica Neue"/>
                <a:sym typeface="Helvetica Neue"/>
              </a:rPr>
              <a:t>This material was created by the</a:t>
            </a:r>
            <a:r>
              <a:rPr lang="en-US" sz="2400">
                <a:solidFill>
                  <a:schemeClr val="dk1"/>
                </a:solidFill>
                <a:highlight>
                  <a:schemeClr val="lt1"/>
                </a:highlight>
                <a:latin typeface="Helvetica Neue"/>
                <a:ea typeface="Helvetica Neue"/>
                <a:cs typeface="Helvetica Neue"/>
                <a:sym typeface="Helvetica Neue"/>
              </a:rPr>
              <a:t> partners of the Erasmus+ project “Upskilling Rural” that will recognise your learning as well.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Immagine che contiene design&#10;&#10;Descrizione generata automaticamente con attendibilità bassa" id="96" name="Google Shape;96;p3">
            <a:hlinkClick r:id="rId3"/>
          </p:cNvPr>
          <p:cNvPicPr preferRelativeResize="0"/>
          <p:nvPr/>
        </p:nvPicPr>
        <p:blipFill rotWithShape="1">
          <a:blip r:embed="rId4">
            <a:alphaModFix/>
          </a:blip>
          <a:srcRect b="19630" l="11250" r="53333" t="16667"/>
          <a:stretch/>
        </p:blipFill>
        <p:spPr>
          <a:xfrm>
            <a:off x="1600200" y="4229100"/>
            <a:ext cx="3389128" cy="3429000"/>
          </a:xfrm>
          <a:prstGeom prst="rect">
            <a:avLst/>
          </a:prstGeom>
          <a:noFill/>
          <a:ln>
            <a:noFill/>
          </a:ln>
        </p:spPr>
      </p:pic>
      <p:sp>
        <p:nvSpPr>
          <p:cNvPr id="97" name="Google Shape;97;p3"/>
          <p:cNvSpPr txBox="1"/>
          <p:nvPr/>
        </p:nvSpPr>
        <p:spPr>
          <a:xfrm>
            <a:off x="533400" y="2400300"/>
            <a:ext cx="11734800"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Let’s start... but first watch this short video</a:t>
            </a:r>
            <a:endParaRPr/>
          </a:p>
        </p:txBody>
      </p:sp>
      <p:pic>
        <p:nvPicPr>
          <p:cNvPr id="98" name="Google Shape;98;p3">
            <a:hlinkClick r:id="rId5"/>
          </p:cNvPr>
          <p:cNvPicPr preferRelativeResize="0"/>
          <p:nvPr/>
        </p:nvPicPr>
        <p:blipFill rotWithShape="1">
          <a:blip r:embed="rId6">
            <a:alphaModFix amt="50000"/>
          </a:blip>
          <a:srcRect b="0" l="0" r="0" t="0"/>
          <a:stretch/>
        </p:blipFill>
        <p:spPr>
          <a:xfrm>
            <a:off x="5410200" y="3325566"/>
            <a:ext cx="9007224" cy="4863997"/>
          </a:xfrm>
          <a:custGeom>
            <a:rect b="b" l="l" r="r" t="t"/>
            <a:pathLst>
              <a:path extrusionOk="0" fill="none" h="4863997" w="9007224">
                <a:moveTo>
                  <a:pt x="0" y="0"/>
                </a:moveTo>
                <a:cubicBezTo>
                  <a:pt x="128832" y="-14979"/>
                  <a:pt x="298369" y="13110"/>
                  <a:pt x="382807" y="0"/>
                </a:cubicBezTo>
                <a:cubicBezTo>
                  <a:pt x="467245" y="-13110"/>
                  <a:pt x="905091" y="43888"/>
                  <a:pt x="1125903" y="0"/>
                </a:cubicBezTo>
                <a:cubicBezTo>
                  <a:pt x="1346715" y="-43888"/>
                  <a:pt x="1427389" y="1252"/>
                  <a:pt x="1508710" y="0"/>
                </a:cubicBezTo>
                <a:cubicBezTo>
                  <a:pt x="1590031" y="-1252"/>
                  <a:pt x="1956469" y="25440"/>
                  <a:pt x="2071662" y="0"/>
                </a:cubicBezTo>
                <a:cubicBezTo>
                  <a:pt x="2186855" y="-25440"/>
                  <a:pt x="2367627" y="713"/>
                  <a:pt x="2634613" y="0"/>
                </a:cubicBezTo>
                <a:cubicBezTo>
                  <a:pt x="2901599" y="-713"/>
                  <a:pt x="2927837" y="2939"/>
                  <a:pt x="3107492" y="0"/>
                </a:cubicBezTo>
                <a:cubicBezTo>
                  <a:pt x="3287147" y="-2939"/>
                  <a:pt x="3296754" y="18419"/>
                  <a:pt x="3400227" y="0"/>
                </a:cubicBezTo>
                <a:cubicBezTo>
                  <a:pt x="3503701" y="-18419"/>
                  <a:pt x="3875827" y="31545"/>
                  <a:pt x="4053251" y="0"/>
                </a:cubicBezTo>
                <a:cubicBezTo>
                  <a:pt x="4230675" y="-31545"/>
                  <a:pt x="4323591" y="13517"/>
                  <a:pt x="4526130" y="0"/>
                </a:cubicBezTo>
                <a:cubicBezTo>
                  <a:pt x="4728669" y="-13517"/>
                  <a:pt x="4828789" y="26798"/>
                  <a:pt x="4908937" y="0"/>
                </a:cubicBezTo>
                <a:cubicBezTo>
                  <a:pt x="4989085" y="-26798"/>
                  <a:pt x="5141749" y="23842"/>
                  <a:pt x="5201672" y="0"/>
                </a:cubicBezTo>
                <a:cubicBezTo>
                  <a:pt x="5261595" y="-23842"/>
                  <a:pt x="5551506" y="35258"/>
                  <a:pt x="5764623" y="0"/>
                </a:cubicBezTo>
                <a:cubicBezTo>
                  <a:pt x="5977740" y="-35258"/>
                  <a:pt x="6166605" y="47545"/>
                  <a:pt x="6327575" y="0"/>
                </a:cubicBezTo>
                <a:cubicBezTo>
                  <a:pt x="6488545" y="-47545"/>
                  <a:pt x="6732325" y="21351"/>
                  <a:pt x="7070671" y="0"/>
                </a:cubicBezTo>
                <a:cubicBezTo>
                  <a:pt x="7409017" y="-21351"/>
                  <a:pt x="7519624" y="41887"/>
                  <a:pt x="7723695" y="0"/>
                </a:cubicBezTo>
                <a:cubicBezTo>
                  <a:pt x="7927766" y="-41887"/>
                  <a:pt x="8230363" y="44685"/>
                  <a:pt x="8466791" y="0"/>
                </a:cubicBezTo>
                <a:cubicBezTo>
                  <a:pt x="8703219" y="-44685"/>
                  <a:pt x="8867931" y="59032"/>
                  <a:pt x="9007224" y="0"/>
                </a:cubicBezTo>
                <a:cubicBezTo>
                  <a:pt x="9057396" y="92171"/>
                  <a:pt x="8987802" y="257843"/>
                  <a:pt x="9007224" y="443164"/>
                </a:cubicBezTo>
                <a:cubicBezTo>
                  <a:pt x="9026646" y="628485"/>
                  <a:pt x="8979190" y="866578"/>
                  <a:pt x="9007224" y="1032248"/>
                </a:cubicBezTo>
                <a:cubicBezTo>
                  <a:pt x="9035258" y="1197918"/>
                  <a:pt x="8970385" y="1315334"/>
                  <a:pt x="9007224" y="1524052"/>
                </a:cubicBezTo>
                <a:cubicBezTo>
                  <a:pt x="9044063" y="1732770"/>
                  <a:pt x="9000545" y="2001544"/>
                  <a:pt x="9007224" y="2161776"/>
                </a:cubicBezTo>
                <a:cubicBezTo>
                  <a:pt x="9013903" y="2322008"/>
                  <a:pt x="8988206" y="2391208"/>
                  <a:pt x="9007224" y="2604941"/>
                </a:cubicBezTo>
                <a:cubicBezTo>
                  <a:pt x="9026242" y="2818674"/>
                  <a:pt x="8965909" y="2946584"/>
                  <a:pt x="9007224" y="3194025"/>
                </a:cubicBezTo>
                <a:cubicBezTo>
                  <a:pt x="9048539" y="3441466"/>
                  <a:pt x="8999577" y="3442546"/>
                  <a:pt x="9007224" y="3588549"/>
                </a:cubicBezTo>
                <a:cubicBezTo>
                  <a:pt x="9014871" y="3734552"/>
                  <a:pt x="8969255" y="3956565"/>
                  <a:pt x="9007224" y="4128993"/>
                </a:cubicBezTo>
                <a:cubicBezTo>
                  <a:pt x="9045193" y="4301421"/>
                  <a:pt x="8966236" y="4615631"/>
                  <a:pt x="9007224" y="4863997"/>
                </a:cubicBezTo>
                <a:cubicBezTo>
                  <a:pt x="8883750" y="4892654"/>
                  <a:pt x="8626443" y="4848245"/>
                  <a:pt x="8444273" y="4863997"/>
                </a:cubicBezTo>
                <a:cubicBezTo>
                  <a:pt x="8262103" y="4879749"/>
                  <a:pt x="8109106" y="4854536"/>
                  <a:pt x="7971393" y="4863997"/>
                </a:cubicBezTo>
                <a:cubicBezTo>
                  <a:pt x="7833680" y="4873458"/>
                  <a:pt x="7672372" y="4799573"/>
                  <a:pt x="7408442" y="4863997"/>
                </a:cubicBezTo>
                <a:cubicBezTo>
                  <a:pt x="7144512" y="4928421"/>
                  <a:pt x="6983641" y="4833844"/>
                  <a:pt x="6665346" y="4863997"/>
                </a:cubicBezTo>
                <a:cubicBezTo>
                  <a:pt x="6347051" y="4894150"/>
                  <a:pt x="6410658" y="4859621"/>
                  <a:pt x="6192467" y="4863997"/>
                </a:cubicBezTo>
                <a:cubicBezTo>
                  <a:pt x="5974276" y="4868373"/>
                  <a:pt x="5826871" y="4801540"/>
                  <a:pt x="5629515" y="4863997"/>
                </a:cubicBezTo>
                <a:cubicBezTo>
                  <a:pt x="5432159" y="4926454"/>
                  <a:pt x="5436592" y="4821544"/>
                  <a:pt x="5246708" y="4863997"/>
                </a:cubicBezTo>
                <a:cubicBezTo>
                  <a:pt x="5056824" y="4906450"/>
                  <a:pt x="4915580" y="4827062"/>
                  <a:pt x="4593684" y="4863997"/>
                </a:cubicBezTo>
                <a:cubicBezTo>
                  <a:pt x="4271788" y="4900932"/>
                  <a:pt x="4402273" y="4855439"/>
                  <a:pt x="4300949" y="4863997"/>
                </a:cubicBezTo>
                <a:cubicBezTo>
                  <a:pt x="4199625" y="4872555"/>
                  <a:pt x="4061798" y="4818530"/>
                  <a:pt x="3828070" y="4863997"/>
                </a:cubicBezTo>
                <a:cubicBezTo>
                  <a:pt x="3594342" y="4909464"/>
                  <a:pt x="3609565" y="4850423"/>
                  <a:pt x="3535335" y="4863997"/>
                </a:cubicBezTo>
                <a:cubicBezTo>
                  <a:pt x="3461105" y="4877571"/>
                  <a:pt x="3301129" y="4842681"/>
                  <a:pt x="3152528" y="4863997"/>
                </a:cubicBezTo>
                <a:cubicBezTo>
                  <a:pt x="3003927" y="4885313"/>
                  <a:pt x="2897005" y="4824865"/>
                  <a:pt x="2769721" y="4863997"/>
                </a:cubicBezTo>
                <a:cubicBezTo>
                  <a:pt x="2642437" y="4903129"/>
                  <a:pt x="2263395" y="4791926"/>
                  <a:pt x="2116698" y="4863997"/>
                </a:cubicBezTo>
                <a:cubicBezTo>
                  <a:pt x="1970001" y="4936068"/>
                  <a:pt x="1898416" y="4836689"/>
                  <a:pt x="1823963" y="4863997"/>
                </a:cubicBezTo>
                <a:cubicBezTo>
                  <a:pt x="1749510" y="4891305"/>
                  <a:pt x="1417338" y="4787419"/>
                  <a:pt x="1080867" y="4863997"/>
                </a:cubicBezTo>
                <a:cubicBezTo>
                  <a:pt x="744396" y="4940575"/>
                  <a:pt x="340649" y="4788390"/>
                  <a:pt x="0" y="4863997"/>
                </a:cubicBezTo>
                <a:cubicBezTo>
                  <a:pt x="-19486" y="4752346"/>
                  <a:pt x="34047" y="4524900"/>
                  <a:pt x="0" y="4372193"/>
                </a:cubicBezTo>
                <a:cubicBezTo>
                  <a:pt x="-34047" y="4219486"/>
                  <a:pt x="25073" y="4043187"/>
                  <a:pt x="0" y="3880389"/>
                </a:cubicBezTo>
                <a:cubicBezTo>
                  <a:pt x="-25073" y="3717591"/>
                  <a:pt x="48230" y="3493573"/>
                  <a:pt x="0" y="3242665"/>
                </a:cubicBezTo>
                <a:cubicBezTo>
                  <a:pt x="-48230" y="2991757"/>
                  <a:pt x="35569" y="3020211"/>
                  <a:pt x="0" y="2848140"/>
                </a:cubicBezTo>
                <a:cubicBezTo>
                  <a:pt x="-35569" y="2676070"/>
                  <a:pt x="18480" y="2472415"/>
                  <a:pt x="0" y="2259056"/>
                </a:cubicBezTo>
                <a:cubicBezTo>
                  <a:pt x="-18480" y="2045697"/>
                  <a:pt x="32114" y="2007006"/>
                  <a:pt x="0" y="1864532"/>
                </a:cubicBezTo>
                <a:cubicBezTo>
                  <a:pt x="-32114" y="1722058"/>
                  <a:pt x="34486" y="1557464"/>
                  <a:pt x="0" y="1372728"/>
                </a:cubicBezTo>
                <a:cubicBezTo>
                  <a:pt x="-34486" y="1187992"/>
                  <a:pt x="14826" y="1032089"/>
                  <a:pt x="0" y="880924"/>
                </a:cubicBezTo>
                <a:cubicBezTo>
                  <a:pt x="-14826" y="729759"/>
                  <a:pt x="65819" y="279235"/>
                  <a:pt x="0" y="0"/>
                </a:cubicBezTo>
                <a:close/>
              </a:path>
              <a:path extrusionOk="0" h="4863997" w="9007224">
                <a:moveTo>
                  <a:pt x="0" y="0"/>
                </a:moveTo>
                <a:cubicBezTo>
                  <a:pt x="227234" y="-38193"/>
                  <a:pt x="260465" y="29855"/>
                  <a:pt x="472879" y="0"/>
                </a:cubicBezTo>
                <a:cubicBezTo>
                  <a:pt x="685293" y="-29855"/>
                  <a:pt x="954357" y="14102"/>
                  <a:pt x="1215975" y="0"/>
                </a:cubicBezTo>
                <a:cubicBezTo>
                  <a:pt x="1477593" y="-14102"/>
                  <a:pt x="1689686" y="30589"/>
                  <a:pt x="1959071" y="0"/>
                </a:cubicBezTo>
                <a:cubicBezTo>
                  <a:pt x="2228456" y="-30589"/>
                  <a:pt x="2331779" y="43282"/>
                  <a:pt x="2522023" y="0"/>
                </a:cubicBezTo>
                <a:cubicBezTo>
                  <a:pt x="2712267" y="-43282"/>
                  <a:pt x="2796108" y="22703"/>
                  <a:pt x="2994902" y="0"/>
                </a:cubicBezTo>
                <a:cubicBezTo>
                  <a:pt x="3193696" y="-22703"/>
                  <a:pt x="3496176" y="69611"/>
                  <a:pt x="3647926" y="0"/>
                </a:cubicBezTo>
                <a:cubicBezTo>
                  <a:pt x="3799676" y="-69611"/>
                  <a:pt x="3944716" y="30319"/>
                  <a:pt x="4030733" y="0"/>
                </a:cubicBezTo>
                <a:cubicBezTo>
                  <a:pt x="4116750" y="-30319"/>
                  <a:pt x="4223911" y="12490"/>
                  <a:pt x="4323468" y="0"/>
                </a:cubicBezTo>
                <a:cubicBezTo>
                  <a:pt x="4423025" y="-12490"/>
                  <a:pt x="4526513" y="26856"/>
                  <a:pt x="4616202" y="0"/>
                </a:cubicBezTo>
                <a:cubicBezTo>
                  <a:pt x="4705891" y="-26856"/>
                  <a:pt x="5041142" y="80425"/>
                  <a:pt x="5359298" y="0"/>
                </a:cubicBezTo>
                <a:cubicBezTo>
                  <a:pt x="5677454" y="-80425"/>
                  <a:pt x="5515952" y="7611"/>
                  <a:pt x="5652033" y="0"/>
                </a:cubicBezTo>
                <a:cubicBezTo>
                  <a:pt x="5788114" y="-7611"/>
                  <a:pt x="5981446" y="10884"/>
                  <a:pt x="6214985" y="0"/>
                </a:cubicBezTo>
                <a:cubicBezTo>
                  <a:pt x="6448524" y="-10884"/>
                  <a:pt x="6451022" y="36601"/>
                  <a:pt x="6597792" y="0"/>
                </a:cubicBezTo>
                <a:cubicBezTo>
                  <a:pt x="6744562" y="-36601"/>
                  <a:pt x="7049034" y="63387"/>
                  <a:pt x="7340888" y="0"/>
                </a:cubicBezTo>
                <a:cubicBezTo>
                  <a:pt x="7632742" y="-63387"/>
                  <a:pt x="7742419" y="46968"/>
                  <a:pt x="8083984" y="0"/>
                </a:cubicBezTo>
                <a:cubicBezTo>
                  <a:pt x="8425549" y="-46968"/>
                  <a:pt x="8709476" y="37879"/>
                  <a:pt x="9007224" y="0"/>
                </a:cubicBezTo>
                <a:cubicBezTo>
                  <a:pt x="9028770" y="167491"/>
                  <a:pt x="8982972" y="286760"/>
                  <a:pt x="9007224" y="491804"/>
                </a:cubicBezTo>
                <a:cubicBezTo>
                  <a:pt x="9031476" y="696848"/>
                  <a:pt x="9005245" y="837050"/>
                  <a:pt x="9007224" y="1129528"/>
                </a:cubicBezTo>
                <a:cubicBezTo>
                  <a:pt x="9009203" y="1422006"/>
                  <a:pt x="8973021" y="1370710"/>
                  <a:pt x="9007224" y="1572692"/>
                </a:cubicBezTo>
                <a:cubicBezTo>
                  <a:pt x="9041427" y="1774674"/>
                  <a:pt x="8979531" y="1914450"/>
                  <a:pt x="9007224" y="2161776"/>
                </a:cubicBezTo>
                <a:cubicBezTo>
                  <a:pt x="9034917" y="2409102"/>
                  <a:pt x="8996855" y="2580896"/>
                  <a:pt x="9007224" y="2750861"/>
                </a:cubicBezTo>
                <a:cubicBezTo>
                  <a:pt x="9017593" y="2920826"/>
                  <a:pt x="8990771" y="2977905"/>
                  <a:pt x="9007224" y="3145385"/>
                </a:cubicBezTo>
                <a:cubicBezTo>
                  <a:pt x="9023677" y="3312865"/>
                  <a:pt x="9004013" y="3604215"/>
                  <a:pt x="9007224" y="3734469"/>
                </a:cubicBezTo>
                <a:cubicBezTo>
                  <a:pt x="9010435" y="3864723"/>
                  <a:pt x="8998585" y="3999910"/>
                  <a:pt x="9007224" y="4128993"/>
                </a:cubicBezTo>
                <a:cubicBezTo>
                  <a:pt x="9015863" y="4258076"/>
                  <a:pt x="9005082" y="4538593"/>
                  <a:pt x="9007224" y="4863997"/>
                </a:cubicBezTo>
                <a:cubicBezTo>
                  <a:pt x="8890274" y="4879095"/>
                  <a:pt x="8838304" y="4860733"/>
                  <a:pt x="8714489" y="4863997"/>
                </a:cubicBezTo>
                <a:cubicBezTo>
                  <a:pt x="8590674" y="4867261"/>
                  <a:pt x="8136800" y="4775446"/>
                  <a:pt x="7971393" y="4863997"/>
                </a:cubicBezTo>
                <a:cubicBezTo>
                  <a:pt x="7805986" y="4952548"/>
                  <a:pt x="7716329" y="4845285"/>
                  <a:pt x="7588586" y="4863997"/>
                </a:cubicBezTo>
                <a:cubicBezTo>
                  <a:pt x="7460843" y="4882709"/>
                  <a:pt x="7263740" y="4860037"/>
                  <a:pt x="7025635" y="4863997"/>
                </a:cubicBezTo>
                <a:cubicBezTo>
                  <a:pt x="6787530" y="4867957"/>
                  <a:pt x="6768579" y="4852180"/>
                  <a:pt x="6642828" y="4863997"/>
                </a:cubicBezTo>
                <a:cubicBezTo>
                  <a:pt x="6517077" y="4875814"/>
                  <a:pt x="6265351" y="4841169"/>
                  <a:pt x="6169948" y="4863997"/>
                </a:cubicBezTo>
                <a:cubicBezTo>
                  <a:pt x="6074545" y="4886825"/>
                  <a:pt x="5885997" y="4837610"/>
                  <a:pt x="5787141" y="4863997"/>
                </a:cubicBezTo>
                <a:cubicBezTo>
                  <a:pt x="5688285" y="4890384"/>
                  <a:pt x="5437243" y="4856905"/>
                  <a:pt x="5224190" y="4863997"/>
                </a:cubicBezTo>
                <a:cubicBezTo>
                  <a:pt x="5011137" y="4871089"/>
                  <a:pt x="4927141" y="4805500"/>
                  <a:pt x="4661238" y="4863997"/>
                </a:cubicBezTo>
                <a:cubicBezTo>
                  <a:pt x="4395335" y="4922494"/>
                  <a:pt x="4221459" y="4832074"/>
                  <a:pt x="4008215" y="4863997"/>
                </a:cubicBezTo>
                <a:cubicBezTo>
                  <a:pt x="3794971" y="4895920"/>
                  <a:pt x="3852717" y="4829871"/>
                  <a:pt x="3715480" y="4863997"/>
                </a:cubicBezTo>
                <a:cubicBezTo>
                  <a:pt x="3578244" y="4898123"/>
                  <a:pt x="3451752" y="4838571"/>
                  <a:pt x="3332673" y="4863997"/>
                </a:cubicBezTo>
                <a:cubicBezTo>
                  <a:pt x="3213594" y="4889423"/>
                  <a:pt x="3043419" y="4863805"/>
                  <a:pt x="2859794" y="4863997"/>
                </a:cubicBezTo>
                <a:cubicBezTo>
                  <a:pt x="2676169" y="4864189"/>
                  <a:pt x="2580801" y="4852633"/>
                  <a:pt x="2476987" y="4863997"/>
                </a:cubicBezTo>
                <a:cubicBezTo>
                  <a:pt x="2373173" y="4875361"/>
                  <a:pt x="2317750" y="4850376"/>
                  <a:pt x="2184252" y="4863997"/>
                </a:cubicBezTo>
                <a:cubicBezTo>
                  <a:pt x="2050755" y="4877618"/>
                  <a:pt x="1737404" y="4823801"/>
                  <a:pt x="1621300" y="4863997"/>
                </a:cubicBezTo>
                <a:cubicBezTo>
                  <a:pt x="1505196" y="4904193"/>
                  <a:pt x="1254029" y="4848274"/>
                  <a:pt x="1058349" y="4863997"/>
                </a:cubicBezTo>
                <a:cubicBezTo>
                  <a:pt x="862669" y="4879720"/>
                  <a:pt x="484948" y="4756589"/>
                  <a:pt x="0" y="4863997"/>
                </a:cubicBezTo>
                <a:cubicBezTo>
                  <a:pt x="-17762" y="4735006"/>
                  <a:pt x="56745" y="4526272"/>
                  <a:pt x="0" y="4372193"/>
                </a:cubicBezTo>
                <a:cubicBezTo>
                  <a:pt x="-56745" y="4218114"/>
                  <a:pt x="48670" y="4131233"/>
                  <a:pt x="0" y="3929029"/>
                </a:cubicBezTo>
                <a:cubicBezTo>
                  <a:pt x="-48670" y="3726825"/>
                  <a:pt x="46006" y="3599150"/>
                  <a:pt x="0" y="3388585"/>
                </a:cubicBezTo>
                <a:cubicBezTo>
                  <a:pt x="-46006" y="3178020"/>
                  <a:pt x="4306" y="3124496"/>
                  <a:pt x="0" y="2994060"/>
                </a:cubicBezTo>
                <a:cubicBezTo>
                  <a:pt x="-4306" y="2863624"/>
                  <a:pt x="32542" y="2754848"/>
                  <a:pt x="0" y="2550896"/>
                </a:cubicBezTo>
                <a:cubicBezTo>
                  <a:pt x="-32542" y="2346944"/>
                  <a:pt x="24000" y="2241162"/>
                  <a:pt x="0" y="2010452"/>
                </a:cubicBezTo>
                <a:cubicBezTo>
                  <a:pt x="-24000" y="1779742"/>
                  <a:pt x="56364" y="1686292"/>
                  <a:pt x="0" y="1518648"/>
                </a:cubicBezTo>
                <a:cubicBezTo>
                  <a:pt x="-56364" y="1351004"/>
                  <a:pt x="16809" y="1197887"/>
                  <a:pt x="0" y="1026844"/>
                </a:cubicBezTo>
                <a:cubicBezTo>
                  <a:pt x="-16809" y="855801"/>
                  <a:pt x="39662" y="801875"/>
                  <a:pt x="0" y="632320"/>
                </a:cubicBezTo>
                <a:cubicBezTo>
                  <a:pt x="-39662" y="462765"/>
                  <a:pt x="38342" y="158804"/>
                  <a:pt x="0" y="0"/>
                </a:cubicBezTo>
                <a:close/>
              </a:path>
            </a:pathLst>
          </a:custGeom>
          <a:noFill/>
          <a:ln cap="flat" cmpd="sng" w="9525">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nvSpPr>
        <p:spPr>
          <a:xfrm>
            <a:off x="1828800" y="1395056"/>
            <a:ext cx="115062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The Relevance of Digital Tools in Rural Tourism:</a:t>
            </a:r>
            <a:endParaRPr b="1" sz="4000">
              <a:solidFill>
                <a:srgbClr val="92D050"/>
              </a:solidFill>
              <a:latin typeface="Helvetica Neue"/>
              <a:ea typeface="Helvetica Neue"/>
              <a:cs typeface="Helvetica Neue"/>
              <a:sym typeface="Helvetica Neue"/>
            </a:endParaRPr>
          </a:p>
        </p:txBody>
      </p:sp>
      <p:sp>
        <p:nvSpPr>
          <p:cNvPr id="105" name="Google Shape;105;p4"/>
          <p:cNvSpPr txBox="1"/>
          <p:nvPr/>
        </p:nvSpPr>
        <p:spPr>
          <a:xfrm>
            <a:off x="1371600" y="2351176"/>
            <a:ext cx="14554200"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Digital tools can offer practical solutions to overcome many of the common challenges faced by rural entrepreneurs:</a:t>
            </a:r>
            <a:br>
              <a:rPr lang="en-US" sz="2400">
                <a:latin typeface="Arial"/>
                <a:ea typeface="Arial"/>
                <a:cs typeface="Arial"/>
                <a:sym typeface="Arial"/>
              </a:rPr>
            </a:br>
            <a:endParaRPr sz="2400">
              <a:latin typeface="Arial"/>
              <a:ea typeface="Arial"/>
              <a:cs typeface="Arial"/>
              <a:sym typeface="Arial"/>
            </a:endParaRPr>
          </a:p>
        </p:txBody>
      </p:sp>
      <p:sp>
        <p:nvSpPr>
          <p:cNvPr id="106" name="Google Shape;106;p4"/>
          <p:cNvSpPr txBox="1"/>
          <p:nvPr/>
        </p:nvSpPr>
        <p:spPr>
          <a:xfrm>
            <a:off x="1357744" y="3802440"/>
            <a:ext cx="14554199" cy="156966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Limited visibility:</a:t>
            </a:r>
            <a:r>
              <a:rPr lang="en-US" sz="2400">
                <a:latin typeface="Arial"/>
                <a:ea typeface="Arial"/>
                <a:cs typeface="Arial"/>
                <a:sym typeface="Arial"/>
              </a:rPr>
              <a:t> Rural businesses can struggle to stand out in a crowded market, but digital tools can help. Creating profiles on social media platforms like Facebook, Instagram, and Google My Business, can help businesses share information, photos, and reviews that attract potential customers. A solid online presence makes it easier for businesses to be found by people interested in rural areas.</a:t>
            </a:r>
            <a:endParaRPr/>
          </a:p>
        </p:txBody>
      </p:sp>
      <p:sp>
        <p:nvSpPr>
          <p:cNvPr id="107" name="Google Shape;107;p4"/>
          <p:cNvSpPr txBox="1"/>
          <p:nvPr/>
        </p:nvSpPr>
        <p:spPr>
          <a:xfrm>
            <a:off x="1357745" y="6317040"/>
            <a:ext cx="14561127" cy="156966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Online Competition:</a:t>
            </a:r>
            <a:r>
              <a:rPr lang="en-US" sz="2400">
                <a:latin typeface="Arial"/>
                <a:ea typeface="Arial"/>
                <a:cs typeface="Arial"/>
                <a:sym typeface="Arial"/>
              </a:rPr>
              <a:t> With the rise of digital tourism, online competition has intensified. However, digital tools offer practical ways to stand out. Entrepreneurs can use digital marketing strategies, such as social media advertising and content marketing, to differentiate themselves and communicate their unique value proposition.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nvSpPr>
        <p:spPr>
          <a:xfrm>
            <a:off x="1905000" y="1409700"/>
            <a:ext cx="115062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The Relevance of Digital Tools in Rural Tourism:</a:t>
            </a:r>
            <a:endParaRPr b="1" sz="4000">
              <a:solidFill>
                <a:srgbClr val="92D050"/>
              </a:solidFill>
              <a:latin typeface="Helvetica Neue"/>
              <a:ea typeface="Helvetica Neue"/>
              <a:cs typeface="Helvetica Neue"/>
              <a:sym typeface="Helvetica Neue"/>
            </a:endParaRPr>
          </a:p>
        </p:txBody>
      </p:sp>
      <p:sp>
        <p:nvSpPr>
          <p:cNvPr id="114" name="Google Shape;114;p5"/>
          <p:cNvSpPr txBox="1"/>
          <p:nvPr/>
        </p:nvSpPr>
        <p:spPr>
          <a:xfrm>
            <a:off x="1039721" y="2810931"/>
            <a:ext cx="14630400"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Reservation Management:</a:t>
            </a:r>
            <a:r>
              <a:rPr lang="en-US" sz="2400">
                <a:latin typeface="Arial"/>
                <a:ea typeface="Arial"/>
                <a:cs typeface="Arial"/>
                <a:sym typeface="Arial"/>
              </a:rPr>
              <a:t> Efficient reservation management is critical to the success of any tourism business. Digital tools, such as online reservation systems and customer management platforms, simplify this process. </a:t>
            </a:r>
            <a:endParaRPr/>
          </a:p>
        </p:txBody>
      </p:sp>
      <p:pic>
        <p:nvPicPr>
          <p:cNvPr id="115" name="Google Shape;115;p5"/>
          <p:cNvPicPr preferRelativeResize="0"/>
          <p:nvPr/>
        </p:nvPicPr>
        <p:blipFill rotWithShape="1">
          <a:blip r:embed="rId3">
            <a:alphaModFix/>
          </a:blip>
          <a:srcRect b="0" l="0" r="0" t="0"/>
          <a:stretch/>
        </p:blipFill>
        <p:spPr>
          <a:xfrm>
            <a:off x="8839200" y="3695700"/>
            <a:ext cx="6851703" cy="5181600"/>
          </a:xfrm>
          <a:custGeom>
            <a:rect b="b" l="l" r="r" t="t"/>
            <a:pathLst>
              <a:path extrusionOk="0" fill="none" h="5181600" w="6851703">
                <a:moveTo>
                  <a:pt x="0" y="0"/>
                </a:moveTo>
                <a:cubicBezTo>
                  <a:pt x="222273" y="-4663"/>
                  <a:pt x="323043" y="64932"/>
                  <a:pt x="639492" y="0"/>
                </a:cubicBezTo>
                <a:cubicBezTo>
                  <a:pt x="955941" y="-64932"/>
                  <a:pt x="953457" y="39333"/>
                  <a:pt x="1073433" y="0"/>
                </a:cubicBezTo>
                <a:cubicBezTo>
                  <a:pt x="1193409" y="-39333"/>
                  <a:pt x="1477440" y="42492"/>
                  <a:pt x="1644409" y="0"/>
                </a:cubicBezTo>
                <a:cubicBezTo>
                  <a:pt x="1811378" y="-42492"/>
                  <a:pt x="2093956" y="8382"/>
                  <a:pt x="2283901" y="0"/>
                </a:cubicBezTo>
                <a:cubicBezTo>
                  <a:pt x="2473846" y="-8382"/>
                  <a:pt x="2810605" y="59410"/>
                  <a:pt x="2991910" y="0"/>
                </a:cubicBezTo>
                <a:cubicBezTo>
                  <a:pt x="3173215" y="-59410"/>
                  <a:pt x="3200862" y="5722"/>
                  <a:pt x="3357334" y="0"/>
                </a:cubicBezTo>
                <a:cubicBezTo>
                  <a:pt x="3513806" y="-5722"/>
                  <a:pt x="3622291" y="23177"/>
                  <a:pt x="3722759" y="0"/>
                </a:cubicBezTo>
                <a:cubicBezTo>
                  <a:pt x="3823228" y="-23177"/>
                  <a:pt x="4203893" y="64945"/>
                  <a:pt x="4362251" y="0"/>
                </a:cubicBezTo>
                <a:cubicBezTo>
                  <a:pt x="4520609" y="-64945"/>
                  <a:pt x="4625847" y="1274"/>
                  <a:pt x="4864709" y="0"/>
                </a:cubicBezTo>
                <a:cubicBezTo>
                  <a:pt x="5103571" y="-1274"/>
                  <a:pt x="5088786" y="8042"/>
                  <a:pt x="5298650" y="0"/>
                </a:cubicBezTo>
                <a:cubicBezTo>
                  <a:pt x="5508514" y="-8042"/>
                  <a:pt x="5779342" y="9048"/>
                  <a:pt x="5938143" y="0"/>
                </a:cubicBezTo>
                <a:cubicBezTo>
                  <a:pt x="6096944" y="-9048"/>
                  <a:pt x="6464024" y="35766"/>
                  <a:pt x="6851703" y="0"/>
                </a:cubicBezTo>
                <a:cubicBezTo>
                  <a:pt x="6906471" y="225007"/>
                  <a:pt x="6836507" y="312539"/>
                  <a:pt x="6851703" y="472101"/>
                </a:cubicBezTo>
                <a:cubicBezTo>
                  <a:pt x="6866899" y="631663"/>
                  <a:pt x="6811628" y="775435"/>
                  <a:pt x="6851703" y="892387"/>
                </a:cubicBezTo>
                <a:cubicBezTo>
                  <a:pt x="6891778" y="1009339"/>
                  <a:pt x="6839773" y="1316186"/>
                  <a:pt x="6851703" y="1468120"/>
                </a:cubicBezTo>
                <a:cubicBezTo>
                  <a:pt x="6863633" y="1620054"/>
                  <a:pt x="6771833" y="1882134"/>
                  <a:pt x="6851703" y="2147485"/>
                </a:cubicBezTo>
                <a:cubicBezTo>
                  <a:pt x="6931573" y="2412836"/>
                  <a:pt x="6847591" y="2483742"/>
                  <a:pt x="6851703" y="2775035"/>
                </a:cubicBezTo>
                <a:cubicBezTo>
                  <a:pt x="6855815" y="3066328"/>
                  <a:pt x="6838114" y="3077526"/>
                  <a:pt x="6851703" y="3195320"/>
                </a:cubicBezTo>
                <a:cubicBezTo>
                  <a:pt x="6865292" y="3313115"/>
                  <a:pt x="6770860" y="3640494"/>
                  <a:pt x="6851703" y="3874685"/>
                </a:cubicBezTo>
                <a:cubicBezTo>
                  <a:pt x="6932546" y="4108876"/>
                  <a:pt x="6839650" y="4260844"/>
                  <a:pt x="6851703" y="4450419"/>
                </a:cubicBezTo>
                <a:cubicBezTo>
                  <a:pt x="6863756" y="4639994"/>
                  <a:pt x="6789388" y="4982881"/>
                  <a:pt x="6851703" y="5181600"/>
                </a:cubicBezTo>
                <a:cubicBezTo>
                  <a:pt x="6615155" y="5218529"/>
                  <a:pt x="6416727" y="5111265"/>
                  <a:pt x="6143694" y="5181600"/>
                </a:cubicBezTo>
                <a:cubicBezTo>
                  <a:pt x="5870661" y="5251935"/>
                  <a:pt x="5807131" y="5122829"/>
                  <a:pt x="5572718" y="5181600"/>
                </a:cubicBezTo>
                <a:cubicBezTo>
                  <a:pt x="5338305" y="5240371"/>
                  <a:pt x="5232921" y="5153890"/>
                  <a:pt x="5001743" y="5181600"/>
                </a:cubicBezTo>
                <a:cubicBezTo>
                  <a:pt x="4770566" y="5209310"/>
                  <a:pt x="4707244" y="5133479"/>
                  <a:pt x="4430768" y="5181600"/>
                </a:cubicBezTo>
                <a:cubicBezTo>
                  <a:pt x="4154293" y="5229721"/>
                  <a:pt x="4141464" y="5175349"/>
                  <a:pt x="3928310" y="5181600"/>
                </a:cubicBezTo>
                <a:cubicBezTo>
                  <a:pt x="3715156" y="5187851"/>
                  <a:pt x="3594445" y="5124128"/>
                  <a:pt x="3425852" y="5181600"/>
                </a:cubicBezTo>
                <a:cubicBezTo>
                  <a:pt x="3257259" y="5239072"/>
                  <a:pt x="3103490" y="5133862"/>
                  <a:pt x="2991910" y="5181600"/>
                </a:cubicBezTo>
                <a:cubicBezTo>
                  <a:pt x="2880330" y="5229338"/>
                  <a:pt x="2772149" y="5166439"/>
                  <a:pt x="2557969" y="5181600"/>
                </a:cubicBezTo>
                <a:cubicBezTo>
                  <a:pt x="2343789" y="5196761"/>
                  <a:pt x="2336400" y="5168311"/>
                  <a:pt x="2124028" y="5181600"/>
                </a:cubicBezTo>
                <a:cubicBezTo>
                  <a:pt x="1911656" y="5194889"/>
                  <a:pt x="1837050" y="5173704"/>
                  <a:pt x="1690087" y="5181600"/>
                </a:cubicBezTo>
                <a:cubicBezTo>
                  <a:pt x="1543124" y="5189496"/>
                  <a:pt x="1380326" y="5176206"/>
                  <a:pt x="1119111" y="5181600"/>
                </a:cubicBezTo>
                <a:cubicBezTo>
                  <a:pt x="857896" y="5186994"/>
                  <a:pt x="343948" y="5115161"/>
                  <a:pt x="0" y="5181600"/>
                </a:cubicBezTo>
                <a:cubicBezTo>
                  <a:pt x="-46205" y="4998514"/>
                  <a:pt x="28395" y="4935243"/>
                  <a:pt x="0" y="4761315"/>
                </a:cubicBezTo>
                <a:cubicBezTo>
                  <a:pt x="-28395" y="4587388"/>
                  <a:pt x="46505" y="4549004"/>
                  <a:pt x="0" y="4341029"/>
                </a:cubicBezTo>
                <a:cubicBezTo>
                  <a:pt x="-46505" y="4133054"/>
                  <a:pt x="5127" y="4063459"/>
                  <a:pt x="0" y="3817112"/>
                </a:cubicBezTo>
                <a:cubicBezTo>
                  <a:pt x="-5127" y="3570765"/>
                  <a:pt x="54956" y="3474147"/>
                  <a:pt x="0" y="3241379"/>
                </a:cubicBezTo>
                <a:cubicBezTo>
                  <a:pt x="-54956" y="3008611"/>
                  <a:pt x="35792" y="2976440"/>
                  <a:pt x="0" y="2821093"/>
                </a:cubicBezTo>
                <a:cubicBezTo>
                  <a:pt x="-35792" y="2665746"/>
                  <a:pt x="56089" y="2346789"/>
                  <a:pt x="0" y="2141728"/>
                </a:cubicBezTo>
                <a:cubicBezTo>
                  <a:pt x="-56089" y="1936667"/>
                  <a:pt x="19457" y="1830233"/>
                  <a:pt x="0" y="1617811"/>
                </a:cubicBezTo>
                <a:cubicBezTo>
                  <a:pt x="-19457" y="1405389"/>
                  <a:pt x="57043" y="1165544"/>
                  <a:pt x="0" y="938445"/>
                </a:cubicBezTo>
                <a:cubicBezTo>
                  <a:pt x="-57043" y="711346"/>
                  <a:pt x="6280" y="344708"/>
                  <a:pt x="0" y="0"/>
                </a:cubicBezTo>
                <a:close/>
              </a:path>
              <a:path extrusionOk="0" h="5181600" w="6851703">
                <a:moveTo>
                  <a:pt x="0" y="0"/>
                </a:moveTo>
                <a:cubicBezTo>
                  <a:pt x="149622" y="-16605"/>
                  <a:pt x="323974" y="34520"/>
                  <a:pt x="502458" y="0"/>
                </a:cubicBezTo>
                <a:cubicBezTo>
                  <a:pt x="680942" y="-34520"/>
                  <a:pt x="1026460" y="5825"/>
                  <a:pt x="1210468" y="0"/>
                </a:cubicBezTo>
                <a:cubicBezTo>
                  <a:pt x="1394476" y="-5825"/>
                  <a:pt x="1696740" y="5339"/>
                  <a:pt x="1918477" y="0"/>
                </a:cubicBezTo>
                <a:cubicBezTo>
                  <a:pt x="2140214" y="-5339"/>
                  <a:pt x="2348339" y="15932"/>
                  <a:pt x="2489452" y="0"/>
                </a:cubicBezTo>
                <a:cubicBezTo>
                  <a:pt x="2630565" y="-15932"/>
                  <a:pt x="2745980" y="43197"/>
                  <a:pt x="2991910" y="0"/>
                </a:cubicBezTo>
                <a:cubicBezTo>
                  <a:pt x="3237840" y="-43197"/>
                  <a:pt x="3495742" y="38996"/>
                  <a:pt x="3631403" y="0"/>
                </a:cubicBezTo>
                <a:cubicBezTo>
                  <a:pt x="3767064" y="-38996"/>
                  <a:pt x="3876792" y="9562"/>
                  <a:pt x="4065344" y="0"/>
                </a:cubicBezTo>
                <a:cubicBezTo>
                  <a:pt x="4253896" y="-9562"/>
                  <a:pt x="4296429" y="42962"/>
                  <a:pt x="4430768" y="0"/>
                </a:cubicBezTo>
                <a:cubicBezTo>
                  <a:pt x="4565107" y="-42962"/>
                  <a:pt x="4693903" y="12915"/>
                  <a:pt x="4796192" y="0"/>
                </a:cubicBezTo>
                <a:cubicBezTo>
                  <a:pt x="4898481" y="-12915"/>
                  <a:pt x="5250014" y="44363"/>
                  <a:pt x="5504201" y="0"/>
                </a:cubicBezTo>
                <a:cubicBezTo>
                  <a:pt x="5758388" y="-44363"/>
                  <a:pt x="5695070" y="30929"/>
                  <a:pt x="5869626" y="0"/>
                </a:cubicBezTo>
                <a:cubicBezTo>
                  <a:pt x="6044182" y="-30929"/>
                  <a:pt x="6609672" y="6644"/>
                  <a:pt x="6851703" y="0"/>
                </a:cubicBezTo>
                <a:cubicBezTo>
                  <a:pt x="6860664" y="169151"/>
                  <a:pt x="6809486" y="288599"/>
                  <a:pt x="6851703" y="472101"/>
                </a:cubicBezTo>
                <a:cubicBezTo>
                  <a:pt x="6893920" y="655603"/>
                  <a:pt x="6843301" y="797938"/>
                  <a:pt x="6851703" y="892387"/>
                </a:cubicBezTo>
                <a:cubicBezTo>
                  <a:pt x="6860105" y="986836"/>
                  <a:pt x="6826378" y="1106803"/>
                  <a:pt x="6851703" y="1312672"/>
                </a:cubicBezTo>
                <a:cubicBezTo>
                  <a:pt x="6877028" y="1518541"/>
                  <a:pt x="6837731" y="1743329"/>
                  <a:pt x="6851703" y="1888405"/>
                </a:cubicBezTo>
                <a:cubicBezTo>
                  <a:pt x="6865675" y="2033481"/>
                  <a:pt x="6833049" y="2221007"/>
                  <a:pt x="6851703" y="2464139"/>
                </a:cubicBezTo>
                <a:cubicBezTo>
                  <a:pt x="6870357" y="2707271"/>
                  <a:pt x="6797315" y="2978354"/>
                  <a:pt x="6851703" y="3143504"/>
                </a:cubicBezTo>
                <a:cubicBezTo>
                  <a:pt x="6906091" y="3308654"/>
                  <a:pt x="6824334" y="3501160"/>
                  <a:pt x="6851703" y="3615605"/>
                </a:cubicBezTo>
                <a:cubicBezTo>
                  <a:pt x="6879072" y="3730050"/>
                  <a:pt x="6799229" y="4109752"/>
                  <a:pt x="6851703" y="4243155"/>
                </a:cubicBezTo>
                <a:cubicBezTo>
                  <a:pt x="6904177" y="4376558"/>
                  <a:pt x="6818624" y="4848134"/>
                  <a:pt x="6851703" y="5181600"/>
                </a:cubicBezTo>
                <a:cubicBezTo>
                  <a:pt x="6742516" y="5192856"/>
                  <a:pt x="6622420" y="5166451"/>
                  <a:pt x="6486279" y="5181600"/>
                </a:cubicBezTo>
                <a:cubicBezTo>
                  <a:pt x="6350138" y="5196749"/>
                  <a:pt x="6147750" y="5159969"/>
                  <a:pt x="6052338" y="5181600"/>
                </a:cubicBezTo>
                <a:cubicBezTo>
                  <a:pt x="5956926" y="5203231"/>
                  <a:pt x="5602346" y="5137606"/>
                  <a:pt x="5344328" y="5181600"/>
                </a:cubicBezTo>
                <a:cubicBezTo>
                  <a:pt x="5086310" y="5225594"/>
                  <a:pt x="5096584" y="5177316"/>
                  <a:pt x="4910387" y="5181600"/>
                </a:cubicBezTo>
                <a:cubicBezTo>
                  <a:pt x="4724190" y="5185884"/>
                  <a:pt x="4704596" y="5177859"/>
                  <a:pt x="4544963" y="5181600"/>
                </a:cubicBezTo>
                <a:cubicBezTo>
                  <a:pt x="4385330" y="5185341"/>
                  <a:pt x="4074616" y="5163133"/>
                  <a:pt x="3836954" y="5181600"/>
                </a:cubicBezTo>
                <a:cubicBezTo>
                  <a:pt x="3599292" y="5200067"/>
                  <a:pt x="3570196" y="5177672"/>
                  <a:pt x="3403012" y="5181600"/>
                </a:cubicBezTo>
                <a:cubicBezTo>
                  <a:pt x="3235828" y="5185528"/>
                  <a:pt x="2991079" y="5153292"/>
                  <a:pt x="2832037" y="5181600"/>
                </a:cubicBezTo>
                <a:cubicBezTo>
                  <a:pt x="2672996" y="5209908"/>
                  <a:pt x="2541275" y="5173584"/>
                  <a:pt x="2398096" y="5181600"/>
                </a:cubicBezTo>
                <a:cubicBezTo>
                  <a:pt x="2254917" y="5189616"/>
                  <a:pt x="2098248" y="5134380"/>
                  <a:pt x="1895638" y="5181600"/>
                </a:cubicBezTo>
                <a:cubicBezTo>
                  <a:pt x="1693028" y="5228820"/>
                  <a:pt x="1639828" y="5149113"/>
                  <a:pt x="1461697" y="5181600"/>
                </a:cubicBezTo>
                <a:cubicBezTo>
                  <a:pt x="1283566" y="5214087"/>
                  <a:pt x="1019900" y="5174030"/>
                  <a:pt x="890721" y="5181600"/>
                </a:cubicBezTo>
                <a:cubicBezTo>
                  <a:pt x="761542" y="5189170"/>
                  <a:pt x="295629" y="5139651"/>
                  <a:pt x="0" y="5181600"/>
                </a:cubicBezTo>
                <a:cubicBezTo>
                  <a:pt x="-52106" y="4896670"/>
                  <a:pt x="74191" y="4723882"/>
                  <a:pt x="0" y="4554051"/>
                </a:cubicBezTo>
                <a:cubicBezTo>
                  <a:pt x="-74191" y="4384220"/>
                  <a:pt x="49038" y="4153732"/>
                  <a:pt x="0" y="3874685"/>
                </a:cubicBezTo>
                <a:cubicBezTo>
                  <a:pt x="-49038" y="3595638"/>
                  <a:pt x="33565" y="3631894"/>
                  <a:pt x="0" y="3402584"/>
                </a:cubicBezTo>
                <a:cubicBezTo>
                  <a:pt x="-33565" y="3173274"/>
                  <a:pt x="51011" y="2939908"/>
                  <a:pt x="0" y="2775035"/>
                </a:cubicBezTo>
                <a:cubicBezTo>
                  <a:pt x="-51011" y="2610162"/>
                  <a:pt x="26669" y="2495861"/>
                  <a:pt x="0" y="2354749"/>
                </a:cubicBezTo>
                <a:cubicBezTo>
                  <a:pt x="-26669" y="2213637"/>
                  <a:pt x="11372" y="1831039"/>
                  <a:pt x="0" y="1675384"/>
                </a:cubicBezTo>
                <a:cubicBezTo>
                  <a:pt x="-11372" y="1519730"/>
                  <a:pt x="839" y="1375455"/>
                  <a:pt x="0" y="1203283"/>
                </a:cubicBezTo>
                <a:cubicBezTo>
                  <a:pt x="-839" y="1031111"/>
                  <a:pt x="65146" y="850086"/>
                  <a:pt x="0" y="523917"/>
                </a:cubicBezTo>
                <a:cubicBezTo>
                  <a:pt x="-65146" y="197748"/>
                  <a:pt x="1342" y="192536"/>
                  <a:pt x="0" y="0"/>
                </a:cubicBezTo>
                <a:close/>
              </a:path>
            </a:pathLst>
          </a:custGeom>
          <a:noFill/>
          <a:ln cap="flat" cmpd="sng" w="9525">
            <a:solidFill>
              <a:schemeClr val="dk1"/>
            </a:solidFill>
            <a:prstDash val="solid"/>
            <a:round/>
            <a:headEnd len="sm" w="sm" type="none"/>
            <a:tailEnd len="sm" w="sm" type="none"/>
          </a:ln>
        </p:spPr>
      </p:pic>
      <p:sp>
        <p:nvSpPr>
          <p:cNvPr id="116" name="Google Shape;116;p5"/>
          <p:cNvSpPr txBox="1"/>
          <p:nvPr/>
        </p:nvSpPr>
        <p:spPr>
          <a:xfrm>
            <a:off x="947620" y="4704605"/>
            <a:ext cx="8011391" cy="230832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These tools allow entrepreneurs to easily manage reservations, track availability and communicate with customers quickly and efficiently. In addition, automating certain aspects of the booking process, such as confirmations and reminders, reduces the possibility of errors and improves the customer experience.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nvSpPr>
        <p:spPr>
          <a:xfrm>
            <a:off x="3124200" y="1333500"/>
            <a:ext cx="10134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Digital Tools and Useful Applications</a:t>
            </a:r>
            <a:endParaRPr b="1" sz="4000">
              <a:solidFill>
                <a:srgbClr val="92D050"/>
              </a:solidFill>
              <a:latin typeface="Helvetica Neue"/>
              <a:ea typeface="Helvetica Neue"/>
              <a:cs typeface="Helvetica Neue"/>
              <a:sym typeface="Helvetica Neue"/>
            </a:endParaRPr>
          </a:p>
        </p:txBody>
      </p:sp>
      <p:sp>
        <p:nvSpPr>
          <p:cNvPr id="122" name="Google Shape;122;p6"/>
          <p:cNvSpPr txBox="1"/>
          <p:nvPr/>
        </p:nvSpPr>
        <p:spPr>
          <a:xfrm>
            <a:off x="838200" y="2552700"/>
            <a:ext cx="15697200" cy="341632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t>Booking Platforms:</a:t>
            </a:r>
            <a:endParaRPr/>
          </a:p>
          <a:p>
            <a:pPr indent="0" lvl="0" marL="0" rtl="0" algn="l">
              <a:spcBef>
                <a:spcPts val="0"/>
              </a:spcBef>
              <a:spcAft>
                <a:spcPts val="0"/>
              </a:spcAft>
              <a:buNone/>
            </a:pPr>
            <a:br>
              <a:rPr b="1" lang="en-US" sz="2400"/>
            </a:br>
            <a:r>
              <a:rPr b="1" lang="en-US" sz="2400" u="sng">
                <a:latin typeface="Arial"/>
                <a:ea typeface="Arial"/>
                <a:cs typeface="Arial"/>
                <a:sym typeface="Arial"/>
              </a:rPr>
              <a:t>Benefits:</a:t>
            </a:r>
            <a:r>
              <a:rPr lang="en-US" sz="2400">
                <a:latin typeface="Arial"/>
                <a:ea typeface="Arial"/>
                <a:cs typeface="Arial"/>
                <a:sym typeface="Arial"/>
              </a:rPr>
              <a:t> It makes it easier for customers to book accommodations, activities, and services online, increasing convenience and accessibility.</a:t>
            </a:r>
            <a:br>
              <a:rPr lang="en-US" sz="2400"/>
            </a:br>
            <a:endParaRPr sz="2400"/>
          </a:p>
          <a:p>
            <a:pPr indent="0" lvl="0" marL="0" rtl="0" algn="l">
              <a:spcBef>
                <a:spcPts val="0"/>
              </a:spcBef>
              <a:spcAft>
                <a:spcPts val="0"/>
              </a:spcAft>
              <a:buNone/>
            </a:pPr>
            <a:r>
              <a:rPr b="1" lang="en-US" sz="2400" u="sng">
                <a:latin typeface="Arial"/>
                <a:ea typeface="Arial"/>
                <a:cs typeface="Arial"/>
                <a:sym typeface="Arial"/>
              </a:rPr>
              <a:t>Examples:</a:t>
            </a:r>
            <a:r>
              <a:rPr lang="en-US" sz="2400">
                <a:latin typeface="Arial"/>
                <a:ea typeface="Arial"/>
                <a:cs typeface="Arial"/>
                <a:sym typeface="Arial"/>
              </a:rPr>
              <a:t> Booking.com, Airbnb, Expedia.</a:t>
            </a:r>
            <a:br>
              <a:rPr lang="en-US" sz="2400"/>
            </a:br>
            <a:endParaRPr sz="2400"/>
          </a:p>
          <a:p>
            <a:pPr indent="0" lvl="0" marL="0" rtl="0" algn="l">
              <a:spcBef>
                <a:spcPts val="0"/>
              </a:spcBef>
              <a:spcAft>
                <a:spcPts val="0"/>
              </a:spcAft>
              <a:buNone/>
            </a:pPr>
            <a:r>
              <a:rPr b="1" lang="en-US" sz="2400" u="sng">
                <a:latin typeface="Arial"/>
                <a:ea typeface="Arial"/>
                <a:cs typeface="Arial"/>
                <a:sym typeface="Arial"/>
              </a:rPr>
              <a:t>Use in Rural Tourism:</a:t>
            </a:r>
            <a:r>
              <a:rPr lang="en-US" sz="2400">
                <a:latin typeface="Arial"/>
                <a:ea typeface="Arial"/>
                <a:cs typeface="Arial"/>
                <a:sym typeface="Arial"/>
              </a:rPr>
              <a:t> A rural hotel can use Booking.com to manage online bookings, reach a global audience, and increase occupancy during off-seasons.</a:t>
            </a:r>
            <a:endParaRPr/>
          </a:p>
        </p:txBody>
      </p:sp>
      <p:pic>
        <p:nvPicPr>
          <p:cNvPr id="123" name="Google Shape;123;p6"/>
          <p:cNvPicPr preferRelativeResize="0"/>
          <p:nvPr/>
        </p:nvPicPr>
        <p:blipFill rotWithShape="1">
          <a:blip r:embed="rId3">
            <a:alphaModFix/>
          </a:blip>
          <a:srcRect b="0" l="0" r="0" t="0"/>
          <a:stretch/>
        </p:blipFill>
        <p:spPr>
          <a:xfrm>
            <a:off x="12299488" y="5558101"/>
            <a:ext cx="1918624" cy="1923620"/>
          </a:xfrm>
          <a:prstGeom prst="rect">
            <a:avLst/>
          </a:prstGeom>
          <a:noFill/>
          <a:ln>
            <a:noFill/>
          </a:ln>
        </p:spPr>
      </p:pic>
      <p:pic>
        <p:nvPicPr>
          <p:cNvPr id="124" name="Google Shape;124;p6"/>
          <p:cNvPicPr preferRelativeResize="0"/>
          <p:nvPr/>
        </p:nvPicPr>
        <p:blipFill rotWithShape="1">
          <a:blip r:embed="rId4">
            <a:alphaModFix/>
          </a:blip>
          <a:srcRect b="0" l="0" r="0" t="0"/>
          <a:stretch/>
        </p:blipFill>
        <p:spPr>
          <a:xfrm>
            <a:off x="10058400" y="7126464"/>
            <a:ext cx="1815270" cy="1809718"/>
          </a:xfrm>
          <a:prstGeom prst="rect">
            <a:avLst/>
          </a:prstGeom>
          <a:noFill/>
          <a:ln>
            <a:noFill/>
          </a:ln>
        </p:spPr>
      </p:pic>
      <p:pic>
        <p:nvPicPr>
          <p:cNvPr id="125" name="Google Shape;125;p6"/>
          <p:cNvPicPr preferRelativeResize="0"/>
          <p:nvPr/>
        </p:nvPicPr>
        <p:blipFill rotWithShape="1">
          <a:blip r:embed="rId5">
            <a:alphaModFix/>
          </a:blip>
          <a:srcRect b="0" l="0" r="0" t="0"/>
          <a:stretch/>
        </p:blipFill>
        <p:spPr>
          <a:xfrm>
            <a:off x="7620000" y="5764244"/>
            <a:ext cx="1797266" cy="18097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nvSpPr>
        <p:spPr>
          <a:xfrm>
            <a:off x="3124200" y="1333500"/>
            <a:ext cx="10134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Digital Tools and Useful Applications</a:t>
            </a:r>
            <a:endParaRPr b="1" sz="4000">
              <a:solidFill>
                <a:srgbClr val="92D050"/>
              </a:solidFill>
              <a:latin typeface="Helvetica Neue"/>
              <a:ea typeface="Helvetica Neue"/>
              <a:cs typeface="Helvetica Neue"/>
              <a:sym typeface="Helvetica Neue"/>
            </a:endParaRPr>
          </a:p>
        </p:txBody>
      </p:sp>
      <p:sp>
        <p:nvSpPr>
          <p:cNvPr id="131" name="Google Shape;131;p7"/>
          <p:cNvSpPr txBox="1"/>
          <p:nvPr/>
        </p:nvSpPr>
        <p:spPr>
          <a:xfrm>
            <a:off x="762000" y="2400300"/>
            <a:ext cx="10515600" cy="526297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Social Media Marketing Tools:</a:t>
            </a:r>
            <a:br>
              <a:rPr b="1" lang="en-US" sz="2400">
                <a:latin typeface="Arial"/>
                <a:ea typeface="Arial"/>
                <a:cs typeface="Arial"/>
                <a:sym typeface="Arial"/>
              </a:rPr>
            </a:br>
            <a:br>
              <a:rPr b="1"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rPr b="1" lang="en-US" sz="2400" u="sng">
                <a:latin typeface="Arial"/>
                <a:ea typeface="Arial"/>
                <a:cs typeface="Arial"/>
                <a:sym typeface="Arial"/>
              </a:rPr>
              <a:t>Benefits:</a:t>
            </a:r>
            <a:r>
              <a:rPr lang="en-US" sz="2400">
                <a:latin typeface="Arial"/>
                <a:ea typeface="Arial"/>
                <a:cs typeface="Arial"/>
                <a:sym typeface="Arial"/>
              </a:rPr>
              <a:t> allow businesses to promote their services, interact with customers and create an online community.</a:t>
            </a:r>
            <a:br>
              <a:rPr lang="en-US" sz="2400">
                <a:latin typeface="Arial"/>
                <a:ea typeface="Arial"/>
                <a:cs typeface="Arial"/>
                <a:sym typeface="Arial"/>
              </a:rPr>
            </a:b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rPr b="1" lang="en-US" sz="2400" u="sng">
                <a:latin typeface="Arial"/>
                <a:ea typeface="Arial"/>
                <a:cs typeface="Arial"/>
                <a:sym typeface="Arial"/>
              </a:rPr>
              <a:t>Examples:</a:t>
            </a:r>
            <a:r>
              <a:rPr lang="en-US" sz="2400">
                <a:latin typeface="Arial"/>
                <a:ea typeface="Arial"/>
                <a:cs typeface="Arial"/>
                <a:sym typeface="Arial"/>
              </a:rPr>
              <a:t> Facebook Business Manager, Instagram for Business, Twitter Ads.</a:t>
            </a:r>
            <a:br>
              <a:rPr lang="en-US" sz="2400">
                <a:latin typeface="Arial"/>
                <a:ea typeface="Arial"/>
                <a:cs typeface="Arial"/>
                <a:sym typeface="Arial"/>
              </a:rPr>
            </a:b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rPr b="1" lang="en-US" sz="2400" u="sng">
                <a:latin typeface="Arial"/>
                <a:ea typeface="Arial"/>
                <a:cs typeface="Arial"/>
                <a:sym typeface="Arial"/>
              </a:rPr>
              <a:t>Use in Rural Tourism:</a:t>
            </a:r>
            <a:r>
              <a:rPr lang="en-US" sz="2400">
                <a:latin typeface="Arial"/>
                <a:ea typeface="Arial"/>
                <a:cs typeface="Arial"/>
                <a:sym typeface="Arial"/>
              </a:rPr>
              <a:t> A tourist farm can use Instagram to share photos of its animals, landscapes and activities, attracting more visitors interested in authentic rural experiences.</a:t>
            </a:r>
            <a:endParaRPr/>
          </a:p>
        </p:txBody>
      </p:sp>
      <p:pic>
        <p:nvPicPr>
          <p:cNvPr id="132" name="Google Shape;132;p7"/>
          <p:cNvPicPr preferRelativeResize="0"/>
          <p:nvPr/>
        </p:nvPicPr>
        <p:blipFill rotWithShape="1">
          <a:blip r:embed="rId3">
            <a:alphaModFix/>
          </a:blip>
          <a:srcRect b="0" l="0" r="0" t="0"/>
          <a:stretch/>
        </p:blipFill>
        <p:spPr>
          <a:xfrm>
            <a:off x="11811000" y="2041386"/>
            <a:ext cx="5448300" cy="544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8"/>
          <p:cNvPicPr preferRelativeResize="0"/>
          <p:nvPr/>
        </p:nvPicPr>
        <p:blipFill rotWithShape="1">
          <a:blip r:embed="rId3">
            <a:alphaModFix amt="20000"/>
          </a:blip>
          <a:srcRect b="0" l="0" r="0" t="0"/>
          <a:stretch/>
        </p:blipFill>
        <p:spPr>
          <a:xfrm>
            <a:off x="1136073" y="3455610"/>
            <a:ext cx="8192885" cy="5459790"/>
          </a:xfrm>
          <a:prstGeom prst="rect">
            <a:avLst/>
          </a:prstGeom>
          <a:noFill/>
          <a:ln>
            <a:noFill/>
          </a:ln>
        </p:spPr>
      </p:pic>
      <p:sp>
        <p:nvSpPr>
          <p:cNvPr id="138" name="Google Shape;138;p8"/>
          <p:cNvSpPr txBox="1"/>
          <p:nvPr/>
        </p:nvSpPr>
        <p:spPr>
          <a:xfrm>
            <a:off x="3124200" y="1333500"/>
            <a:ext cx="10134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Digital Tools and Useful Applications</a:t>
            </a:r>
            <a:endParaRPr b="1" sz="4000">
              <a:solidFill>
                <a:srgbClr val="92D050"/>
              </a:solidFill>
              <a:latin typeface="Helvetica Neue"/>
              <a:ea typeface="Helvetica Neue"/>
              <a:cs typeface="Helvetica Neue"/>
              <a:sym typeface="Helvetica Neue"/>
            </a:endParaRPr>
          </a:p>
        </p:txBody>
      </p:sp>
      <p:sp>
        <p:nvSpPr>
          <p:cNvPr id="139" name="Google Shape;139;p8"/>
          <p:cNvSpPr txBox="1"/>
          <p:nvPr/>
        </p:nvSpPr>
        <p:spPr>
          <a:xfrm>
            <a:off x="1143000" y="2552700"/>
            <a:ext cx="14630400" cy="452431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Electronic Payment Solutions:</a:t>
            </a:r>
            <a:br>
              <a:rPr b="1" lang="en-US" sz="2400">
                <a:latin typeface="Arial"/>
                <a:ea typeface="Arial"/>
                <a:cs typeface="Arial"/>
                <a:sym typeface="Arial"/>
              </a:rPr>
            </a:br>
            <a:endParaRPr b="1"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b="1" lang="en-US" sz="2400" u="sng">
                <a:latin typeface="Arial"/>
                <a:ea typeface="Arial"/>
                <a:cs typeface="Arial"/>
                <a:sym typeface="Arial"/>
              </a:rPr>
              <a:t>Benefits:</a:t>
            </a:r>
            <a:r>
              <a:rPr lang="en-US" sz="2400">
                <a:latin typeface="Arial"/>
                <a:ea typeface="Arial"/>
                <a:cs typeface="Arial"/>
                <a:sym typeface="Arial"/>
              </a:rPr>
              <a:t> facilitate secure and hassle-free transactions, increasing convenience for businesses and customers.</a:t>
            </a: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b="1" lang="en-US" sz="2400" u="sng">
                <a:latin typeface="Arial"/>
                <a:ea typeface="Arial"/>
                <a:cs typeface="Arial"/>
                <a:sym typeface="Arial"/>
              </a:rPr>
              <a:t>Examples:</a:t>
            </a:r>
            <a:r>
              <a:rPr lang="en-US" sz="2400">
                <a:latin typeface="Arial"/>
                <a:ea typeface="Arial"/>
                <a:cs typeface="Arial"/>
                <a:sym typeface="Arial"/>
              </a:rPr>
              <a:t> PayPal, Stripe, Square.</a:t>
            </a: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b="1" lang="en-US" sz="2400" u="sng">
                <a:latin typeface="Arial"/>
                <a:ea typeface="Arial"/>
                <a:cs typeface="Arial"/>
                <a:sym typeface="Arial"/>
              </a:rPr>
              <a:t>Use in Rural Tourism:</a:t>
            </a:r>
            <a:r>
              <a:rPr lang="en-US" sz="2400">
                <a:latin typeface="Arial"/>
                <a:ea typeface="Arial"/>
                <a:cs typeface="Arial"/>
                <a:sym typeface="Arial"/>
              </a:rPr>
              <a:t> A rural tour operator can use PayPal as a payment option on their website, allowing customers to book and pay for their activities quickly and securely from anywhere.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nvSpPr>
        <p:spPr>
          <a:xfrm>
            <a:off x="3124200" y="1333500"/>
            <a:ext cx="10134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Digital Tools and Useful Applications</a:t>
            </a:r>
            <a:endParaRPr b="1" sz="4000">
              <a:solidFill>
                <a:srgbClr val="92D050"/>
              </a:solidFill>
              <a:latin typeface="Helvetica Neue"/>
              <a:ea typeface="Helvetica Neue"/>
              <a:cs typeface="Helvetica Neue"/>
              <a:sym typeface="Helvetica Neue"/>
            </a:endParaRPr>
          </a:p>
        </p:txBody>
      </p:sp>
      <p:sp>
        <p:nvSpPr>
          <p:cNvPr id="145" name="Google Shape;145;p9"/>
          <p:cNvSpPr txBox="1"/>
          <p:nvPr/>
        </p:nvSpPr>
        <p:spPr>
          <a:xfrm>
            <a:off x="990600" y="3238500"/>
            <a:ext cx="10287000" cy="489364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Customer Relationship Management (CRM):</a:t>
            </a:r>
            <a:br>
              <a:rPr b="1" lang="en-US" sz="2400">
                <a:latin typeface="Arial"/>
                <a:ea typeface="Arial"/>
                <a:cs typeface="Arial"/>
                <a:sym typeface="Arial"/>
              </a:rPr>
            </a:br>
            <a:endParaRPr b="1"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b="1" lang="en-US" sz="2400" u="sng">
                <a:latin typeface="Arial"/>
                <a:ea typeface="Arial"/>
                <a:cs typeface="Arial"/>
                <a:sym typeface="Arial"/>
              </a:rPr>
              <a:t>Benefits:</a:t>
            </a:r>
            <a:r>
              <a:rPr lang="en-US" sz="2400">
                <a:latin typeface="Arial"/>
                <a:ea typeface="Arial"/>
                <a:cs typeface="Arial"/>
                <a:sym typeface="Arial"/>
              </a:rPr>
              <a:t> help organize and manage customer information, improve communication and deliver personalized experiences.</a:t>
            </a: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b="1" lang="en-US" sz="2400" u="sng">
                <a:latin typeface="Arial"/>
                <a:ea typeface="Arial"/>
                <a:cs typeface="Arial"/>
                <a:sym typeface="Arial"/>
              </a:rPr>
              <a:t>Examples:</a:t>
            </a:r>
            <a:r>
              <a:rPr lang="en-US" sz="2400">
                <a:latin typeface="Arial"/>
                <a:ea typeface="Arial"/>
                <a:cs typeface="Arial"/>
                <a:sym typeface="Arial"/>
              </a:rPr>
              <a:t> HubSpot CRM, Salesforce, Zoho CRM.</a:t>
            </a: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b="1" lang="en-US" sz="2400" u="sng">
                <a:latin typeface="Arial"/>
                <a:ea typeface="Arial"/>
                <a:cs typeface="Arial"/>
                <a:sym typeface="Arial"/>
              </a:rPr>
              <a:t>Use in Rural Tourism:</a:t>
            </a:r>
            <a:r>
              <a:rPr lang="en-US" sz="2400">
                <a:latin typeface="Arial"/>
                <a:ea typeface="Arial"/>
                <a:cs typeface="Arial"/>
                <a:sym typeface="Arial"/>
              </a:rPr>
              <a:t> An ecotourism company can use a CRM to track customer preferences and booking history, personalizing offers and communications to improve customer satisfaction and foster loyalty.</a:t>
            </a:r>
            <a:endParaRPr/>
          </a:p>
        </p:txBody>
      </p:sp>
      <p:pic>
        <p:nvPicPr>
          <p:cNvPr id="146" name="Google Shape;146;p9"/>
          <p:cNvPicPr preferRelativeResize="0"/>
          <p:nvPr/>
        </p:nvPicPr>
        <p:blipFill rotWithShape="1">
          <a:blip r:embed="rId3">
            <a:alphaModFix amt="35000"/>
          </a:blip>
          <a:srcRect b="0" l="0" r="0" t="0"/>
          <a:stretch/>
        </p:blipFill>
        <p:spPr>
          <a:xfrm>
            <a:off x="11277600" y="2705100"/>
            <a:ext cx="4312383" cy="5970991"/>
          </a:xfrm>
          <a:custGeom>
            <a:rect b="b" l="l" r="r" t="t"/>
            <a:pathLst>
              <a:path extrusionOk="0" fill="none" h="5970991" w="4312383">
                <a:moveTo>
                  <a:pt x="0" y="0"/>
                </a:moveTo>
                <a:cubicBezTo>
                  <a:pt x="170241" y="-71330"/>
                  <a:pt x="491249" y="36169"/>
                  <a:pt x="625296" y="0"/>
                </a:cubicBezTo>
                <a:cubicBezTo>
                  <a:pt x="759343" y="-36169"/>
                  <a:pt x="911238" y="34732"/>
                  <a:pt x="1034972" y="0"/>
                </a:cubicBezTo>
                <a:cubicBezTo>
                  <a:pt x="1158706" y="-34732"/>
                  <a:pt x="1448397" y="34285"/>
                  <a:pt x="1617144" y="0"/>
                </a:cubicBezTo>
                <a:cubicBezTo>
                  <a:pt x="1785891" y="-34285"/>
                  <a:pt x="2013832" y="53768"/>
                  <a:pt x="2113068" y="0"/>
                </a:cubicBezTo>
                <a:cubicBezTo>
                  <a:pt x="2212304" y="-53768"/>
                  <a:pt x="2449960" y="48276"/>
                  <a:pt x="2695239" y="0"/>
                </a:cubicBezTo>
                <a:cubicBezTo>
                  <a:pt x="2940518" y="-48276"/>
                  <a:pt x="3018686" y="5389"/>
                  <a:pt x="3234287" y="0"/>
                </a:cubicBezTo>
                <a:cubicBezTo>
                  <a:pt x="3449888" y="-5389"/>
                  <a:pt x="3542547" y="11263"/>
                  <a:pt x="3730211" y="0"/>
                </a:cubicBezTo>
                <a:cubicBezTo>
                  <a:pt x="3917875" y="-11263"/>
                  <a:pt x="4115862" y="13160"/>
                  <a:pt x="4312383" y="0"/>
                </a:cubicBezTo>
                <a:cubicBezTo>
                  <a:pt x="4315674" y="211364"/>
                  <a:pt x="4246587" y="509711"/>
                  <a:pt x="4312383" y="656809"/>
                </a:cubicBezTo>
                <a:cubicBezTo>
                  <a:pt x="4378179" y="803907"/>
                  <a:pt x="4296166" y="1013476"/>
                  <a:pt x="4312383" y="1313618"/>
                </a:cubicBezTo>
                <a:cubicBezTo>
                  <a:pt x="4328600" y="1613760"/>
                  <a:pt x="4262450" y="1639299"/>
                  <a:pt x="4312383" y="1731587"/>
                </a:cubicBezTo>
                <a:cubicBezTo>
                  <a:pt x="4362316" y="1823875"/>
                  <a:pt x="4269591" y="2042935"/>
                  <a:pt x="4312383" y="2209267"/>
                </a:cubicBezTo>
                <a:cubicBezTo>
                  <a:pt x="4355175" y="2375599"/>
                  <a:pt x="4308022" y="2495823"/>
                  <a:pt x="4312383" y="2627236"/>
                </a:cubicBezTo>
                <a:cubicBezTo>
                  <a:pt x="4316744" y="2758649"/>
                  <a:pt x="4289094" y="2938856"/>
                  <a:pt x="4312383" y="3104915"/>
                </a:cubicBezTo>
                <a:cubicBezTo>
                  <a:pt x="4335672" y="3270974"/>
                  <a:pt x="4299353" y="3328967"/>
                  <a:pt x="4312383" y="3522885"/>
                </a:cubicBezTo>
                <a:cubicBezTo>
                  <a:pt x="4325413" y="3716803"/>
                  <a:pt x="4281221" y="3988886"/>
                  <a:pt x="4312383" y="4239404"/>
                </a:cubicBezTo>
                <a:cubicBezTo>
                  <a:pt x="4343545" y="4489922"/>
                  <a:pt x="4305437" y="4613580"/>
                  <a:pt x="4312383" y="4955923"/>
                </a:cubicBezTo>
                <a:cubicBezTo>
                  <a:pt x="4319329" y="5298266"/>
                  <a:pt x="4257079" y="5709754"/>
                  <a:pt x="4312383" y="5970991"/>
                </a:cubicBezTo>
                <a:cubicBezTo>
                  <a:pt x="4040805" y="5981366"/>
                  <a:pt x="3901479" y="5913690"/>
                  <a:pt x="3687087" y="5970991"/>
                </a:cubicBezTo>
                <a:cubicBezTo>
                  <a:pt x="3472695" y="6028292"/>
                  <a:pt x="3277405" y="5957445"/>
                  <a:pt x="3061792" y="5970991"/>
                </a:cubicBezTo>
                <a:cubicBezTo>
                  <a:pt x="2846179" y="5984537"/>
                  <a:pt x="2642503" y="5946489"/>
                  <a:pt x="2522744" y="5970991"/>
                </a:cubicBezTo>
                <a:cubicBezTo>
                  <a:pt x="2402985" y="5995493"/>
                  <a:pt x="2265176" y="5947704"/>
                  <a:pt x="2113068" y="5970991"/>
                </a:cubicBezTo>
                <a:cubicBezTo>
                  <a:pt x="1960960" y="5994278"/>
                  <a:pt x="1744779" y="5969559"/>
                  <a:pt x="1617144" y="5970991"/>
                </a:cubicBezTo>
                <a:cubicBezTo>
                  <a:pt x="1489509" y="5972423"/>
                  <a:pt x="1398328" y="5951710"/>
                  <a:pt x="1207467" y="5970991"/>
                </a:cubicBezTo>
                <a:cubicBezTo>
                  <a:pt x="1016606" y="5990272"/>
                  <a:pt x="840652" y="5924520"/>
                  <a:pt x="711543" y="5970991"/>
                </a:cubicBezTo>
                <a:cubicBezTo>
                  <a:pt x="582434" y="6017462"/>
                  <a:pt x="195970" y="5925401"/>
                  <a:pt x="0" y="5970991"/>
                </a:cubicBezTo>
                <a:cubicBezTo>
                  <a:pt x="-68822" y="5814013"/>
                  <a:pt x="10060" y="5466689"/>
                  <a:pt x="0" y="5254472"/>
                </a:cubicBezTo>
                <a:cubicBezTo>
                  <a:pt x="-10060" y="5042255"/>
                  <a:pt x="15561" y="4747666"/>
                  <a:pt x="0" y="4537953"/>
                </a:cubicBezTo>
                <a:cubicBezTo>
                  <a:pt x="-15561" y="4328240"/>
                  <a:pt x="6653" y="4126220"/>
                  <a:pt x="0" y="3821434"/>
                </a:cubicBezTo>
                <a:cubicBezTo>
                  <a:pt x="-6653" y="3516648"/>
                  <a:pt x="30269" y="3307702"/>
                  <a:pt x="0" y="3104915"/>
                </a:cubicBezTo>
                <a:cubicBezTo>
                  <a:pt x="-30269" y="2902128"/>
                  <a:pt x="73197" y="2553265"/>
                  <a:pt x="0" y="2388396"/>
                </a:cubicBezTo>
                <a:cubicBezTo>
                  <a:pt x="-73197" y="2223527"/>
                  <a:pt x="52963" y="2034464"/>
                  <a:pt x="0" y="1731587"/>
                </a:cubicBezTo>
                <a:cubicBezTo>
                  <a:pt x="-52963" y="1428710"/>
                  <a:pt x="48967" y="1290558"/>
                  <a:pt x="0" y="1134488"/>
                </a:cubicBezTo>
                <a:cubicBezTo>
                  <a:pt x="-48967" y="978418"/>
                  <a:pt x="32923" y="720663"/>
                  <a:pt x="0" y="597099"/>
                </a:cubicBezTo>
                <a:cubicBezTo>
                  <a:pt x="-32923" y="473535"/>
                  <a:pt x="32968" y="248495"/>
                  <a:pt x="0" y="0"/>
                </a:cubicBezTo>
                <a:close/>
              </a:path>
              <a:path extrusionOk="0" h="5970991" w="4312383">
                <a:moveTo>
                  <a:pt x="0" y="0"/>
                </a:moveTo>
                <a:cubicBezTo>
                  <a:pt x="179900" y="-54263"/>
                  <a:pt x="416449" y="20704"/>
                  <a:pt x="625296" y="0"/>
                </a:cubicBezTo>
                <a:cubicBezTo>
                  <a:pt x="834143" y="-20704"/>
                  <a:pt x="1015293" y="35406"/>
                  <a:pt x="1207467" y="0"/>
                </a:cubicBezTo>
                <a:cubicBezTo>
                  <a:pt x="1399641" y="-35406"/>
                  <a:pt x="1597997" y="63783"/>
                  <a:pt x="1746515" y="0"/>
                </a:cubicBezTo>
                <a:cubicBezTo>
                  <a:pt x="1895033" y="-63783"/>
                  <a:pt x="2009157" y="36490"/>
                  <a:pt x="2156192" y="0"/>
                </a:cubicBezTo>
                <a:cubicBezTo>
                  <a:pt x="2303227" y="-36490"/>
                  <a:pt x="2437287" y="48760"/>
                  <a:pt x="2652116" y="0"/>
                </a:cubicBezTo>
                <a:cubicBezTo>
                  <a:pt x="2866945" y="-48760"/>
                  <a:pt x="3034754" y="3239"/>
                  <a:pt x="3234287" y="0"/>
                </a:cubicBezTo>
                <a:cubicBezTo>
                  <a:pt x="3433820" y="-3239"/>
                  <a:pt x="3536001" y="52837"/>
                  <a:pt x="3730211" y="0"/>
                </a:cubicBezTo>
                <a:cubicBezTo>
                  <a:pt x="3924421" y="-52837"/>
                  <a:pt x="4190005" y="66118"/>
                  <a:pt x="4312383" y="0"/>
                </a:cubicBezTo>
                <a:cubicBezTo>
                  <a:pt x="4344124" y="155858"/>
                  <a:pt x="4263397" y="331516"/>
                  <a:pt x="4312383" y="417969"/>
                </a:cubicBezTo>
                <a:cubicBezTo>
                  <a:pt x="4361369" y="504422"/>
                  <a:pt x="4227304" y="827583"/>
                  <a:pt x="4312383" y="1134488"/>
                </a:cubicBezTo>
                <a:cubicBezTo>
                  <a:pt x="4397462" y="1441393"/>
                  <a:pt x="4304429" y="1467757"/>
                  <a:pt x="4312383" y="1671877"/>
                </a:cubicBezTo>
                <a:cubicBezTo>
                  <a:pt x="4320337" y="1875997"/>
                  <a:pt x="4276948" y="1975870"/>
                  <a:pt x="4312383" y="2268977"/>
                </a:cubicBezTo>
                <a:cubicBezTo>
                  <a:pt x="4347818" y="2562084"/>
                  <a:pt x="4287655" y="2526375"/>
                  <a:pt x="4312383" y="2686946"/>
                </a:cubicBezTo>
                <a:cubicBezTo>
                  <a:pt x="4337111" y="2847517"/>
                  <a:pt x="4267680" y="2935733"/>
                  <a:pt x="4312383" y="3104915"/>
                </a:cubicBezTo>
                <a:cubicBezTo>
                  <a:pt x="4357086" y="3274097"/>
                  <a:pt x="4271965" y="3425859"/>
                  <a:pt x="4312383" y="3702014"/>
                </a:cubicBezTo>
                <a:cubicBezTo>
                  <a:pt x="4352801" y="3978169"/>
                  <a:pt x="4299326" y="4090544"/>
                  <a:pt x="4312383" y="4418533"/>
                </a:cubicBezTo>
                <a:cubicBezTo>
                  <a:pt x="4325440" y="4746522"/>
                  <a:pt x="4301150" y="4824311"/>
                  <a:pt x="4312383" y="5015632"/>
                </a:cubicBezTo>
                <a:cubicBezTo>
                  <a:pt x="4323616" y="5206953"/>
                  <a:pt x="4260632" y="5569355"/>
                  <a:pt x="4312383" y="5970991"/>
                </a:cubicBezTo>
                <a:cubicBezTo>
                  <a:pt x="4147852" y="6003629"/>
                  <a:pt x="3964103" y="5930636"/>
                  <a:pt x="3773335" y="5970991"/>
                </a:cubicBezTo>
                <a:cubicBezTo>
                  <a:pt x="3582567" y="6011346"/>
                  <a:pt x="3507381" y="5929045"/>
                  <a:pt x="3320535" y="5970991"/>
                </a:cubicBezTo>
                <a:cubicBezTo>
                  <a:pt x="3133689" y="6012937"/>
                  <a:pt x="2983270" y="5938553"/>
                  <a:pt x="2824611" y="5970991"/>
                </a:cubicBezTo>
                <a:cubicBezTo>
                  <a:pt x="2665952" y="6003429"/>
                  <a:pt x="2567400" y="5930637"/>
                  <a:pt x="2414934" y="5970991"/>
                </a:cubicBezTo>
                <a:cubicBezTo>
                  <a:pt x="2262468" y="6011345"/>
                  <a:pt x="2123614" y="5954814"/>
                  <a:pt x="1962134" y="5970991"/>
                </a:cubicBezTo>
                <a:cubicBezTo>
                  <a:pt x="1800654" y="5987168"/>
                  <a:pt x="1514461" y="5954156"/>
                  <a:pt x="1379963" y="5970991"/>
                </a:cubicBezTo>
                <a:cubicBezTo>
                  <a:pt x="1245465" y="5987826"/>
                  <a:pt x="1024210" y="5947891"/>
                  <a:pt x="797791" y="5970991"/>
                </a:cubicBezTo>
                <a:cubicBezTo>
                  <a:pt x="571372" y="5994091"/>
                  <a:pt x="172076" y="5908667"/>
                  <a:pt x="0" y="5970991"/>
                </a:cubicBezTo>
                <a:cubicBezTo>
                  <a:pt x="-72139" y="5751762"/>
                  <a:pt x="56521" y="5583390"/>
                  <a:pt x="0" y="5254472"/>
                </a:cubicBezTo>
                <a:cubicBezTo>
                  <a:pt x="-56521" y="4925554"/>
                  <a:pt x="47824" y="4873031"/>
                  <a:pt x="0" y="4776793"/>
                </a:cubicBezTo>
                <a:cubicBezTo>
                  <a:pt x="-47824" y="4680555"/>
                  <a:pt x="4401" y="4470721"/>
                  <a:pt x="0" y="4299114"/>
                </a:cubicBezTo>
                <a:cubicBezTo>
                  <a:pt x="-4401" y="4127507"/>
                  <a:pt x="68077" y="3916840"/>
                  <a:pt x="0" y="3642305"/>
                </a:cubicBezTo>
                <a:cubicBezTo>
                  <a:pt x="-68077" y="3367770"/>
                  <a:pt x="58981" y="3261756"/>
                  <a:pt x="0" y="3045205"/>
                </a:cubicBezTo>
                <a:cubicBezTo>
                  <a:pt x="-58981" y="2828654"/>
                  <a:pt x="10874" y="2759514"/>
                  <a:pt x="0" y="2627236"/>
                </a:cubicBezTo>
                <a:cubicBezTo>
                  <a:pt x="-10874" y="2494958"/>
                  <a:pt x="37729" y="2304228"/>
                  <a:pt x="0" y="2209267"/>
                </a:cubicBezTo>
                <a:cubicBezTo>
                  <a:pt x="-37729" y="2114306"/>
                  <a:pt x="16386" y="1877007"/>
                  <a:pt x="0" y="1671877"/>
                </a:cubicBezTo>
                <a:cubicBezTo>
                  <a:pt x="-16386" y="1466747"/>
                  <a:pt x="47885" y="1340503"/>
                  <a:pt x="0" y="1134488"/>
                </a:cubicBezTo>
                <a:cubicBezTo>
                  <a:pt x="-47885" y="928473"/>
                  <a:pt x="112907" y="563634"/>
                  <a:pt x="0" y="0"/>
                </a:cubicBezTo>
                <a:close/>
              </a:path>
            </a:pathLst>
          </a:custGeom>
          <a:noFill/>
          <a:ln cap="flat" cmpd="sng" w="952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2024-01-15T08:45:11Z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2024-01-15T00:00:00Z</vt:filetime>
  </property>
  <property fmtid="{D5CDD505-2E9C-101B-9397-08002B2CF9AE}" pid="3" name="Creator">
    <vt:lpwstr>Canva</vt:lpwstr>
  </property>
  <property fmtid="{D5CDD505-2E9C-101B-9397-08002B2CF9AE}" pid="4" name="LastSaved">
    <vt:filetime>2024-01-15T00:00:00Z</vt:filetime>
  </property>
  <property fmtid="{D5CDD505-2E9C-101B-9397-08002B2CF9AE}" pid="5" name="Producer">
    <vt:lpwstr>Canva</vt:lpwstr>
  </property>
</Properties>
</file>