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5" r:id="rId8"/>
    <p:sldId id="268" r:id="rId9"/>
    <p:sldId id="271" r:id="rId10"/>
    <p:sldId id="272" r:id="rId11"/>
    <p:sldId id="273" r:id="rId12"/>
    <p:sldId id="274" r:id="rId13"/>
  </p:sldIdLst>
  <p:sldSz cx="18288000" cy="10287000"/>
  <p:notesSz cx="18288000" cy="10287000"/>
  <p:embeddedFontLst>
    <p:embeddedFont>
      <p:font typeface="Calibri" panose="020F0502020204030204" pitchFamily="34" charset="0"/>
      <p:regular r:id="rId15"/>
      <p:bold r:id="rId16"/>
      <p:italic r:id="rId17"/>
      <p:boldItalic r:id="rId18"/>
    </p:embeddedFont>
    <p:embeddedFont>
      <p:font typeface="Helvetica Neue" panose="020B0604020202020204" charset="0"/>
      <p:regular r:id="rId19"/>
      <p:bold r:id="rId20"/>
      <p:italic r:id="rId21"/>
      <p:boldItalic r:id="rId22"/>
    </p:embeddedFont>
    <p:embeddedFont>
      <p:font typeface="Lucida Sans" panose="020B0602030504020204" pitchFamily="34" charset="0"/>
      <p:regular r:id="rId23"/>
      <p:bold r:id="rId24"/>
      <p:italic r:id="rId25"/>
      <p:boldItalic r:id="rId26"/>
    </p:embeddedFont>
    <p:embeddedFont>
      <p:font typeface="Microsoft Sans Serif" panose="020B0604020202020204" pitchFamily="34" charset="0"/>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g0ImFXQXhK8gU/70kTKnAf27fD0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A6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946" y="120"/>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t>‹#›</a:t>
            </a:fld>
            <a:endParaRPr sz="120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8: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p2: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4: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4: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6: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6: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10: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10: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3: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3: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6: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6: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3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0"/>
        <p:cNvGrpSpPr/>
        <p:nvPr/>
      </p:nvGrpSpPr>
      <p:grpSpPr>
        <a:xfrm>
          <a:off x="0" y="0"/>
          <a:ext cx="0" cy="0"/>
          <a:chOff x="0" y="0"/>
          <a:chExt cx="0" cy="0"/>
        </a:xfrm>
      </p:grpSpPr>
      <p:sp>
        <p:nvSpPr>
          <p:cNvPr id="61" name="Google Shape;61;p30"/>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Google Shape;62;p30"/>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63"/>
        <p:cNvGrpSpPr/>
        <p:nvPr/>
      </p:nvGrpSpPr>
      <p:grpSpPr>
        <a:xfrm>
          <a:off x="0" y="0"/>
          <a:ext cx="0" cy="0"/>
          <a:chOff x="0" y="0"/>
          <a:chExt cx="0" cy="0"/>
        </a:xfrm>
      </p:grpSpPr>
      <p:sp>
        <p:nvSpPr>
          <p:cNvPr id="64" name="Google Shape;64;p31"/>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31"/>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31"/>
        <p:cNvGrpSpPr/>
        <p:nvPr/>
      </p:nvGrpSpPr>
      <p:grpSpPr>
        <a:xfrm>
          <a:off x="0" y="0"/>
          <a:ext cx="0" cy="0"/>
          <a:chOff x="0" y="0"/>
          <a:chExt cx="0" cy="0"/>
        </a:xfrm>
      </p:grpSpPr>
      <p:sp>
        <p:nvSpPr>
          <p:cNvPr id="32" name="Google Shape;32;p22"/>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22"/>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22"/>
          <p:cNvSpPr txBox="1">
            <a:spLocks noGrp="1"/>
          </p:cNvSpPr>
          <p:nvPr>
            <p:ph type="ftr" idx="11"/>
          </p:nvPr>
        </p:nvSpPr>
        <p:spPr>
          <a:xfrm>
            <a:off x="9777482" y="9226488"/>
            <a:ext cx="5522594" cy="718787"/>
          </a:xfrm>
          <a:prstGeom prst="rect">
            <a:avLst/>
          </a:prstGeom>
          <a:noFill/>
          <a:ln>
            <a:noFill/>
          </a:ln>
        </p:spPr>
        <p:txBody>
          <a:bodyPr spcFirstLastPara="1" wrap="square" lIns="0" tIns="6975" rIns="0" bIns="0" anchor="t" anchorCtr="0">
            <a:spAutoFit/>
          </a:bodyPr>
          <a:lstStyle>
            <a:lvl1pPr lvl="0">
              <a:spcBef>
                <a:spcPts val="0"/>
              </a:spcBef>
              <a:spcAft>
                <a:spcPts val="0"/>
              </a:spcAft>
              <a:buSzPts val="1400"/>
              <a:buNone/>
              <a:defRPr sz="1000">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22"/>
          <p:cNvSpPr txBox="1">
            <a:spLocks noGrp="1"/>
          </p:cNvSpPr>
          <p:nvPr>
            <p:ph type="dt" idx="10"/>
          </p:nvPr>
        </p:nvSpPr>
        <p:spPr>
          <a:xfrm>
            <a:off x="3485270" y="9271574"/>
            <a:ext cx="4275455" cy="780983"/>
          </a:xfrm>
          <a:prstGeom prst="rect">
            <a:avLst/>
          </a:prstGeom>
          <a:noFill/>
          <a:ln>
            <a:noFill/>
          </a:ln>
        </p:spPr>
        <p:txBody>
          <a:bodyPr spcFirstLastPara="1" wrap="square" lIns="0" tIns="7600" rIns="0" bIns="0" anchor="t" anchorCtr="0">
            <a:spAutoFit/>
          </a:bodyPr>
          <a:lstStyle>
            <a:lvl1pPr lvl="0">
              <a:spcBef>
                <a:spcPts val="0"/>
              </a:spcBef>
              <a:spcAft>
                <a:spcPts val="0"/>
              </a:spcAft>
              <a:buSzPts val="1400"/>
              <a:buNone/>
              <a:defRPr sz="1000">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6"/>
        <p:cNvGrpSpPr/>
        <p:nvPr/>
      </p:nvGrpSpPr>
      <p:grpSpPr>
        <a:xfrm>
          <a:off x="0" y="0"/>
          <a:ext cx="0" cy="0"/>
          <a:chOff x="0" y="0"/>
          <a:chExt cx="0" cy="0"/>
        </a:xfrm>
      </p:grpSpPr>
      <p:sp>
        <p:nvSpPr>
          <p:cNvPr id="37" name="Google Shape;37;p23"/>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23"/>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9"/>
        <p:cNvGrpSpPr/>
        <p:nvPr/>
      </p:nvGrpSpPr>
      <p:grpSpPr>
        <a:xfrm>
          <a:off x="0" y="0"/>
          <a:ext cx="0" cy="0"/>
          <a:chOff x="0" y="0"/>
          <a:chExt cx="0" cy="0"/>
        </a:xfrm>
      </p:grpSpPr>
      <p:sp>
        <p:nvSpPr>
          <p:cNvPr id="40" name="Google Shape;40;p24"/>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24"/>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24"/>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3"/>
        <p:cNvGrpSpPr/>
        <p:nvPr/>
      </p:nvGrpSpPr>
      <p:grpSpPr>
        <a:xfrm>
          <a:off x="0" y="0"/>
          <a:ext cx="0" cy="0"/>
          <a:chOff x="0" y="0"/>
          <a:chExt cx="0" cy="0"/>
        </a:xfrm>
      </p:grpSpPr>
      <p:sp>
        <p:nvSpPr>
          <p:cNvPr id="44" name="Google Shape;44;p25"/>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 name="Google Shape;45;p25"/>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6" name="Google Shape;46;p25"/>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Google Shape;47;p25"/>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8" name="Google Shape;48;p25"/>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26"/>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2"/>
        <p:cNvGrpSpPr/>
        <p:nvPr/>
      </p:nvGrpSpPr>
      <p:grpSpPr>
        <a:xfrm>
          <a:off x="0" y="0"/>
          <a:ext cx="0" cy="0"/>
          <a:chOff x="0" y="0"/>
          <a:chExt cx="0" cy="0"/>
        </a:xfrm>
      </p:grpSpPr>
      <p:sp>
        <p:nvSpPr>
          <p:cNvPr id="53" name="Google Shape;53;p28"/>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4" name="Google Shape;54;p28"/>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5" name="Google Shape;55;p28"/>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56"/>
        <p:cNvGrpSpPr/>
        <p:nvPr/>
      </p:nvGrpSpPr>
      <p:grpSpPr>
        <a:xfrm>
          <a:off x="0" y="0"/>
          <a:ext cx="0" cy="0"/>
          <a:chOff x="0" y="0"/>
          <a:chExt cx="0" cy="0"/>
        </a:xfrm>
      </p:grpSpPr>
      <p:sp>
        <p:nvSpPr>
          <p:cNvPr id="57" name="Google Shape;57;p29"/>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29"/>
          <p:cNvSpPr>
            <a:spLocks noGrp="1"/>
          </p:cNvSpPr>
          <p:nvPr>
            <p:ph type="pic" idx="2"/>
          </p:nvPr>
        </p:nvSpPr>
        <p:spPr>
          <a:xfrm>
            <a:off x="7775575" y="1481138"/>
            <a:ext cx="9258300" cy="7310437"/>
          </a:xfrm>
          <a:prstGeom prst="rect">
            <a:avLst/>
          </a:prstGeom>
          <a:noFill/>
          <a:ln>
            <a:noFill/>
          </a:ln>
        </p:spPr>
      </p:sp>
      <p:sp>
        <p:nvSpPr>
          <p:cNvPr id="59" name="Google Shape;59;p29"/>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0"/>
          <p:cNvPicPr preferRelativeResize="0"/>
          <p:nvPr/>
        </p:nvPicPr>
        <p:blipFill rotWithShape="1">
          <a:blip r:embed="rId13">
            <a:alphaModFix/>
          </a:blip>
          <a:srcRect/>
          <a:stretch/>
        </p:blipFill>
        <p:spPr>
          <a:xfrm>
            <a:off x="13090351" y="1130316"/>
            <a:ext cx="3927134" cy="511586"/>
          </a:xfrm>
          <a:prstGeom prst="rect">
            <a:avLst/>
          </a:prstGeom>
          <a:noFill/>
          <a:ln>
            <a:noFill/>
          </a:ln>
        </p:spPr>
      </p:pic>
      <p:grpSp>
        <p:nvGrpSpPr>
          <p:cNvPr id="11" name="Google Shape;11;p20"/>
          <p:cNvGrpSpPr/>
          <p:nvPr/>
        </p:nvGrpSpPr>
        <p:grpSpPr>
          <a:xfrm>
            <a:off x="560066" y="618997"/>
            <a:ext cx="887836" cy="1363365"/>
            <a:chOff x="560066" y="618997"/>
            <a:chExt cx="887836" cy="1363365"/>
          </a:xfrm>
        </p:grpSpPr>
        <p:sp>
          <p:nvSpPr>
            <p:cNvPr id="12" name="Google Shape;12;p20"/>
            <p:cNvSpPr/>
            <p:nvPr/>
          </p:nvSpPr>
          <p:spPr>
            <a:xfrm>
              <a:off x="560066" y="619017"/>
              <a:ext cx="887094" cy="1363345"/>
            </a:xfrm>
            <a:custGeom>
              <a:avLst/>
              <a:gdLst/>
              <a:ahLst/>
              <a:cxnLst/>
              <a:rect l="l" t="t" r="r" b="b"/>
              <a:pathLst>
                <a:path w="887094" h="1363345" extrusionOk="0">
                  <a:moveTo>
                    <a:pt x="202742" y="1362903"/>
                  </a:moveTo>
                  <a:lnTo>
                    <a:pt x="164111" y="1358362"/>
                  </a:lnTo>
                  <a:lnTo>
                    <a:pt x="127095" y="1346841"/>
                  </a:lnTo>
                  <a:lnTo>
                    <a:pt x="92784" y="1328791"/>
                  </a:lnTo>
                  <a:lnTo>
                    <a:pt x="62270" y="1304664"/>
                  </a:lnTo>
                  <a:lnTo>
                    <a:pt x="36643" y="1274913"/>
                  </a:lnTo>
                  <a:lnTo>
                    <a:pt x="16995" y="1239987"/>
                  </a:lnTo>
                  <a:lnTo>
                    <a:pt x="4417" y="1200340"/>
                  </a:lnTo>
                  <a:lnTo>
                    <a:pt x="0" y="1156422"/>
                  </a:lnTo>
                  <a:lnTo>
                    <a:pt x="0" y="206176"/>
                  </a:lnTo>
                  <a:lnTo>
                    <a:pt x="4417" y="162331"/>
                  </a:lnTo>
                  <a:lnTo>
                    <a:pt x="16995" y="122744"/>
                  </a:lnTo>
                  <a:lnTo>
                    <a:pt x="36643" y="87868"/>
                  </a:lnTo>
                  <a:lnTo>
                    <a:pt x="62270" y="58156"/>
                  </a:lnTo>
                  <a:lnTo>
                    <a:pt x="92784" y="34060"/>
                  </a:lnTo>
                  <a:lnTo>
                    <a:pt x="127095" y="16034"/>
                  </a:lnTo>
                  <a:lnTo>
                    <a:pt x="164111" y="4529"/>
                  </a:lnTo>
                  <a:lnTo>
                    <a:pt x="202742" y="0"/>
                  </a:lnTo>
                  <a:lnTo>
                    <a:pt x="241897" y="2897"/>
                  </a:lnTo>
                  <a:lnTo>
                    <a:pt x="280483" y="13675"/>
                  </a:lnTo>
                  <a:lnTo>
                    <a:pt x="317412" y="32786"/>
                  </a:lnTo>
                  <a:lnTo>
                    <a:pt x="351591" y="60682"/>
                  </a:lnTo>
                  <a:lnTo>
                    <a:pt x="831484" y="540576"/>
                  </a:lnTo>
                  <a:lnTo>
                    <a:pt x="856077" y="572629"/>
                  </a:lnTo>
                  <a:lnTo>
                    <a:pt x="873944" y="608863"/>
                  </a:lnTo>
                  <a:lnTo>
                    <a:pt x="884399" y="647889"/>
                  </a:lnTo>
                  <a:lnTo>
                    <a:pt x="887041" y="674710"/>
                  </a:lnTo>
                  <a:lnTo>
                    <a:pt x="887041" y="688203"/>
                  </a:lnTo>
                  <a:lnTo>
                    <a:pt x="881767" y="728258"/>
                  </a:lnTo>
                  <a:lnTo>
                    <a:pt x="868781" y="766515"/>
                  </a:lnTo>
                  <a:lnTo>
                    <a:pt x="848581" y="801505"/>
                  </a:lnTo>
                  <a:lnTo>
                    <a:pt x="351591" y="1302232"/>
                  </a:lnTo>
                  <a:lnTo>
                    <a:pt x="317412" y="1330128"/>
                  </a:lnTo>
                  <a:lnTo>
                    <a:pt x="280483" y="1349238"/>
                  </a:lnTo>
                  <a:lnTo>
                    <a:pt x="241897" y="1360012"/>
                  </a:lnTo>
                  <a:lnTo>
                    <a:pt x="202742" y="1362903"/>
                  </a:lnTo>
                  <a:close/>
                </a:path>
              </a:pathLst>
            </a:custGeom>
            <a:solidFill>
              <a:srgbClr val="16A637"/>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3" name="Google Shape;13;p20"/>
            <p:cNvSpPr/>
            <p:nvPr/>
          </p:nvSpPr>
          <p:spPr>
            <a:xfrm>
              <a:off x="560172" y="618997"/>
              <a:ext cx="887730" cy="1026160"/>
            </a:xfrm>
            <a:custGeom>
              <a:avLst/>
              <a:gdLst/>
              <a:ahLst/>
              <a:cxnLst/>
              <a:rect l="l" t="t" r="r" b="b"/>
              <a:pathLst>
                <a:path w="887730" h="1026160" extrusionOk="0">
                  <a:moveTo>
                    <a:pt x="628746" y="1025835"/>
                  </a:moveTo>
                  <a:lnTo>
                    <a:pt x="580659" y="848647"/>
                  </a:lnTo>
                  <a:lnTo>
                    <a:pt x="358955" y="571248"/>
                  </a:lnTo>
                  <a:lnTo>
                    <a:pt x="114959" y="315467"/>
                  </a:lnTo>
                  <a:lnTo>
                    <a:pt x="0" y="203133"/>
                  </a:lnTo>
                  <a:lnTo>
                    <a:pt x="5095" y="159784"/>
                  </a:lnTo>
                  <a:lnTo>
                    <a:pt x="18139" y="120676"/>
                  </a:lnTo>
                  <a:lnTo>
                    <a:pt x="38067" y="86255"/>
                  </a:lnTo>
                  <a:lnTo>
                    <a:pt x="63815" y="56963"/>
                  </a:lnTo>
                  <a:lnTo>
                    <a:pt x="94316" y="33248"/>
                  </a:lnTo>
                  <a:lnTo>
                    <a:pt x="128507" y="15552"/>
                  </a:lnTo>
                  <a:lnTo>
                    <a:pt x="165322" y="4321"/>
                  </a:lnTo>
                  <a:lnTo>
                    <a:pt x="203696" y="0"/>
                  </a:lnTo>
                  <a:lnTo>
                    <a:pt x="242565" y="3032"/>
                  </a:lnTo>
                  <a:lnTo>
                    <a:pt x="280862" y="13864"/>
                  </a:lnTo>
                  <a:lnTo>
                    <a:pt x="317524" y="32939"/>
                  </a:lnTo>
                  <a:lnTo>
                    <a:pt x="351485" y="60702"/>
                  </a:lnTo>
                  <a:lnTo>
                    <a:pt x="831801" y="541017"/>
                  </a:lnTo>
                  <a:lnTo>
                    <a:pt x="856393" y="573070"/>
                  </a:lnTo>
                  <a:lnTo>
                    <a:pt x="874260" y="609304"/>
                  </a:lnTo>
                  <a:lnTo>
                    <a:pt x="884716" y="648330"/>
                  </a:lnTo>
                  <a:lnTo>
                    <a:pt x="887357" y="675151"/>
                  </a:lnTo>
                  <a:lnTo>
                    <a:pt x="887357" y="688644"/>
                  </a:lnTo>
                  <a:lnTo>
                    <a:pt x="882084" y="728699"/>
                  </a:lnTo>
                  <a:lnTo>
                    <a:pt x="869097" y="766956"/>
                  </a:lnTo>
                  <a:lnTo>
                    <a:pt x="848898" y="801945"/>
                  </a:lnTo>
                  <a:lnTo>
                    <a:pt x="831801" y="822779"/>
                  </a:lnTo>
                  <a:lnTo>
                    <a:pt x="628746" y="1025835"/>
                  </a:lnTo>
                  <a:close/>
                </a:path>
              </a:pathLst>
            </a:custGeom>
            <a:solidFill>
              <a:srgbClr val="93D83C"/>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grpSp>
        <p:nvGrpSpPr>
          <p:cNvPr id="14" name="Google Shape;14;p20"/>
          <p:cNvGrpSpPr/>
          <p:nvPr/>
        </p:nvGrpSpPr>
        <p:grpSpPr>
          <a:xfrm>
            <a:off x="1127665" y="612444"/>
            <a:ext cx="911225" cy="1358562"/>
            <a:chOff x="1127665" y="612444"/>
            <a:chExt cx="911225" cy="1358562"/>
          </a:xfrm>
        </p:grpSpPr>
        <p:sp>
          <p:nvSpPr>
            <p:cNvPr id="15" name="Google Shape;15;p20"/>
            <p:cNvSpPr/>
            <p:nvPr/>
          </p:nvSpPr>
          <p:spPr>
            <a:xfrm>
              <a:off x="1768983" y="612444"/>
              <a:ext cx="269240" cy="269240"/>
            </a:xfrm>
            <a:custGeom>
              <a:avLst/>
              <a:gdLst/>
              <a:ahLst/>
              <a:cxnLst/>
              <a:rect l="l" t="t" r="r" b="b"/>
              <a:pathLst>
                <a:path w="269239" h="269240" extrusionOk="0">
                  <a:moveTo>
                    <a:pt x="269240" y="134620"/>
                  </a:moveTo>
                  <a:lnTo>
                    <a:pt x="263448" y="95542"/>
                  </a:lnTo>
                  <a:lnTo>
                    <a:pt x="246545" y="59829"/>
                  </a:lnTo>
                  <a:lnTo>
                    <a:pt x="220027" y="30556"/>
                  </a:lnTo>
                  <a:lnTo>
                    <a:pt x="186131" y="10248"/>
                  </a:lnTo>
                  <a:lnTo>
                    <a:pt x="147815" y="647"/>
                  </a:lnTo>
                  <a:lnTo>
                    <a:pt x="134620" y="0"/>
                  </a:lnTo>
                  <a:lnTo>
                    <a:pt x="128003" y="165"/>
                  </a:lnTo>
                  <a:lnTo>
                    <a:pt x="89281" y="7874"/>
                  </a:lnTo>
                  <a:lnTo>
                    <a:pt x="54419" y="26504"/>
                  </a:lnTo>
                  <a:lnTo>
                    <a:pt x="26492" y="54419"/>
                  </a:lnTo>
                  <a:lnTo>
                    <a:pt x="7861" y="89281"/>
                  </a:lnTo>
                  <a:lnTo>
                    <a:pt x="165" y="128003"/>
                  </a:lnTo>
                  <a:lnTo>
                    <a:pt x="0" y="134620"/>
                  </a:lnTo>
                  <a:lnTo>
                    <a:pt x="165" y="141236"/>
                  </a:lnTo>
                  <a:lnTo>
                    <a:pt x="7861" y="179971"/>
                  </a:lnTo>
                  <a:lnTo>
                    <a:pt x="26492" y="214820"/>
                  </a:lnTo>
                  <a:lnTo>
                    <a:pt x="54419" y="242747"/>
                  </a:lnTo>
                  <a:lnTo>
                    <a:pt x="89281" y="261378"/>
                  </a:lnTo>
                  <a:lnTo>
                    <a:pt x="128003" y="269074"/>
                  </a:lnTo>
                  <a:lnTo>
                    <a:pt x="134620" y="269240"/>
                  </a:lnTo>
                  <a:lnTo>
                    <a:pt x="141236" y="269074"/>
                  </a:lnTo>
                  <a:lnTo>
                    <a:pt x="179959" y="261378"/>
                  </a:lnTo>
                  <a:lnTo>
                    <a:pt x="214820" y="242747"/>
                  </a:lnTo>
                  <a:lnTo>
                    <a:pt x="242747" y="214820"/>
                  </a:lnTo>
                  <a:lnTo>
                    <a:pt x="261378" y="179971"/>
                  </a:lnTo>
                  <a:lnTo>
                    <a:pt x="269074" y="141236"/>
                  </a:lnTo>
                  <a:lnTo>
                    <a:pt x="269240" y="134620"/>
                  </a:lnTo>
                  <a:close/>
                </a:path>
              </a:pathLst>
            </a:custGeom>
            <a:solidFill>
              <a:srgbClr val="16A637"/>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6" name="Google Shape;16;p20"/>
            <p:cNvSpPr/>
            <p:nvPr/>
          </p:nvSpPr>
          <p:spPr>
            <a:xfrm>
              <a:off x="1127665" y="631791"/>
              <a:ext cx="911225" cy="1339215"/>
            </a:xfrm>
            <a:custGeom>
              <a:avLst/>
              <a:gdLst/>
              <a:ahLst/>
              <a:cxnLst/>
              <a:rect l="l" t="t" r="r" b="b"/>
              <a:pathLst>
                <a:path w="911225" h="1339214" extrusionOk="0">
                  <a:moveTo>
                    <a:pt x="232033" y="1338882"/>
                  </a:moveTo>
                  <a:lnTo>
                    <a:pt x="191202" y="1334729"/>
                  </a:lnTo>
                  <a:lnTo>
                    <a:pt x="151119" y="1325612"/>
                  </a:lnTo>
                  <a:lnTo>
                    <a:pt x="113173" y="1312250"/>
                  </a:lnTo>
                  <a:lnTo>
                    <a:pt x="78753" y="1295364"/>
                  </a:lnTo>
                  <a:lnTo>
                    <a:pt x="26049" y="1253897"/>
                  </a:lnTo>
                  <a:lnTo>
                    <a:pt x="4122" y="1206967"/>
                  </a:lnTo>
                  <a:lnTo>
                    <a:pt x="8173" y="1183252"/>
                  </a:lnTo>
                  <a:lnTo>
                    <a:pt x="24087" y="1160330"/>
                  </a:lnTo>
                  <a:lnTo>
                    <a:pt x="370314" y="814003"/>
                  </a:lnTo>
                  <a:lnTo>
                    <a:pt x="374841" y="809014"/>
                  </a:lnTo>
                  <a:lnTo>
                    <a:pt x="398386" y="776191"/>
                  </a:lnTo>
                  <a:lnTo>
                    <a:pt x="415070" y="739405"/>
                  </a:lnTo>
                  <a:lnTo>
                    <a:pt x="424250" y="700068"/>
                  </a:lnTo>
                  <a:lnTo>
                    <a:pt x="425904" y="679915"/>
                  </a:lnTo>
                  <a:lnTo>
                    <a:pt x="425904" y="666425"/>
                  </a:lnTo>
                  <a:lnTo>
                    <a:pt x="420627" y="626378"/>
                  </a:lnTo>
                  <a:lnTo>
                    <a:pt x="407633" y="588131"/>
                  </a:lnTo>
                  <a:lnTo>
                    <a:pt x="387421" y="553158"/>
                  </a:lnTo>
                  <a:lnTo>
                    <a:pt x="23876" y="185800"/>
                  </a:lnTo>
                  <a:lnTo>
                    <a:pt x="5684" y="160494"/>
                  </a:lnTo>
                  <a:lnTo>
                    <a:pt x="0" y="134891"/>
                  </a:lnTo>
                  <a:lnTo>
                    <a:pt x="5359" y="109662"/>
                  </a:lnTo>
                  <a:lnTo>
                    <a:pt x="20302" y="85480"/>
                  </a:lnTo>
                  <a:lnTo>
                    <a:pt x="73084" y="42944"/>
                  </a:lnTo>
                  <a:lnTo>
                    <a:pt x="107999" y="25934"/>
                  </a:lnTo>
                  <a:lnTo>
                    <a:pt x="146648" y="12658"/>
                  </a:lnTo>
                  <a:lnTo>
                    <a:pt x="187567" y="3789"/>
                  </a:lnTo>
                  <a:lnTo>
                    <a:pt x="229295" y="0"/>
                  </a:lnTo>
                  <a:lnTo>
                    <a:pt x="270369" y="1961"/>
                  </a:lnTo>
                  <a:lnTo>
                    <a:pt x="309327" y="10345"/>
                  </a:lnTo>
                  <a:lnTo>
                    <a:pt x="344706" y="25824"/>
                  </a:lnTo>
                  <a:lnTo>
                    <a:pt x="375045" y="49070"/>
                  </a:lnTo>
                  <a:lnTo>
                    <a:pt x="850168" y="524193"/>
                  </a:lnTo>
                  <a:lnTo>
                    <a:pt x="854969" y="528967"/>
                  </a:lnTo>
                  <a:lnTo>
                    <a:pt x="879731" y="561078"/>
                  </a:lnTo>
                  <a:lnTo>
                    <a:pt x="897725" y="597416"/>
                  </a:lnTo>
                  <a:lnTo>
                    <a:pt x="908257" y="636574"/>
                  </a:lnTo>
                  <a:lnTo>
                    <a:pt x="910918" y="663495"/>
                  </a:lnTo>
                  <a:lnTo>
                    <a:pt x="910918" y="677037"/>
                  </a:lnTo>
                  <a:lnTo>
                    <a:pt x="905606" y="717239"/>
                  </a:lnTo>
                  <a:lnTo>
                    <a:pt x="892525" y="755620"/>
                  </a:lnTo>
                  <a:lnTo>
                    <a:pt x="872183" y="790698"/>
                  </a:lnTo>
                  <a:lnTo>
                    <a:pt x="375045" y="1291464"/>
                  </a:lnTo>
                  <a:lnTo>
                    <a:pt x="310380" y="1329418"/>
                  </a:lnTo>
                  <a:lnTo>
                    <a:pt x="272222" y="1337352"/>
                  </a:lnTo>
                  <a:lnTo>
                    <a:pt x="232033" y="1338882"/>
                  </a:lnTo>
                  <a:close/>
                </a:path>
              </a:pathLst>
            </a:custGeom>
            <a:solidFill>
              <a:srgbClr val="A6F54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7" name="Google Shape;17;p20"/>
            <p:cNvSpPr/>
            <p:nvPr/>
          </p:nvSpPr>
          <p:spPr>
            <a:xfrm>
              <a:off x="1127665" y="631791"/>
              <a:ext cx="911225" cy="1006475"/>
            </a:xfrm>
            <a:custGeom>
              <a:avLst/>
              <a:gdLst/>
              <a:ahLst/>
              <a:cxnLst/>
              <a:rect l="l" t="t" r="r" b="b"/>
              <a:pathLst>
                <a:path w="911225" h="1006475" extrusionOk="0">
                  <a:moveTo>
                    <a:pt x="660436" y="1006073"/>
                  </a:moveTo>
                  <a:lnTo>
                    <a:pt x="636002" y="943344"/>
                  </a:lnTo>
                  <a:lnTo>
                    <a:pt x="616360" y="907318"/>
                  </a:lnTo>
                  <a:lnTo>
                    <a:pt x="592402" y="868695"/>
                  </a:lnTo>
                  <a:lnTo>
                    <a:pt x="564600" y="827860"/>
                  </a:lnTo>
                  <a:lnTo>
                    <a:pt x="533431" y="785194"/>
                  </a:lnTo>
                  <a:lnTo>
                    <a:pt x="499368" y="741081"/>
                  </a:lnTo>
                  <a:lnTo>
                    <a:pt x="462885" y="695904"/>
                  </a:lnTo>
                  <a:lnTo>
                    <a:pt x="424458" y="650047"/>
                  </a:lnTo>
                  <a:lnTo>
                    <a:pt x="421823" y="632874"/>
                  </a:lnTo>
                  <a:lnTo>
                    <a:pt x="405443" y="583786"/>
                  </a:lnTo>
                  <a:lnTo>
                    <a:pt x="377315" y="540350"/>
                  </a:lnTo>
                  <a:lnTo>
                    <a:pt x="23876" y="185800"/>
                  </a:lnTo>
                  <a:lnTo>
                    <a:pt x="5684" y="160494"/>
                  </a:lnTo>
                  <a:lnTo>
                    <a:pt x="0" y="134891"/>
                  </a:lnTo>
                  <a:lnTo>
                    <a:pt x="5359" y="109662"/>
                  </a:lnTo>
                  <a:lnTo>
                    <a:pt x="20302" y="85480"/>
                  </a:lnTo>
                  <a:lnTo>
                    <a:pt x="73084" y="42944"/>
                  </a:lnTo>
                  <a:lnTo>
                    <a:pt x="107999" y="25934"/>
                  </a:lnTo>
                  <a:lnTo>
                    <a:pt x="146648" y="12658"/>
                  </a:lnTo>
                  <a:lnTo>
                    <a:pt x="187567" y="3789"/>
                  </a:lnTo>
                  <a:lnTo>
                    <a:pt x="229295" y="0"/>
                  </a:lnTo>
                  <a:lnTo>
                    <a:pt x="270369" y="1961"/>
                  </a:lnTo>
                  <a:lnTo>
                    <a:pt x="309327" y="10345"/>
                  </a:lnTo>
                  <a:lnTo>
                    <a:pt x="344706" y="25824"/>
                  </a:lnTo>
                  <a:lnTo>
                    <a:pt x="375045" y="49070"/>
                  </a:lnTo>
                  <a:lnTo>
                    <a:pt x="850168" y="524193"/>
                  </a:lnTo>
                  <a:lnTo>
                    <a:pt x="854963" y="528961"/>
                  </a:lnTo>
                  <a:lnTo>
                    <a:pt x="879695" y="561024"/>
                  </a:lnTo>
                  <a:lnTo>
                    <a:pt x="897682" y="597303"/>
                  </a:lnTo>
                  <a:lnTo>
                    <a:pt x="908227" y="636400"/>
                  </a:lnTo>
                  <a:lnTo>
                    <a:pt x="910925" y="676805"/>
                  </a:lnTo>
                  <a:lnTo>
                    <a:pt x="910600" y="683550"/>
                  </a:lnTo>
                  <a:lnTo>
                    <a:pt x="904033" y="723508"/>
                  </a:lnTo>
                  <a:lnTo>
                    <a:pt x="889780" y="761410"/>
                  </a:lnTo>
                  <a:lnTo>
                    <a:pt x="868391" y="795795"/>
                  </a:lnTo>
                  <a:lnTo>
                    <a:pt x="855269" y="811246"/>
                  </a:lnTo>
                  <a:lnTo>
                    <a:pt x="660436" y="1006073"/>
                  </a:lnTo>
                  <a:close/>
                </a:path>
              </a:pathLst>
            </a:custGeom>
            <a:solidFill>
              <a:srgbClr val="16A637"/>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grpSp>
        <p:nvGrpSpPr>
          <p:cNvPr id="18" name="Google Shape;18;p20"/>
          <p:cNvGrpSpPr/>
          <p:nvPr/>
        </p:nvGrpSpPr>
        <p:grpSpPr>
          <a:xfrm>
            <a:off x="16371766" y="8330202"/>
            <a:ext cx="887730" cy="1363345"/>
            <a:chOff x="16371766" y="8330202"/>
            <a:chExt cx="887730" cy="1363345"/>
          </a:xfrm>
        </p:grpSpPr>
        <p:sp>
          <p:nvSpPr>
            <p:cNvPr id="19" name="Google Shape;19;p20"/>
            <p:cNvSpPr/>
            <p:nvPr/>
          </p:nvSpPr>
          <p:spPr>
            <a:xfrm>
              <a:off x="16372188" y="8330202"/>
              <a:ext cx="887094" cy="1363345"/>
            </a:xfrm>
            <a:custGeom>
              <a:avLst/>
              <a:gdLst/>
              <a:ahLst/>
              <a:cxnLst/>
              <a:rect l="l" t="t" r="r" b="b"/>
              <a:pathLst>
                <a:path w="887094" h="1363345" extrusionOk="0">
                  <a:moveTo>
                    <a:pt x="684298" y="0"/>
                  </a:moveTo>
                  <a:lnTo>
                    <a:pt x="722929" y="4541"/>
                  </a:lnTo>
                  <a:lnTo>
                    <a:pt x="759945" y="16062"/>
                  </a:lnTo>
                  <a:lnTo>
                    <a:pt x="794256" y="34112"/>
                  </a:lnTo>
                  <a:lnTo>
                    <a:pt x="824770" y="58238"/>
                  </a:lnTo>
                  <a:lnTo>
                    <a:pt x="850397" y="87990"/>
                  </a:lnTo>
                  <a:lnTo>
                    <a:pt x="870045" y="122916"/>
                  </a:lnTo>
                  <a:lnTo>
                    <a:pt x="882623" y="162563"/>
                  </a:lnTo>
                  <a:lnTo>
                    <a:pt x="887041" y="206481"/>
                  </a:lnTo>
                  <a:lnTo>
                    <a:pt x="887041" y="1156727"/>
                  </a:lnTo>
                  <a:lnTo>
                    <a:pt x="882623" y="1200572"/>
                  </a:lnTo>
                  <a:lnTo>
                    <a:pt x="870045" y="1240159"/>
                  </a:lnTo>
                  <a:lnTo>
                    <a:pt x="850397" y="1275034"/>
                  </a:lnTo>
                  <a:lnTo>
                    <a:pt x="824770" y="1304746"/>
                  </a:lnTo>
                  <a:lnTo>
                    <a:pt x="794256" y="1328842"/>
                  </a:lnTo>
                  <a:lnTo>
                    <a:pt x="759945" y="1346869"/>
                  </a:lnTo>
                  <a:lnTo>
                    <a:pt x="722929" y="1358373"/>
                  </a:lnTo>
                  <a:lnTo>
                    <a:pt x="684298" y="1362903"/>
                  </a:lnTo>
                  <a:lnTo>
                    <a:pt x="645144" y="1360006"/>
                  </a:lnTo>
                  <a:lnTo>
                    <a:pt x="606557" y="1349228"/>
                  </a:lnTo>
                  <a:lnTo>
                    <a:pt x="569628" y="1330117"/>
                  </a:lnTo>
                  <a:lnTo>
                    <a:pt x="535450" y="1302220"/>
                  </a:lnTo>
                  <a:lnTo>
                    <a:pt x="55557" y="822327"/>
                  </a:lnTo>
                  <a:lnTo>
                    <a:pt x="30964" y="790274"/>
                  </a:lnTo>
                  <a:lnTo>
                    <a:pt x="13096" y="754039"/>
                  </a:lnTo>
                  <a:lnTo>
                    <a:pt x="2641" y="715014"/>
                  </a:lnTo>
                  <a:lnTo>
                    <a:pt x="0" y="688192"/>
                  </a:lnTo>
                  <a:lnTo>
                    <a:pt x="0" y="674699"/>
                  </a:lnTo>
                  <a:lnTo>
                    <a:pt x="5273" y="634645"/>
                  </a:lnTo>
                  <a:lnTo>
                    <a:pt x="18259" y="596387"/>
                  </a:lnTo>
                  <a:lnTo>
                    <a:pt x="38459" y="561398"/>
                  </a:lnTo>
                  <a:lnTo>
                    <a:pt x="535450" y="60671"/>
                  </a:lnTo>
                  <a:lnTo>
                    <a:pt x="569628" y="32774"/>
                  </a:lnTo>
                  <a:lnTo>
                    <a:pt x="606557" y="13665"/>
                  </a:lnTo>
                  <a:lnTo>
                    <a:pt x="645144" y="2890"/>
                  </a:lnTo>
                  <a:lnTo>
                    <a:pt x="684298" y="0"/>
                  </a:lnTo>
                  <a:close/>
                </a:path>
              </a:pathLst>
            </a:custGeom>
            <a:solidFill>
              <a:srgbClr val="16A637"/>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0" name="Google Shape;20;p20"/>
            <p:cNvSpPr/>
            <p:nvPr/>
          </p:nvSpPr>
          <p:spPr>
            <a:xfrm>
              <a:off x="16371766" y="8667290"/>
              <a:ext cx="887730" cy="1026160"/>
            </a:xfrm>
            <a:custGeom>
              <a:avLst/>
              <a:gdLst/>
              <a:ahLst/>
              <a:cxnLst/>
              <a:rect l="l" t="t" r="r" b="b"/>
              <a:pathLst>
                <a:path w="887730" h="1026159" extrusionOk="0">
                  <a:moveTo>
                    <a:pt x="258611" y="0"/>
                  </a:moveTo>
                  <a:lnTo>
                    <a:pt x="306697" y="177187"/>
                  </a:lnTo>
                  <a:lnTo>
                    <a:pt x="528402" y="454587"/>
                  </a:lnTo>
                  <a:lnTo>
                    <a:pt x="772397" y="710368"/>
                  </a:lnTo>
                  <a:lnTo>
                    <a:pt x="887357" y="822701"/>
                  </a:lnTo>
                  <a:lnTo>
                    <a:pt x="882262" y="866050"/>
                  </a:lnTo>
                  <a:lnTo>
                    <a:pt x="869218" y="905158"/>
                  </a:lnTo>
                  <a:lnTo>
                    <a:pt x="849290" y="939580"/>
                  </a:lnTo>
                  <a:lnTo>
                    <a:pt x="823542" y="968871"/>
                  </a:lnTo>
                  <a:lnTo>
                    <a:pt x="793040" y="992587"/>
                  </a:lnTo>
                  <a:lnTo>
                    <a:pt x="758850" y="1010283"/>
                  </a:lnTo>
                  <a:lnTo>
                    <a:pt x="722035" y="1021513"/>
                  </a:lnTo>
                  <a:lnTo>
                    <a:pt x="683660" y="1025835"/>
                  </a:lnTo>
                  <a:lnTo>
                    <a:pt x="644792" y="1022802"/>
                  </a:lnTo>
                  <a:lnTo>
                    <a:pt x="606494" y="1011971"/>
                  </a:lnTo>
                  <a:lnTo>
                    <a:pt x="569833" y="992896"/>
                  </a:lnTo>
                  <a:lnTo>
                    <a:pt x="535872" y="965133"/>
                  </a:lnTo>
                  <a:lnTo>
                    <a:pt x="55556" y="484817"/>
                  </a:lnTo>
                  <a:lnTo>
                    <a:pt x="30963" y="452764"/>
                  </a:lnTo>
                  <a:lnTo>
                    <a:pt x="13097" y="416530"/>
                  </a:lnTo>
                  <a:lnTo>
                    <a:pt x="2641" y="377505"/>
                  </a:lnTo>
                  <a:lnTo>
                    <a:pt x="0" y="350683"/>
                  </a:lnTo>
                  <a:lnTo>
                    <a:pt x="0" y="337191"/>
                  </a:lnTo>
                  <a:lnTo>
                    <a:pt x="5273" y="297136"/>
                  </a:lnTo>
                  <a:lnTo>
                    <a:pt x="18259" y="258879"/>
                  </a:lnTo>
                  <a:lnTo>
                    <a:pt x="38459" y="223890"/>
                  </a:lnTo>
                  <a:lnTo>
                    <a:pt x="55556" y="203055"/>
                  </a:lnTo>
                  <a:lnTo>
                    <a:pt x="258611" y="0"/>
                  </a:lnTo>
                  <a:close/>
                </a:path>
              </a:pathLst>
            </a:custGeom>
            <a:solidFill>
              <a:srgbClr val="93D83C"/>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grpSp>
        <p:nvGrpSpPr>
          <p:cNvPr id="21" name="Google Shape;21;p20"/>
          <p:cNvGrpSpPr/>
          <p:nvPr/>
        </p:nvGrpSpPr>
        <p:grpSpPr>
          <a:xfrm>
            <a:off x="15780706" y="8341449"/>
            <a:ext cx="911232" cy="1358239"/>
            <a:chOff x="15780706" y="8341449"/>
            <a:chExt cx="911232" cy="1358239"/>
          </a:xfrm>
        </p:grpSpPr>
        <p:sp>
          <p:nvSpPr>
            <p:cNvPr id="22" name="Google Shape;22;p20"/>
            <p:cNvSpPr/>
            <p:nvPr/>
          </p:nvSpPr>
          <p:spPr>
            <a:xfrm>
              <a:off x="15781059" y="9430448"/>
              <a:ext cx="269240" cy="269240"/>
            </a:xfrm>
            <a:custGeom>
              <a:avLst/>
              <a:gdLst/>
              <a:ahLst/>
              <a:cxnLst/>
              <a:rect l="l" t="t" r="r" b="b"/>
              <a:pathLst>
                <a:path w="269240" h="269240" extrusionOk="0">
                  <a:moveTo>
                    <a:pt x="269240" y="134620"/>
                  </a:moveTo>
                  <a:lnTo>
                    <a:pt x="263448" y="95542"/>
                  </a:lnTo>
                  <a:lnTo>
                    <a:pt x="246557" y="59829"/>
                  </a:lnTo>
                  <a:lnTo>
                    <a:pt x="220027" y="30556"/>
                  </a:lnTo>
                  <a:lnTo>
                    <a:pt x="186143" y="10248"/>
                  </a:lnTo>
                  <a:lnTo>
                    <a:pt x="147815" y="647"/>
                  </a:lnTo>
                  <a:lnTo>
                    <a:pt x="134620" y="0"/>
                  </a:lnTo>
                  <a:lnTo>
                    <a:pt x="128016" y="165"/>
                  </a:lnTo>
                  <a:lnTo>
                    <a:pt x="89281" y="7861"/>
                  </a:lnTo>
                  <a:lnTo>
                    <a:pt x="54419" y="26492"/>
                  </a:lnTo>
                  <a:lnTo>
                    <a:pt x="26504" y="54419"/>
                  </a:lnTo>
                  <a:lnTo>
                    <a:pt x="7874" y="89281"/>
                  </a:lnTo>
                  <a:lnTo>
                    <a:pt x="165" y="128003"/>
                  </a:lnTo>
                  <a:lnTo>
                    <a:pt x="0" y="134620"/>
                  </a:lnTo>
                  <a:lnTo>
                    <a:pt x="165" y="141236"/>
                  </a:lnTo>
                  <a:lnTo>
                    <a:pt x="7874" y="179959"/>
                  </a:lnTo>
                  <a:lnTo>
                    <a:pt x="26504" y="214820"/>
                  </a:lnTo>
                  <a:lnTo>
                    <a:pt x="54419" y="242735"/>
                  </a:lnTo>
                  <a:lnTo>
                    <a:pt x="89281" y="261366"/>
                  </a:lnTo>
                  <a:lnTo>
                    <a:pt x="128016" y="269074"/>
                  </a:lnTo>
                  <a:lnTo>
                    <a:pt x="134620" y="269240"/>
                  </a:lnTo>
                  <a:lnTo>
                    <a:pt x="141236" y="269074"/>
                  </a:lnTo>
                  <a:lnTo>
                    <a:pt x="179971" y="261366"/>
                  </a:lnTo>
                  <a:lnTo>
                    <a:pt x="214820" y="242735"/>
                  </a:lnTo>
                  <a:lnTo>
                    <a:pt x="242747" y="214820"/>
                  </a:lnTo>
                  <a:lnTo>
                    <a:pt x="261378" y="179959"/>
                  </a:lnTo>
                  <a:lnTo>
                    <a:pt x="269074" y="141236"/>
                  </a:lnTo>
                  <a:lnTo>
                    <a:pt x="269240" y="134620"/>
                  </a:lnTo>
                  <a:close/>
                </a:path>
              </a:pathLst>
            </a:custGeom>
            <a:solidFill>
              <a:srgbClr val="16A637"/>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3" name="Google Shape;23;p20"/>
            <p:cNvSpPr/>
            <p:nvPr/>
          </p:nvSpPr>
          <p:spPr>
            <a:xfrm>
              <a:off x="15780713" y="8341449"/>
              <a:ext cx="911225" cy="1339215"/>
            </a:xfrm>
            <a:custGeom>
              <a:avLst/>
              <a:gdLst/>
              <a:ahLst/>
              <a:cxnLst/>
              <a:rect l="l" t="t" r="r" b="b"/>
              <a:pathLst>
                <a:path w="911225" h="1339215" extrusionOk="0">
                  <a:moveTo>
                    <a:pt x="678885" y="0"/>
                  </a:moveTo>
                  <a:lnTo>
                    <a:pt x="719715" y="4153"/>
                  </a:lnTo>
                  <a:lnTo>
                    <a:pt x="759799" y="13270"/>
                  </a:lnTo>
                  <a:lnTo>
                    <a:pt x="797745" y="26631"/>
                  </a:lnTo>
                  <a:lnTo>
                    <a:pt x="832165" y="43517"/>
                  </a:lnTo>
                  <a:lnTo>
                    <a:pt x="884869" y="84984"/>
                  </a:lnTo>
                  <a:lnTo>
                    <a:pt x="906796" y="131915"/>
                  </a:lnTo>
                  <a:lnTo>
                    <a:pt x="902744" y="155630"/>
                  </a:lnTo>
                  <a:lnTo>
                    <a:pt x="886831" y="178552"/>
                  </a:lnTo>
                  <a:lnTo>
                    <a:pt x="540603" y="524879"/>
                  </a:lnTo>
                  <a:lnTo>
                    <a:pt x="536076" y="529867"/>
                  </a:lnTo>
                  <a:lnTo>
                    <a:pt x="512531" y="562690"/>
                  </a:lnTo>
                  <a:lnTo>
                    <a:pt x="495848" y="599476"/>
                  </a:lnTo>
                  <a:lnTo>
                    <a:pt x="486668" y="638814"/>
                  </a:lnTo>
                  <a:lnTo>
                    <a:pt x="485014" y="658966"/>
                  </a:lnTo>
                  <a:lnTo>
                    <a:pt x="485014" y="672456"/>
                  </a:lnTo>
                  <a:lnTo>
                    <a:pt x="490291" y="712504"/>
                  </a:lnTo>
                  <a:lnTo>
                    <a:pt x="503285" y="750750"/>
                  </a:lnTo>
                  <a:lnTo>
                    <a:pt x="523497" y="785723"/>
                  </a:lnTo>
                  <a:lnTo>
                    <a:pt x="887042" y="1153082"/>
                  </a:lnTo>
                  <a:lnTo>
                    <a:pt x="905234" y="1178387"/>
                  </a:lnTo>
                  <a:lnTo>
                    <a:pt x="910918" y="1203990"/>
                  </a:lnTo>
                  <a:lnTo>
                    <a:pt x="905559" y="1229219"/>
                  </a:lnTo>
                  <a:lnTo>
                    <a:pt x="890616" y="1253401"/>
                  </a:lnTo>
                  <a:lnTo>
                    <a:pt x="837834" y="1295938"/>
                  </a:lnTo>
                  <a:lnTo>
                    <a:pt x="802919" y="1312948"/>
                  </a:lnTo>
                  <a:lnTo>
                    <a:pt x="764270" y="1326223"/>
                  </a:lnTo>
                  <a:lnTo>
                    <a:pt x="723351" y="1335092"/>
                  </a:lnTo>
                  <a:lnTo>
                    <a:pt x="681623" y="1338882"/>
                  </a:lnTo>
                  <a:lnTo>
                    <a:pt x="640549" y="1336921"/>
                  </a:lnTo>
                  <a:lnTo>
                    <a:pt x="601591" y="1328537"/>
                  </a:lnTo>
                  <a:lnTo>
                    <a:pt x="566212" y="1313058"/>
                  </a:lnTo>
                  <a:lnTo>
                    <a:pt x="535873" y="1289812"/>
                  </a:lnTo>
                  <a:lnTo>
                    <a:pt x="60750" y="814689"/>
                  </a:lnTo>
                  <a:lnTo>
                    <a:pt x="55949" y="809915"/>
                  </a:lnTo>
                  <a:lnTo>
                    <a:pt x="31187" y="777803"/>
                  </a:lnTo>
                  <a:lnTo>
                    <a:pt x="13192" y="741465"/>
                  </a:lnTo>
                  <a:lnTo>
                    <a:pt x="2661" y="702307"/>
                  </a:lnTo>
                  <a:lnTo>
                    <a:pt x="0" y="675386"/>
                  </a:lnTo>
                  <a:lnTo>
                    <a:pt x="0" y="661844"/>
                  </a:lnTo>
                  <a:lnTo>
                    <a:pt x="5312" y="621643"/>
                  </a:lnTo>
                  <a:lnTo>
                    <a:pt x="18393" y="583261"/>
                  </a:lnTo>
                  <a:lnTo>
                    <a:pt x="38735" y="548183"/>
                  </a:lnTo>
                  <a:lnTo>
                    <a:pt x="535873" y="47418"/>
                  </a:lnTo>
                  <a:lnTo>
                    <a:pt x="600538" y="9463"/>
                  </a:lnTo>
                  <a:lnTo>
                    <a:pt x="638696" y="1530"/>
                  </a:lnTo>
                  <a:lnTo>
                    <a:pt x="678885" y="0"/>
                  </a:lnTo>
                  <a:close/>
                </a:path>
              </a:pathLst>
            </a:custGeom>
            <a:solidFill>
              <a:srgbClr val="A6F54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4" name="Google Shape;24;p20"/>
            <p:cNvSpPr/>
            <p:nvPr/>
          </p:nvSpPr>
          <p:spPr>
            <a:xfrm>
              <a:off x="15780706" y="8674258"/>
              <a:ext cx="911225" cy="1006475"/>
            </a:xfrm>
            <a:custGeom>
              <a:avLst/>
              <a:gdLst/>
              <a:ahLst/>
              <a:cxnLst/>
              <a:rect l="l" t="t" r="r" b="b"/>
              <a:pathLst>
                <a:path w="911225" h="1006475" extrusionOk="0">
                  <a:moveTo>
                    <a:pt x="250489" y="0"/>
                  </a:moveTo>
                  <a:lnTo>
                    <a:pt x="274923" y="62729"/>
                  </a:lnTo>
                  <a:lnTo>
                    <a:pt x="294564" y="98755"/>
                  </a:lnTo>
                  <a:lnTo>
                    <a:pt x="318523" y="137377"/>
                  </a:lnTo>
                  <a:lnTo>
                    <a:pt x="346324" y="178213"/>
                  </a:lnTo>
                  <a:lnTo>
                    <a:pt x="377494" y="220879"/>
                  </a:lnTo>
                  <a:lnTo>
                    <a:pt x="411557" y="264992"/>
                  </a:lnTo>
                  <a:lnTo>
                    <a:pt x="448039" y="310168"/>
                  </a:lnTo>
                  <a:lnTo>
                    <a:pt x="486467" y="356025"/>
                  </a:lnTo>
                  <a:lnTo>
                    <a:pt x="489102" y="373199"/>
                  </a:lnTo>
                  <a:lnTo>
                    <a:pt x="505482" y="422287"/>
                  </a:lnTo>
                  <a:lnTo>
                    <a:pt x="533610" y="465723"/>
                  </a:lnTo>
                  <a:lnTo>
                    <a:pt x="887048" y="820273"/>
                  </a:lnTo>
                  <a:lnTo>
                    <a:pt x="905240" y="845579"/>
                  </a:lnTo>
                  <a:lnTo>
                    <a:pt x="910925" y="871182"/>
                  </a:lnTo>
                  <a:lnTo>
                    <a:pt x="905565" y="896410"/>
                  </a:lnTo>
                  <a:lnTo>
                    <a:pt x="890623" y="920593"/>
                  </a:lnTo>
                  <a:lnTo>
                    <a:pt x="837841" y="963129"/>
                  </a:lnTo>
                  <a:lnTo>
                    <a:pt x="802925" y="980139"/>
                  </a:lnTo>
                  <a:lnTo>
                    <a:pt x="764277" y="993415"/>
                  </a:lnTo>
                  <a:lnTo>
                    <a:pt x="723358" y="1002283"/>
                  </a:lnTo>
                  <a:lnTo>
                    <a:pt x="681630" y="1006073"/>
                  </a:lnTo>
                  <a:lnTo>
                    <a:pt x="640556" y="1004112"/>
                  </a:lnTo>
                  <a:lnTo>
                    <a:pt x="601598" y="995728"/>
                  </a:lnTo>
                  <a:lnTo>
                    <a:pt x="566218" y="980249"/>
                  </a:lnTo>
                  <a:lnTo>
                    <a:pt x="535880" y="957003"/>
                  </a:lnTo>
                  <a:lnTo>
                    <a:pt x="60757" y="481880"/>
                  </a:lnTo>
                  <a:lnTo>
                    <a:pt x="55962" y="477112"/>
                  </a:lnTo>
                  <a:lnTo>
                    <a:pt x="31229" y="445049"/>
                  </a:lnTo>
                  <a:lnTo>
                    <a:pt x="13243" y="408770"/>
                  </a:lnTo>
                  <a:lnTo>
                    <a:pt x="2697" y="369673"/>
                  </a:lnTo>
                  <a:lnTo>
                    <a:pt x="0" y="329268"/>
                  </a:lnTo>
                  <a:lnTo>
                    <a:pt x="324" y="322523"/>
                  </a:lnTo>
                  <a:lnTo>
                    <a:pt x="6891" y="282565"/>
                  </a:lnTo>
                  <a:lnTo>
                    <a:pt x="21144" y="244663"/>
                  </a:lnTo>
                  <a:lnTo>
                    <a:pt x="42533" y="210278"/>
                  </a:lnTo>
                  <a:lnTo>
                    <a:pt x="55655" y="194826"/>
                  </a:lnTo>
                  <a:lnTo>
                    <a:pt x="250489" y="0"/>
                  </a:lnTo>
                  <a:close/>
                </a:path>
              </a:pathLst>
            </a:custGeom>
            <a:solidFill>
              <a:srgbClr val="16A637"/>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pic>
        <p:nvPicPr>
          <p:cNvPr id="25" name="Google Shape;25;p20"/>
          <p:cNvPicPr preferRelativeResize="0"/>
          <p:nvPr/>
        </p:nvPicPr>
        <p:blipFill rotWithShape="1">
          <a:blip r:embed="rId14">
            <a:alphaModFix/>
          </a:blip>
          <a:srcRect/>
          <a:stretch/>
        </p:blipFill>
        <p:spPr>
          <a:xfrm>
            <a:off x="8097944" y="9258300"/>
            <a:ext cx="1533524" cy="542924"/>
          </a:xfrm>
          <a:prstGeom prst="rect">
            <a:avLst/>
          </a:prstGeom>
          <a:noFill/>
          <a:ln>
            <a:noFill/>
          </a:ln>
        </p:spPr>
      </p:pic>
      <p:pic>
        <p:nvPicPr>
          <p:cNvPr id="26" name="Google Shape;26;p20"/>
          <p:cNvPicPr preferRelativeResize="0"/>
          <p:nvPr/>
        </p:nvPicPr>
        <p:blipFill rotWithShape="1">
          <a:blip r:embed="rId15">
            <a:alphaModFix/>
          </a:blip>
          <a:srcRect/>
          <a:stretch/>
        </p:blipFill>
        <p:spPr>
          <a:xfrm>
            <a:off x="1095397" y="9302594"/>
            <a:ext cx="2178782" cy="467629"/>
          </a:xfrm>
          <a:prstGeom prst="rect">
            <a:avLst/>
          </a:prstGeom>
          <a:noFill/>
          <a:ln>
            <a:noFill/>
          </a:ln>
        </p:spPr>
      </p:pic>
      <p:sp>
        <p:nvSpPr>
          <p:cNvPr id="27" name="Google Shape;27;p20"/>
          <p:cNvSpPr/>
          <p:nvPr/>
        </p:nvSpPr>
        <p:spPr>
          <a:xfrm>
            <a:off x="1081542" y="9005038"/>
            <a:ext cx="14206219" cy="19050"/>
          </a:xfrm>
          <a:custGeom>
            <a:avLst/>
            <a:gdLst/>
            <a:ahLst/>
            <a:cxnLst/>
            <a:rect l="l" t="t" r="r" b="b"/>
            <a:pathLst>
              <a:path w="14206219" h="19050" extrusionOk="0">
                <a:moveTo>
                  <a:pt x="0" y="19049"/>
                </a:moveTo>
                <a:lnTo>
                  <a:pt x="14205894" y="0"/>
                </a:lnTo>
              </a:path>
            </a:pathLst>
          </a:custGeom>
          <a:noFill/>
          <a:ln w="47600" cap="flat" cmpd="sng">
            <a:solidFill>
              <a:srgbClr val="16A637"/>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8" name="Google Shape;28;p20"/>
          <p:cNvSpPr txBox="1"/>
          <p:nvPr/>
        </p:nvSpPr>
        <p:spPr>
          <a:xfrm>
            <a:off x="9795971" y="9213214"/>
            <a:ext cx="5522594" cy="718787"/>
          </a:xfrm>
          <a:prstGeom prst="rect">
            <a:avLst/>
          </a:prstGeom>
          <a:noFill/>
          <a:ln>
            <a:noFill/>
          </a:ln>
        </p:spPr>
        <p:txBody>
          <a:bodyPr spcFirstLastPara="1" wrap="square" lIns="0" tIns="6975" rIns="0" bIns="0" anchor="t" anchorCtr="0">
            <a:spAutoFit/>
          </a:bodyPr>
          <a:lstStyle/>
          <a:p>
            <a:pPr marL="12700" marR="5080" lvl="0" indent="0" algn="just" rtl="0">
              <a:lnSpc>
                <a:spcPct val="139000"/>
              </a:lnSpc>
              <a:spcBef>
                <a:spcPts val="0"/>
              </a:spcBef>
              <a:spcAft>
                <a:spcPts val="0"/>
              </a:spcAft>
              <a:buNone/>
            </a:pPr>
            <a:r>
              <a:rPr lang="en-US" sz="1000">
                <a:latin typeface="Lucida Sans"/>
                <a:ea typeface="Lucida Sans"/>
                <a:cs typeface="Lucida Sans"/>
                <a:sym typeface="Lucida Sans"/>
              </a:rPr>
              <a:t>Legal description – Creative Commons licensing: The materials published on the Upskilling rural project website are classified as Open Educational Resources’ (OER) and can be freely (without permission of their creators): downloaded, used, reused, copied, adapted, and shared by users, with information about the source of their origin.</a:t>
            </a:r>
            <a:endParaRPr/>
          </a:p>
        </p:txBody>
      </p:sp>
      <p:sp>
        <p:nvSpPr>
          <p:cNvPr id="29" name="Google Shape;29;p20"/>
          <p:cNvSpPr txBox="1"/>
          <p:nvPr/>
        </p:nvSpPr>
        <p:spPr>
          <a:xfrm>
            <a:off x="3503759" y="9258300"/>
            <a:ext cx="4275455" cy="780983"/>
          </a:xfrm>
          <a:prstGeom prst="rect">
            <a:avLst/>
          </a:prstGeom>
          <a:noFill/>
          <a:ln>
            <a:noFill/>
          </a:ln>
        </p:spPr>
        <p:txBody>
          <a:bodyPr spcFirstLastPara="1" wrap="square" lIns="0" tIns="7600" rIns="0" bIns="0" anchor="t" anchorCtr="0">
            <a:spAutoFit/>
          </a:bodyPr>
          <a:lstStyle/>
          <a:p>
            <a:pPr marL="12700" marR="5080" lvl="0" indent="0" algn="just" rtl="0">
              <a:lnSpc>
                <a:spcPct val="120000"/>
              </a:lnSpc>
              <a:spcBef>
                <a:spcPts val="0"/>
              </a:spcBef>
              <a:spcAft>
                <a:spcPts val="0"/>
              </a:spcAft>
              <a:buNone/>
            </a:pPr>
            <a:r>
              <a:rPr lang="en-US" sz="1000">
                <a:latin typeface="Lucida Sans"/>
                <a:ea typeface="Lucida Sans"/>
                <a:cs typeface="Lucida Sans"/>
                <a:sym typeface="Lucida San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hyperlink" Target="https://rural-vision.europa.eu/events/strengthening-digital-skills-rural-people-benefit-digital-era-2023-06-08_en" TargetMode="External"/><Relationship Id="rId3" Type="http://schemas.openxmlformats.org/officeDocument/2006/relationships/hyperlink" Target="https://link.springer.com/chapter/10.1007/978-3-662-45770-2_16" TargetMode="External"/><Relationship Id="rId7" Type="http://schemas.openxmlformats.org/officeDocument/2006/relationships/hyperlink" Target="https://digitalskills.unlv.edu/digital-marketing/what-are-digital-skills/#:~:text=Digital%20skills%20are%20defined%20as,such%20as%20computers%20and%20smartphones."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digital-strategy.ec.europa.eu/en/policies/digital-skills" TargetMode="External"/><Relationship Id="rId5" Type="http://schemas.openxmlformats.org/officeDocument/2006/relationships/hyperlink" Target="https://digital-strategy.ec.europa.eu/en/policies/digital-skills-and-jobs" TargetMode="External"/><Relationship Id="rId4" Type="http://schemas.openxmlformats.org/officeDocument/2006/relationships/hyperlink" Target="https://www.highspeedtraining.co.uk/hub/digital-skills-for-the-workplac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www.youtube.com/watch?v=P0BwLlvIPG0&amp;ab_channel=DigitalEU" TargetMode="External"/><Relationship Id="rId4" Type="http://schemas.openxmlformats.org/officeDocument/2006/relationships/hyperlink" Target="https://www.youtube.com/watch?v=GgEGbMPJcAo&amp;ab_channel=TEDxTalk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 descr="Immagine che contiene testo, schermata, Rettangolo, diagramma&#10;&#10;Descrizione generata automaticamente"/>
          <p:cNvPicPr preferRelativeResize="0"/>
          <p:nvPr/>
        </p:nvPicPr>
        <p:blipFill rotWithShape="1">
          <a:blip r:embed="rId3">
            <a:alphaModFix/>
          </a:blip>
          <a:srcRect l="17403" t="12958" r="18885" b="23329"/>
          <a:stretch/>
        </p:blipFill>
        <p:spPr>
          <a:xfrm rot="345413">
            <a:off x="10167332" y="2343150"/>
            <a:ext cx="5600699" cy="5600700"/>
          </a:xfrm>
          <a:prstGeom prst="rect">
            <a:avLst/>
          </a:prstGeom>
          <a:noFill/>
          <a:ln>
            <a:noFill/>
          </a:ln>
        </p:spPr>
      </p:pic>
      <p:sp>
        <p:nvSpPr>
          <p:cNvPr id="71" name="Google Shape;71;p1"/>
          <p:cNvSpPr txBox="1"/>
          <p:nvPr/>
        </p:nvSpPr>
        <p:spPr>
          <a:xfrm>
            <a:off x="2590800" y="4174004"/>
            <a:ext cx="5410200" cy="144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6A637"/>
              </a:buClr>
              <a:buSzPts val="6000"/>
              <a:buFont typeface="Helvetica Neue"/>
              <a:buNone/>
            </a:pPr>
            <a:r>
              <a:rPr lang="en-US" sz="4400" dirty="0">
                <a:solidFill>
                  <a:srgbClr val="16A637"/>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Digital Skills for Employment</a:t>
            </a:r>
            <a:endParaRPr sz="4400" i="0" u="none" strike="noStrike" cap="none" dirty="0">
              <a:solidFill>
                <a:srgbClr val="16A637"/>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pic>
        <p:nvPicPr>
          <p:cNvPr id="72" name="Google Shape;72;p1" descr="Tech and Automation - Future Skills Centre • Centre des Compétences futures"/>
          <p:cNvPicPr preferRelativeResize="0"/>
          <p:nvPr/>
        </p:nvPicPr>
        <p:blipFill rotWithShape="1">
          <a:blip r:embed="rId4">
            <a:alphaModFix/>
          </a:blip>
          <a:srcRect/>
          <a:stretch/>
        </p:blipFill>
        <p:spPr>
          <a:xfrm rot="365724">
            <a:off x="10801100" y="3061552"/>
            <a:ext cx="4163895" cy="416389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7"/>
          <p:cNvSpPr txBox="1"/>
          <p:nvPr/>
        </p:nvSpPr>
        <p:spPr>
          <a:xfrm>
            <a:off x="1371599" y="2171700"/>
            <a:ext cx="12904839" cy="70788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4000" b="1" dirty="0">
                <a:solidFill>
                  <a:srgbClr val="92D050"/>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The Importance of the Digital Skills in Rural Areas</a:t>
            </a:r>
            <a:endParaRPr sz="4000" b="1" dirty="0">
              <a:solidFill>
                <a:srgbClr val="92D050"/>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sp>
        <p:nvSpPr>
          <p:cNvPr id="210" name="Google Shape;210;p17"/>
          <p:cNvSpPr txBox="1"/>
          <p:nvPr/>
        </p:nvSpPr>
        <p:spPr>
          <a:xfrm>
            <a:off x="1371600" y="3162300"/>
            <a:ext cx="15392400" cy="5262979"/>
          </a:xfrm>
          <a:prstGeom prst="rect">
            <a:avLst/>
          </a:prstGeom>
          <a:noFill/>
          <a:ln>
            <a:noFill/>
          </a:ln>
        </p:spPr>
        <p:txBody>
          <a:bodyPr spcFirstLastPara="1" wrap="square" lIns="91425" tIns="45700" rIns="91425" bIns="45700" anchor="t" anchorCtr="0">
            <a:spAutoFit/>
          </a:bodyPr>
          <a:lstStyle/>
          <a:p>
            <a:pPr lvl="0" algn="l" rtl="0">
              <a:spcBef>
                <a:spcPts val="0"/>
              </a:spcBef>
              <a:spcAft>
                <a:spcPts val="0"/>
              </a:spcAft>
              <a:buSzPts val="2400"/>
            </a:pPr>
            <a:r>
              <a:rPr lang="en-US" sz="2400" b="1" dirty="0">
                <a:solidFill>
                  <a:srgbClr val="16A637"/>
                </a:solidFill>
                <a:latin typeface="Microsoft Sans Serif" panose="020B0604020202020204" pitchFamily="34" charset="0"/>
                <a:ea typeface="Microsoft Sans Serif" panose="020B0604020202020204" pitchFamily="34" charset="0"/>
                <a:cs typeface="Microsoft Sans Serif" panose="020B0604020202020204" pitchFamily="34" charset="0"/>
                <a:sym typeface="Arial"/>
              </a:rPr>
              <a:t>Remote Work Opportunities: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sym typeface="Arial"/>
              </a:rPr>
              <a:t>These skills allow rural residents to access remote jobs, expanding their employment options without the need for long commutes.</a:t>
            </a:r>
            <a:endParaRP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52400" lvl="0" algn="l" rtl="0">
              <a:spcBef>
                <a:spcPts val="0"/>
              </a:spcBef>
              <a:spcAft>
                <a:spcPts val="0"/>
              </a:spcAft>
              <a:buSzPts val="2400"/>
            </a:pPr>
            <a:endParaRPr sz="2400" dirty="0">
              <a:latin typeface="Microsoft Sans Serif" panose="020B0604020202020204" pitchFamily="34" charset="0"/>
              <a:ea typeface="Microsoft Sans Serif" panose="020B0604020202020204" pitchFamily="34" charset="0"/>
              <a:cs typeface="Microsoft Sans Serif" panose="020B0604020202020204" pitchFamily="34" charset="0"/>
              <a:sym typeface="Arial"/>
            </a:endParaRPr>
          </a:p>
          <a:p>
            <a:pPr lvl="0" algn="l" rtl="0">
              <a:spcBef>
                <a:spcPts val="0"/>
              </a:spcBef>
              <a:spcAft>
                <a:spcPts val="0"/>
              </a:spcAft>
              <a:buSzPts val="2400"/>
            </a:pPr>
            <a:r>
              <a:rPr lang="en-US" sz="2400" b="1" dirty="0">
                <a:solidFill>
                  <a:srgbClr val="16A637"/>
                </a:solidFill>
                <a:latin typeface="Microsoft Sans Serif" panose="020B0604020202020204" pitchFamily="34" charset="0"/>
                <a:ea typeface="Microsoft Sans Serif" panose="020B0604020202020204" pitchFamily="34" charset="0"/>
                <a:cs typeface="Microsoft Sans Serif" panose="020B0604020202020204" pitchFamily="34" charset="0"/>
                <a:sym typeface="Arial"/>
              </a:rPr>
              <a:t>Entrepreneurship: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sym typeface="Arial"/>
              </a:rPr>
              <a:t>Digital skills empower rural entrepreneurs to establish online businesses, tapping into global markets and creating economic opportunities within their communities.</a:t>
            </a:r>
            <a:endParaRP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52400" lvl="0" algn="l" rtl="0">
              <a:spcBef>
                <a:spcPts val="0"/>
              </a:spcBef>
              <a:spcAft>
                <a:spcPts val="0"/>
              </a:spcAft>
              <a:buSzPts val="2400"/>
            </a:pPr>
            <a:endParaRPr sz="2400" dirty="0">
              <a:solidFill>
                <a:srgbClr val="16A637"/>
              </a:solidFill>
              <a:latin typeface="Microsoft Sans Serif" panose="020B0604020202020204" pitchFamily="34" charset="0"/>
              <a:ea typeface="Microsoft Sans Serif" panose="020B0604020202020204" pitchFamily="34" charset="0"/>
              <a:cs typeface="Microsoft Sans Serif" panose="020B0604020202020204" pitchFamily="34" charset="0"/>
              <a:sym typeface="Arial"/>
            </a:endParaRPr>
          </a:p>
          <a:p>
            <a:pPr lvl="0" algn="l" rtl="0">
              <a:spcBef>
                <a:spcPts val="0"/>
              </a:spcBef>
              <a:spcAft>
                <a:spcPts val="0"/>
              </a:spcAft>
              <a:buSzPts val="2400"/>
            </a:pPr>
            <a:r>
              <a:rPr lang="en-US" sz="2400" b="1" dirty="0">
                <a:solidFill>
                  <a:srgbClr val="16A637"/>
                </a:solidFill>
                <a:latin typeface="Microsoft Sans Serif" panose="020B0604020202020204" pitchFamily="34" charset="0"/>
                <a:ea typeface="Microsoft Sans Serif" panose="020B0604020202020204" pitchFamily="34" charset="0"/>
                <a:cs typeface="Microsoft Sans Serif" panose="020B0604020202020204" pitchFamily="34" charset="0"/>
                <a:sym typeface="Arial"/>
              </a:rPr>
              <a:t>Online Education: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sym typeface="Arial"/>
              </a:rPr>
              <a:t>With digital skills, rural individuals can access online education and training, improving their qualifications for various jobs without needing to relocate.</a:t>
            </a:r>
            <a:endParaRP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52400" lvl="0" algn="l" rtl="0">
              <a:spcBef>
                <a:spcPts val="0"/>
              </a:spcBef>
              <a:spcAft>
                <a:spcPts val="0"/>
              </a:spcAft>
              <a:buSzPts val="2400"/>
            </a:pPr>
            <a:endParaRPr sz="2400" dirty="0">
              <a:latin typeface="Microsoft Sans Serif" panose="020B0604020202020204" pitchFamily="34" charset="0"/>
              <a:ea typeface="Microsoft Sans Serif" panose="020B0604020202020204" pitchFamily="34" charset="0"/>
              <a:cs typeface="Microsoft Sans Serif" panose="020B0604020202020204" pitchFamily="34" charset="0"/>
              <a:sym typeface="Arial"/>
            </a:endParaRPr>
          </a:p>
          <a:p>
            <a:pPr lvl="0" algn="l" rtl="0">
              <a:spcBef>
                <a:spcPts val="0"/>
              </a:spcBef>
              <a:spcAft>
                <a:spcPts val="0"/>
              </a:spcAft>
              <a:buSzPts val="2400"/>
            </a:pPr>
            <a:r>
              <a:rPr lang="en-US" sz="2400" b="1" dirty="0">
                <a:solidFill>
                  <a:srgbClr val="16A637"/>
                </a:solidFill>
                <a:latin typeface="Microsoft Sans Serif" panose="020B0604020202020204" pitchFamily="34" charset="0"/>
                <a:ea typeface="Microsoft Sans Serif" panose="020B0604020202020204" pitchFamily="34" charset="0"/>
                <a:cs typeface="Microsoft Sans Serif" panose="020B0604020202020204" pitchFamily="34" charset="0"/>
                <a:sym typeface="Arial"/>
              </a:rPr>
              <a:t>Telehealth Services: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sym typeface="Arial"/>
              </a:rPr>
              <a:t>Digital literacy enables healthcare professionals in rural areas to provide remote consultations and services, improving access to healthcare for underserved populations.</a:t>
            </a:r>
            <a:endParaRP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52400" lvl="0" algn="l" rtl="0">
              <a:spcBef>
                <a:spcPts val="0"/>
              </a:spcBef>
              <a:spcAft>
                <a:spcPts val="0"/>
              </a:spcAft>
              <a:buSzPts val="2400"/>
            </a:pPr>
            <a:endParaRPr sz="2400" dirty="0">
              <a:latin typeface="Microsoft Sans Serif" panose="020B0604020202020204" pitchFamily="34" charset="0"/>
              <a:ea typeface="Microsoft Sans Serif" panose="020B0604020202020204" pitchFamily="34" charset="0"/>
              <a:cs typeface="Microsoft Sans Serif" panose="020B0604020202020204" pitchFamily="34" charset="0"/>
              <a:sym typeface="Arial"/>
            </a:endParaRPr>
          </a:p>
          <a:p>
            <a:pPr lvl="0" algn="l" rtl="0">
              <a:spcBef>
                <a:spcPts val="0"/>
              </a:spcBef>
              <a:spcAft>
                <a:spcPts val="0"/>
              </a:spcAft>
              <a:buSzPts val="2400"/>
            </a:pPr>
            <a:r>
              <a:rPr lang="en-US" sz="2400" b="1" dirty="0">
                <a:solidFill>
                  <a:srgbClr val="16A637"/>
                </a:solidFill>
                <a:latin typeface="Microsoft Sans Serif" panose="020B0604020202020204" pitchFamily="34" charset="0"/>
                <a:ea typeface="Microsoft Sans Serif" panose="020B0604020202020204" pitchFamily="34" charset="0"/>
                <a:cs typeface="Microsoft Sans Serif" panose="020B0604020202020204" pitchFamily="34" charset="0"/>
                <a:sym typeface="Arial"/>
              </a:rPr>
              <a:t>Government and Nonprofit Services: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sym typeface="Arial"/>
              </a:rPr>
              <a:t>Digital skills are essential for managing online services and programs, creating employment opportunities in public administration and social services within rural communities.</a:t>
            </a:r>
            <a:endParaRPr sz="2400" dirty="0">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pic>
        <p:nvPicPr>
          <p:cNvPr id="211" name="Google Shape;211;p17" descr="Rural Icons - Free SVG &amp; PNG Rural Images - Noun Project"/>
          <p:cNvPicPr preferRelativeResize="0"/>
          <p:nvPr/>
        </p:nvPicPr>
        <p:blipFill rotWithShape="1">
          <a:blip r:embed="rId3">
            <a:alphaModFix/>
          </a:blip>
          <a:srcRect/>
          <a:stretch/>
        </p:blipFill>
        <p:spPr>
          <a:xfrm>
            <a:off x="13716000" y="876300"/>
            <a:ext cx="3048000" cy="304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8"/>
          <p:cNvSpPr txBox="1"/>
          <p:nvPr/>
        </p:nvSpPr>
        <p:spPr>
          <a:xfrm>
            <a:off x="1371600" y="2095500"/>
            <a:ext cx="11963400" cy="70788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4000" b="1" dirty="0">
                <a:solidFill>
                  <a:srgbClr val="92D050"/>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Digital Skills &amp; EU</a:t>
            </a:r>
            <a:endParaRPr sz="4000" b="1" dirty="0">
              <a:solidFill>
                <a:srgbClr val="92D050"/>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sp>
        <p:nvSpPr>
          <p:cNvPr id="217" name="Google Shape;217;p18"/>
          <p:cNvSpPr txBox="1"/>
          <p:nvPr/>
        </p:nvSpPr>
        <p:spPr>
          <a:xfrm>
            <a:off x="1371600" y="3009900"/>
            <a:ext cx="15697200" cy="1569620"/>
          </a:xfrm>
          <a:prstGeom prst="rect">
            <a:avLst/>
          </a:prstGeom>
          <a:noFill/>
          <a:ln>
            <a:noFill/>
          </a:ln>
        </p:spPr>
        <p:txBody>
          <a:bodyPr spcFirstLastPara="1" wrap="square" lIns="91425" tIns="45700" rIns="91425" bIns="45700" anchor="t" anchorCtr="0">
            <a:spAutoFit/>
          </a:bodyPr>
          <a:lstStyle/>
          <a:p>
            <a:pPr lvl="0" algn="l" rtl="0">
              <a:spcBef>
                <a:spcPts val="0"/>
              </a:spcBef>
              <a:spcAft>
                <a:spcPts val="0"/>
              </a:spcAft>
              <a:buSzPts val="2300"/>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The EU aims to enhance digital skills, especially in rural areas, to achieve "connected rural </a:t>
            </a:r>
            <a:endParaRPr lang="tr-T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lvl="0" algn="l" rtl="0">
              <a:spcBef>
                <a:spcPts val="0"/>
              </a:spcBef>
              <a:spcAft>
                <a:spcPts val="0"/>
              </a:spcAft>
              <a:buSzPts val="2300"/>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areas" by 2040. The Digital Education Action Plan 2021-2027 and the 2023 European Year </a:t>
            </a:r>
            <a:endParaRPr lang="tr-T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lvl="0" algn="l" rtl="0">
              <a:spcBef>
                <a:spcPts val="0"/>
              </a:spcBef>
              <a:spcAft>
                <a:spcPts val="0"/>
              </a:spcAft>
              <a:buSzPts val="2300"/>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of Skills are key initiatives to improve digital skills and reach the targets of 80% of Europeans </a:t>
            </a:r>
            <a:endParaRPr lang="tr-T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lvl="0" algn="l" rtl="0">
              <a:spcBef>
                <a:spcPts val="0"/>
              </a:spcBef>
              <a:spcAft>
                <a:spcPts val="0"/>
              </a:spcAft>
              <a:buSzPts val="2300"/>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with basic digital skills and 20 million ICT specialists by 2030.</a:t>
            </a:r>
            <a:endParaRPr sz="1800" dirty="0">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pic>
        <p:nvPicPr>
          <p:cNvPr id="4098" name="Picture 2">
            <a:extLst>
              <a:ext uri="{FF2B5EF4-FFF2-40B4-BE49-F238E27FC236}">
                <a16:creationId xmlns:a16="http://schemas.microsoft.com/office/drawing/2014/main" id="{FF4144D5-823F-1A8B-898D-A0E9BA9B79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4204" y="2212836"/>
            <a:ext cx="5894704" cy="59786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9"/>
          <p:cNvSpPr txBox="1"/>
          <p:nvPr/>
        </p:nvSpPr>
        <p:spPr>
          <a:xfrm>
            <a:off x="1371600" y="2171700"/>
            <a:ext cx="7228114" cy="70788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4000" b="1" dirty="0">
                <a:solidFill>
                  <a:srgbClr val="92D050"/>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Sources</a:t>
            </a:r>
            <a:endParaRPr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23" name="Google Shape;223;p19"/>
          <p:cNvSpPr txBox="1"/>
          <p:nvPr/>
        </p:nvSpPr>
        <p:spPr>
          <a:xfrm>
            <a:off x="1371600" y="3162300"/>
            <a:ext cx="15392400" cy="83099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endParaRPr sz="2400" b="1">
              <a:solidFill>
                <a:srgbClr val="16A637"/>
              </a:solidFill>
              <a:latin typeface="Arial"/>
              <a:ea typeface="Arial"/>
              <a:cs typeface="Arial"/>
              <a:sym typeface="Arial"/>
            </a:endParaRPr>
          </a:p>
          <a:p>
            <a:pPr marL="0" lvl="0" indent="0" algn="l" rtl="0">
              <a:spcBef>
                <a:spcPts val="0"/>
              </a:spcBef>
              <a:spcAft>
                <a:spcPts val="0"/>
              </a:spcAft>
              <a:buNone/>
            </a:pPr>
            <a:endParaRPr sz="2400" i="1">
              <a:latin typeface="Helvetica Neue"/>
              <a:ea typeface="Helvetica Neue"/>
              <a:cs typeface="Helvetica Neue"/>
              <a:sym typeface="Helvetica Neue"/>
            </a:endParaRPr>
          </a:p>
        </p:txBody>
      </p:sp>
      <p:sp>
        <p:nvSpPr>
          <p:cNvPr id="224" name="Google Shape;224;p19"/>
          <p:cNvSpPr txBox="1"/>
          <p:nvPr/>
        </p:nvSpPr>
        <p:spPr>
          <a:xfrm>
            <a:off x="1371600" y="3314700"/>
            <a:ext cx="14401800" cy="3477875"/>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000" u="sng">
                <a:solidFill>
                  <a:schemeClr val="hlink"/>
                </a:solidFill>
                <a:hlinkClick r:id="rId3"/>
              </a:rPr>
              <a:t>Digital Skills for Employment | SpringerLink</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en-US" sz="2000" u="sng">
                <a:solidFill>
                  <a:schemeClr val="hlink"/>
                </a:solidFill>
                <a:hlinkClick r:id="rId4"/>
              </a:rPr>
              <a:t>What are Digital Skills for Work? | Importance &amp; Examples (highspeedtraining.co.uk)</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en-US" sz="2000" u="sng">
                <a:solidFill>
                  <a:schemeClr val="hlink"/>
                </a:solidFill>
                <a:hlinkClick r:id="rId5"/>
              </a:rPr>
              <a:t>Digital skills and jobs | Shaping Europe’s digital future (europa.eu)</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en-US" sz="2000" u="sng">
                <a:solidFill>
                  <a:schemeClr val="hlink"/>
                </a:solidFill>
                <a:hlinkClick r:id="rId6"/>
              </a:rPr>
              <a:t>Digital skills | Shaping Europe’s digital future (europa.eu)</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en-US" sz="2000" u="sng">
                <a:solidFill>
                  <a:schemeClr val="hlink"/>
                </a:solidFill>
                <a:hlinkClick r:id="rId7"/>
              </a:rPr>
              <a:t>What Are Digital Skills &amp; Why Are They Important? | UNLV</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en-US" sz="2000" u="sng">
                <a:solidFill>
                  <a:schemeClr val="hlink"/>
                </a:solidFill>
                <a:hlinkClick r:id="rId8"/>
              </a:rPr>
              <a:t>Strengthening digital skills of rural people to benefit from the digital era - European Union (europa.eu)</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2"/>
          <p:cNvSpPr txBox="1"/>
          <p:nvPr/>
        </p:nvSpPr>
        <p:spPr>
          <a:xfrm>
            <a:off x="2293940" y="977207"/>
            <a:ext cx="8334793" cy="76944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4400" b="1">
                <a:solidFill>
                  <a:srgbClr val="00B050"/>
                </a:solidFill>
                <a:latin typeface="Helvetica Neue"/>
                <a:ea typeface="Helvetica Neue"/>
                <a:cs typeface="Helvetica Neue"/>
                <a:sym typeface="Helvetica Neue"/>
              </a:rPr>
              <a:t>What to know before starting?</a:t>
            </a:r>
            <a:endParaRPr/>
          </a:p>
        </p:txBody>
      </p:sp>
      <p:sp>
        <p:nvSpPr>
          <p:cNvPr id="79" name="Google Shape;79;p2"/>
          <p:cNvSpPr txBox="1"/>
          <p:nvPr/>
        </p:nvSpPr>
        <p:spPr>
          <a:xfrm>
            <a:off x="1132934" y="3865176"/>
            <a:ext cx="7325263" cy="461665"/>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400">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Understand the Importance of Digital Skills</a:t>
            </a:r>
            <a:endParaRPr sz="2400">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sp>
        <p:nvSpPr>
          <p:cNvPr id="80" name="Google Shape;80;p2"/>
          <p:cNvSpPr txBox="1"/>
          <p:nvPr/>
        </p:nvSpPr>
        <p:spPr>
          <a:xfrm>
            <a:off x="1132934" y="4681835"/>
            <a:ext cx="7715405" cy="461665"/>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Develop Core Digital Competencies</a:t>
            </a:r>
            <a:endParaRPr sz="2400" dirty="0">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sp>
        <p:nvSpPr>
          <p:cNvPr id="81" name="Google Shape;81;p2"/>
          <p:cNvSpPr txBox="1"/>
          <p:nvPr/>
        </p:nvSpPr>
        <p:spPr>
          <a:xfrm>
            <a:off x="1132934" y="5375727"/>
            <a:ext cx="7100936" cy="461665"/>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400">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Utilize Digital Tools for Productivity</a:t>
            </a:r>
            <a:endParaRPr sz="2400">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sp>
        <p:nvSpPr>
          <p:cNvPr id="82" name="Google Shape;82;p2"/>
          <p:cNvSpPr txBox="1"/>
          <p:nvPr/>
        </p:nvSpPr>
        <p:spPr>
          <a:xfrm>
            <a:off x="9733710" y="3331905"/>
            <a:ext cx="2935381" cy="461665"/>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tr-TR" sz="2400">
                <a:latin typeface="Helvetica Neue"/>
                <a:ea typeface="Helvetica Neue"/>
                <a:cs typeface="Helvetica Neue"/>
                <a:sym typeface="Helvetica Neue"/>
              </a:rPr>
              <a:t>3</a:t>
            </a:r>
            <a:r>
              <a:rPr lang="en-US" sz="2400">
                <a:latin typeface="Helvetica Neue"/>
                <a:ea typeface="Helvetica Neue"/>
                <a:cs typeface="Helvetica Neue"/>
                <a:sym typeface="Helvetica Neue"/>
              </a:rPr>
              <a:t>0 minutes</a:t>
            </a:r>
            <a:endParaRPr/>
          </a:p>
        </p:txBody>
      </p:sp>
      <p:pic>
        <p:nvPicPr>
          <p:cNvPr id="83" name="Google Shape;83;p2"/>
          <p:cNvPicPr preferRelativeResize="0"/>
          <p:nvPr/>
        </p:nvPicPr>
        <p:blipFill rotWithShape="1">
          <a:blip r:embed="rId3">
            <a:alphaModFix/>
          </a:blip>
          <a:srcRect l="19578" t="1844" r="22913" b="4810"/>
          <a:stretch/>
        </p:blipFill>
        <p:spPr>
          <a:xfrm>
            <a:off x="604820" y="3923762"/>
            <a:ext cx="447645" cy="408720"/>
          </a:xfrm>
          <a:prstGeom prst="rect">
            <a:avLst/>
          </a:prstGeom>
          <a:noFill/>
          <a:ln>
            <a:noFill/>
          </a:ln>
        </p:spPr>
      </p:pic>
      <p:pic>
        <p:nvPicPr>
          <p:cNvPr id="84" name="Google Shape;84;p2"/>
          <p:cNvPicPr preferRelativeResize="0"/>
          <p:nvPr/>
        </p:nvPicPr>
        <p:blipFill rotWithShape="1">
          <a:blip r:embed="rId3">
            <a:alphaModFix/>
          </a:blip>
          <a:srcRect l="19578" t="1844" r="22913" b="4810"/>
          <a:stretch/>
        </p:blipFill>
        <p:spPr>
          <a:xfrm>
            <a:off x="604819" y="4734780"/>
            <a:ext cx="447645" cy="408720"/>
          </a:xfrm>
          <a:prstGeom prst="rect">
            <a:avLst/>
          </a:prstGeom>
          <a:noFill/>
          <a:ln>
            <a:noFill/>
          </a:ln>
        </p:spPr>
      </p:pic>
      <p:pic>
        <p:nvPicPr>
          <p:cNvPr id="85" name="Google Shape;85;p2"/>
          <p:cNvPicPr preferRelativeResize="0"/>
          <p:nvPr/>
        </p:nvPicPr>
        <p:blipFill rotWithShape="1">
          <a:blip r:embed="rId3">
            <a:alphaModFix/>
          </a:blip>
          <a:srcRect l="19578" t="1844" r="22913" b="4810"/>
          <a:stretch/>
        </p:blipFill>
        <p:spPr>
          <a:xfrm>
            <a:off x="601704" y="5428672"/>
            <a:ext cx="447645" cy="408720"/>
          </a:xfrm>
          <a:prstGeom prst="rect">
            <a:avLst/>
          </a:prstGeom>
          <a:noFill/>
          <a:ln>
            <a:noFill/>
          </a:ln>
        </p:spPr>
      </p:pic>
      <p:sp>
        <p:nvSpPr>
          <p:cNvPr id="86" name="Google Shape;86;p2"/>
          <p:cNvSpPr txBox="1"/>
          <p:nvPr/>
        </p:nvSpPr>
        <p:spPr>
          <a:xfrm>
            <a:off x="572160" y="2525040"/>
            <a:ext cx="5447639"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3600" b="1">
                <a:solidFill>
                  <a:srgbClr val="92D050"/>
                </a:solidFill>
                <a:latin typeface="Helvetica Neue"/>
                <a:ea typeface="Helvetica Neue"/>
                <a:cs typeface="Helvetica Neue"/>
                <a:sym typeface="Helvetica Neue"/>
              </a:rPr>
              <a:t>What will you learn?</a:t>
            </a:r>
            <a:endParaRPr/>
          </a:p>
        </p:txBody>
      </p:sp>
      <p:cxnSp>
        <p:nvCxnSpPr>
          <p:cNvPr id="87" name="Google Shape;87;p2"/>
          <p:cNvCxnSpPr/>
          <p:nvPr/>
        </p:nvCxnSpPr>
        <p:spPr>
          <a:xfrm>
            <a:off x="8763000" y="2982810"/>
            <a:ext cx="0" cy="4910026"/>
          </a:xfrm>
          <a:prstGeom prst="straightConnector1">
            <a:avLst/>
          </a:prstGeom>
          <a:noFill/>
          <a:ln w="38100" cap="flat" cmpd="sng">
            <a:solidFill>
              <a:srgbClr val="16A637"/>
            </a:solidFill>
            <a:prstDash val="solid"/>
            <a:miter lim="800000"/>
            <a:headEnd type="none" w="sm" len="sm"/>
            <a:tailEnd type="none" w="sm" len="sm"/>
          </a:ln>
        </p:spPr>
      </p:cxnSp>
      <p:sp>
        <p:nvSpPr>
          <p:cNvPr id="88" name="Google Shape;88;p2"/>
          <p:cNvSpPr txBox="1"/>
          <p:nvPr/>
        </p:nvSpPr>
        <p:spPr>
          <a:xfrm>
            <a:off x="9004101" y="2534315"/>
            <a:ext cx="7696199"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3600" b="1">
                <a:solidFill>
                  <a:srgbClr val="92D050"/>
                </a:solidFill>
                <a:latin typeface="Helvetica Neue"/>
                <a:ea typeface="Helvetica Neue"/>
                <a:cs typeface="Helvetica Neue"/>
                <a:sym typeface="Helvetica Neue"/>
              </a:rPr>
              <a:t>How much time will it take?</a:t>
            </a:r>
            <a:endParaRPr/>
          </a:p>
        </p:txBody>
      </p:sp>
      <p:pic>
        <p:nvPicPr>
          <p:cNvPr id="89" name="Google Shape;89;p2" descr="Immagine che contiene design&#10;&#10;Descrizione generata automaticamente con attendibilità media"/>
          <p:cNvPicPr preferRelativeResize="0"/>
          <p:nvPr/>
        </p:nvPicPr>
        <p:blipFill rotWithShape="1">
          <a:blip r:embed="rId4">
            <a:alphaModFix/>
          </a:blip>
          <a:srcRect l="10417" t="14444" r="65247" b="41831"/>
          <a:stretch/>
        </p:blipFill>
        <p:spPr>
          <a:xfrm>
            <a:off x="9004101" y="3331905"/>
            <a:ext cx="629848" cy="636532"/>
          </a:xfrm>
          <a:prstGeom prst="rect">
            <a:avLst/>
          </a:prstGeom>
          <a:noFill/>
          <a:ln>
            <a:noFill/>
          </a:ln>
        </p:spPr>
      </p:pic>
      <p:sp>
        <p:nvSpPr>
          <p:cNvPr id="90" name="Google Shape;90;p2"/>
          <p:cNvSpPr txBox="1"/>
          <p:nvPr/>
        </p:nvSpPr>
        <p:spPr>
          <a:xfrm>
            <a:off x="9004101" y="4258996"/>
            <a:ext cx="7696199"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3600" b="1">
                <a:solidFill>
                  <a:srgbClr val="92D050"/>
                </a:solidFill>
                <a:latin typeface="Helvetica Neue"/>
                <a:ea typeface="Helvetica Neue"/>
                <a:cs typeface="Helvetica Neue"/>
                <a:sym typeface="Helvetica Neue"/>
              </a:rPr>
              <a:t>EQF level </a:t>
            </a:r>
            <a:endParaRPr/>
          </a:p>
        </p:txBody>
      </p:sp>
      <p:sp>
        <p:nvSpPr>
          <p:cNvPr id="91" name="Google Shape;91;p2"/>
          <p:cNvSpPr txBox="1"/>
          <p:nvPr/>
        </p:nvSpPr>
        <p:spPr>
          <a:xfrm>
            <a:off x="9056915" y="4894886"/>
            <a:ext cx="2935381" cy="461665"/>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400">
                <a:latin typeface="Helvetica Neue"/>
                <a:ea typeface="Helvetica Neue"/>
                <a:cs typeface="Helvetica Neue"/>
                <a:sym typeface="Helvetica Neue"/>
              </a:rPr>
              <a:t>Level 3</a:t>
            </a:r>
            <a:endParaRPr/>
          </a:p>
        </p:txBody>
      </p:sp>
      <p:sp>
        <p:nvSpPr>
          <p:cNvPr id="92" name="Google Shape;92;p2"/>
          <p:cNvSpPr txBox="1"/>
          <p:nvPr/>
        </p:nvSpPr>
        <p:spPr>
          <a:xfrm>
            <a:off x="9031382" y="5899488"/>
            <a:ext cx="7696199" cy="120032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3600" b="1">
                <a:solidFill>
                  <a:srgbClr val="92D050"/>
                </a:solidFill>
                <a:latin typeface="Helvetica Neue"/>
                <a:ea typeface="Helvetica Neue"/>
                <a:cs typeface="Helvetica Neue"/>
                <a:sym typeface="Helvetica Neue"/>
              </a:rPr>
              <a:t>Who created the content and will recognise your learning?</a:t>
            </a:r>
            <a:endParaRPr/>
          </a:p>
        </p:txBody>
      </p:sp>
      <p:sp>
        <p:nvSpPr>
          <p:cNvPr id="93" name="Google Shape;93;p2"/>
          <p:cNvSpPr txBox="1"/>
          <p:nvPr/>
        </p:nvSpPr>
        <p:spPr>
          <a:xfrm>
            <a:off x="9067801" y="7152520"/>
            <a:ext cx="7851960" cy="120032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400">
                <a:latin typeface="Helvetica Neue"/>
                <a:ea typeface="Helvetica Neue"/>
                <a:cs typeface="Helvetica Neue"/>
                <a:sym typeface="Helvetica Neue"/>
              </a:rPr>
              <a:t>This material was created by the partners of the Erasmus+ project “Upskilling Rural</a:t>
            </a:r>
            <a:r>
              <a:rPr lang="en-US" sz="2400">
                <a:highlight>
                  <a:srgbClr val="A6F542"/>
                </a:highlight>
                <a:latin typeface="Helvetica Neue"/>
                <a:ea typeface="Helvetica Neue"/>
                <a:cs typeface="Helvetica Neue"/>
                <a:sym typeface="Helvetica Neue"/>
              </a:rPr>
              <a:t>” that will recognise your learning as well. MORE</a:t>
            </a:r>
            <a:r>
              <a:rPr lang="en-US" sz="2400">
                <a:latin typeface="Helvetica Neue"/>
                <a:ea typeface="Helvetica Neue"/>
                <a:cs typeface="Helvetica Neue"/>
                <a:sym typeface="Helvetica Neue"/>
              </a:rPr>
              <a:t>.</a:t>
            </a:r>
            <a:endParaRPr/>
          </a:p>
        </p:txBody>
      </p:sp>
      <p:pic>
        <p:nvPicPr>
          <p:cNvPr id="94" name="Google Shape;94;p2"/>
          <p:cNvPicPr preferRelativeResize="0"/>
          <p:nvPr/>
        </p:nvPicPr>
        <p:blipFill rotWithShape="1">
          <a:blip r:embed="rId3">
            <a:alphaModFix/>
          </a:blip>
          <a:srcRect l="19578" t="1844" r="22913" b="4810"/>
          <a:stretch/>
        </p:blipFill>
        <p:spPr>
          <a:xfrm>
            <a:off x="601704" y="6121177"/>
            <a:ext cx="447645" cy="408720"/>
          </a:xfrm>
          <a:prstGeom prst="rect">
            <a:avLst/>
          </a:prstGeom>
          <a:noFill/>
          <a:ln>
            <a:noFill/>
          </a:ln>
        </p:spPr>
      </p:pic>
      <p:sp>
        <p:nvSpPr>
          <p:cNvPr id="95" name="Google Shape;95;p2"/>
          <p:cNvSpPr txBox="1"/>
          <p:nvPr/>
        </p:nvSpPr>
        <p:spPr>
          <a:xfrm>
            <a:off x="1132934" y="6069619"/>
            <a:ext cx="7100936" cy="461665"/>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Enhance Digital Communication Skills</a:t>
            </a:r>
            <a:endParaRPr sz="2400" dirty="0">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pic>
        <p:nvPicPr>
          <p:cNvPr id="96" name="Google Shape;96;p2"/>
          <p:cNvPicPr preferRelativeResize="0"/>
          <p:nvPr/>
        </p:nvPicPr>
        <p:blipFill rotWithShape="1">
          <a:blip r:embed="rId3">
            <a:alphaModFix/>
          </a:blip>
          <a:srcRect l="19578" t="1844" r="22913" b="4810"/>
          <a:stretch/>
        </p:blipFill>
        <p:spPr>
          <a:xfrm>
            <a:off x="601704" y="6975144"/>
            <a:ext cx="447645" cy="408720"/>
          </a:xfrm>
          <a:prstGeom prst="rect">
            <a:avLst/>
          </a:prstGeom>
          <a:noFill/>
          <a:ln>
            <a:noFill/>
          </a:ln>
        </p:spPr>
      </p:pic>
      <p:sp>
        <p:nvSpPr>
          <p:cNvPr id="97" name="Google Shape;97;p2"/>
          <p:cNvSpPr txBox="1"/>
          <p:nvPr/>
        </p:nvSpPr>
        <p:spPr>
          <a:xfrm>
            <a:off x="1132934" y="6764006"/>
            <a:ext cx="7100936" cy="83099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Navigate Job Search and Career Development in the Digital Era</a:t>
            </a:r>
            <a:endParaRPr sz="2400" dirty="0">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3" descr="Immagine che contiene design&#10;&#10;Descrizione generata automaticamente con attendibilità bassa"/>
          <p:cNvPicPr preferRelativeResize="0"/>
          <p:nvPr/>
        </p:nvPicPr>
        <p:blipFill rotWithShape="1">
          <a:blip r:embed="rId3">
            <a:alphaModFix/>
          </a:blip>
          <a:srcRect l="11250" t="16667" r="53333" b="19630"/>
          <a:stretch/>
        </p:blipFill>
        <p:spPr>
          <a:xfrm>
            <a:off x="1905000" y="3962400"/>
            <a:ext cx="3389128" cy="3429000"/>
          </a:xfrm>
          <a:prstGeom prst="rect">
            <a:avLst/>
          </a:prstGeom>
          <a:noFill/>
          <a:ln>
            <a:noFill/>
          </a:ln>
        </p:spPr>
      </p:pic>
      <p:sp>
        <p:nvSpPr>
          <p:cNvPr id="103" name="Google Shape;103;p3"/>
          <p:cNvSpPr txBox="1"/>
          <p:nvPr/>
        </p:nvSpPr>
        <p:spPr>
          <a:xfrm>
            <a:off x="533400" y="2400300"/>
            <a:ext cx="11734800" cy="76944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4400" b="1" dirty="0">
                <a:solidFill>
                  <a:srgbClr val="00B050"/>
                </a:solidFill>
                <a:latin typeface="Helvetica Neue"/>
                <a:ea typeface="Helvetica Neue"/>
                <a:cs typeface="Helvetica Neue"/>
                <a:sym typeface="Helvetica Neue"/>
              </a:rPr>
              <a:t>Let’s start... but first watch these short videos</a:t>
            </a:r>
            <a:endParaRPr sz="4400" b="1" dirty="0">
              <a:solidFill>
                <a:srgbClr val="00B050"/>
              </a:solidFill>
              <a:latin typeface="Helvetica Neue"/>
              <a:ea typeface="Helvetica Neue"/>
              <a:cs typeface="Helvetica Neue"/>
              <a:sym typeface="Helvetica Neue"/>
            </a:endParaRPr>
          </a:p>
        </p:txBody>
      </p:sp>
      <p:sp>
        <p:nvSpPr>
          <p:cNvPr id="104" name="Google Shape;104;p3"/>
          <p:cNvSpPr txBox="1"/>
          <p:nvPr/>
        </p:nvSpPr>
        <p:spPr>
          <a:xfrm>
            <a:off x="6396942" y="4305300"/>
            <a:ext cx="6781800" cy="1200329"/>
          </a:xfrm>
          <a:prstGeom prst="rect">
            <a:avLst/>
          </a:prstGeom>
          <a:gradFill>
            <a:gsLst>
              <a:gs pos="0">
                <a:srgbClr val="FFC647"/>
              </a:gs>
              <a:gs pos="50000">
                <a:srgbClr val="FFC600"/>
              </a:gs>
              <a:gs pos="100000">
                <a:srgbClr val="E3B400"/>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t" anchorCtr="0">
            <a:spAutoFit/>
          </a:bodyPr>
          <a:lstStyle/>
          <a:p>
            <a:pPr marL="0" lvl="0" indent="0" algn="l" rtl="0">
              <a:spcBef>
                <a:spcPts val="0"/>
              </a:spcBef>
              <a:spcAft>
                <a:spcPts val="0"/>
              </a:spcAft>
              <a:buNone/>
            </a:pPr>
            <a:r>
              <a:rPr lang="en-US" sz="2400" u="sng">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Digital Literacy Skills to Succeed in Learning and Beyond | Yimin Yang | TEDxYouth@GrandviewHeights - YouTube</a:t>
            </a:r>
            <a:endParaRPr sz="2400">
              <a:solidFill>
                <a:schemeClr val="lt1"/>
              </a:solidFill>
            </a:endParaRPr>
          </a:p>
        </p:txBody>
      </p:sp>
      <p:sp>
        <p:nvSpPr>
          <p:cNvPr id="105" name="Google Shape;105;p3"/>
          <p:cNvSpPr txBox="1"/>
          <p:nvPr/>
        </p:nvSpPr>
        <p:spPr>
          <a:xfrm>
            <a:off x="6396942" y="6410355"/>
            <a:ext cx="6781800" cy="461665"/>
          </a:xfrm>
          <a:prstGeom prst="rect">
            <a:avLst/>
          </a:prstGeom>
          <a:gradFill>
            <a:gsLst>
              <a:gs pos="0">
                <a:srgbClr val="FFC647"/>
              </a:gs>
              <a:gs pos="50000">
                <a:srgbClr val="FFC600"/>
              </a:gs>
              <a:gs pos="100000">
                <a:srgbClr val="E3B400"/>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t" anchorCtr="0">
            <a:spAutoFit/>
          </a:bodyPr>
          <a:lstStyle/>
          <a:p>
            <a:pPr marL="0" lvl="0" indent="0" algn="l" rtl="0">
              <a:spcBef>
                <a:spcPts val="0"/>
              </a:spcBef>
              <a:spcAft>
                <a:spcPts val="0"/>
              </a:spcAft>
              <a:buNone/>
            </a:pPr>
            <a:r>
              <a:rPr lang="en-US" sz="2400" u="sng">
                <a:solidFill>
                  <a:schemeClr val="lt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Join the Digital Skills and Jobs Platform - YouTube</a:t>
            </a:r>
            <a:endParaRPr sz="24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p:nvPr/>
        </p:nvSpPr>
        <p:spPr>
          <a:xfrm>
            <a:off x="1371600" y="2171700"/>
            <a:ext cx="7228114" cy="70788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4000" b="1" dirty="0">
                <a:solidFill>
                  <a:srgbClr val="92D050"/>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Digital Skills</a:t>
            </a:r>
            <a:endParaRPr sz="4000" b="1" dirty="0">
              <a:solidFill>
                <a:srgbClr val="92D050"/>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sp>
        <p:nvSpPr>
          <p:cNvPr id="112" name="Google Shape;112;p4"/>
          <p:cNvSpPr txBox="1"/>
          <p:nvPr/>
        </p:nvSpPr>
        <p:spPr>
          <a:xfrm>
            <a:off x="1371600" y="3162300"/>
            <a:ext cx="8893277" cy="532449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800" b="1" dirty="0">
                <a:solidFill>
                  <a:srgbClr val="16A637"/>
                </a:solidFill>
                <a:latin typeface="Microsoft Sans Serif" panose="020B0604020202020204" pitchFamily="34" charset="0"/>
                <a:ea typeface="Microsoft Sans Serif" panose="020B0604020202020204" pitchFamily="34" charset="0"/>
                <a:cs typeface="Microsoft Sans Serif" panose="020B0604020202020204" pitchFamily="34" charset="0"/>
                <a:sym typeface="Arial"/>
              </a:rPr>
              <a:t>DEFINITION</a:t>
            </a:r>
            <a:endParaRPr sz="2800" dirty="0">
              <a:latin typeface="Microsoft Sans Serif" panose="020B0604020202020204" pitchFamily="34" charset="0"/>
              <a:ea typeface="Microsoft Sans Serif" panose="020B0604020202020204" pitchFamily="34" charset="0"/>
              <a:cs typeface="Microsoft Sans Serif" panose="020B0604020202020204" pitchFamily="34" charset="0"/>
              <a:sym typeface="Arial"/>
            </a:endParaRPr>
          </a:p>
          <a:p>
            <a:pPr marL="0" lvl="0" indent="0" algn="l" rtl="0">
              <a:spcBef>
                <a:spcPts val="0"/>
              </a:spcBef>
              <a:spcAft>
                <a:spcPts val="0"/>
              </a:spcAft>
              <a:buNone/>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sym typeface="Arial"/>
              </a:rPr>
              <a:t>Digital skills involve using digital devices, software, and online platforms for tasks like communication, collaboration, problem-solving, and accessing information.</a:t>
            </a:r>
            <a:endParaRP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lvl="0" indent="0" algn="l" rtl="0">
              <a:spcBef>
                <a:spcPts val="0"/>
              </a:spcBef>
              <a:spcAft>
                <a:spcPts val="0"/>
              </a:spcAft>
              <a:buNone/>
            </a:pPr>
            <a:endParaRP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lvl="0" indent="0" algn="l" rtl="0">
              <a:spcBef>
                <a:spcPts val="0"/>
              </a:spcBef>
              <a:spcAft>
                <a:spcPts val="0"/>
              </a:spcAft>
              <a:buNone/>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sym typeface="Arial"/>
              </a:rPr>
              <a:t>In the European Union (EU), digital skills are vital for participating in the digital economy and society. The EU promotes these skills to boost competitiveness, innovation, and job opportunities. Programs like the Digital Skills and Jobs Coalition aim to bridge the digital skills gap through education and training. Employers value candidates with strong digital skills to navigate technological changes and lead digital transformation. Thus, individuals with good digital skills are more likely to secure jobs and foster economic growth in the EU.</a:t>
            </a:r>
            <a:endParaRP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13" name="Google Shape;113;p4"/>
          <p:cNvPicPr preferRelativeResize="0"/>
          <p:nvPr/>
        </p:nvPicPr>
        <p:blipFill rotWithShape="1">
          <a:blip r:embed="rId3">
            <a:alphaModFix/>
          </a:blip>
          <a:srcRect/>
          <a:stretch/>
        </p:blipFill>
        <p:spPr>
          <a:xfrm>
            <a:off x="10707328" y="3162300"/>
            <a:ext cx="6971071" cy="479411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p:nvPr/>
        </p:nvSpPr>
        <p:spPr>
          <a:xfrm>
            <a:off x="1371600" y="2239879"/>
            <a:ext cx="11887200" cy="70788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4000" b="1" dirty="0">
                <a:solidFill>
                  <a:srgbClr val="92D050"/>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Importance of digital skills in today's job market</a:t>
            </a:r>
            <a:endParaRPr sz="4000" b="1" dirty="0">
              <a:solidFill>
                <a:srgbClr val="92D050"/>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sp>
        <p:nvSpPr>
          <p:cNvPr id="119" name="Google Shape;119;p5"/>
          <p:cNvSpPr txBox="1"/>
          <p:nvPr/>
        </p:nvSpPr>
        <p:spPr>
          <a:xfrm>
            <a:off x="1371600" y="3475501"/>
            <a:ext cx="12420600" cy="4154943"/>
          </a:xfrm>
          <a:prstGeom prst="rect">
            <a:avLst/>
          </a:prstGeom>
          <a:noFill/>
          <a:ln>
            <a:noFill/>
          </a:ln>
        </p:spPr>
        <p:txBody>
          <a:bodyPr spcFirstLastPara="1" wrap="square" lIns="91425" tIns="45700" rIns="91425" bIns="45700" anchor="t" anchorCtr="0">
            <a:spAutoFit/>
          </a:bodyPr>
          <a:lstStyle/>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In the EU, digital skills are crucial for participating in the digital economy and society. Initiatives like the Digital Skills and Jobs Coalition aim to bridge the digital skills gap through education and training. Employers highly value candidates with strong digital skills for navigating technological changes and leading digital transformation.</a:t>
            </a:r>
            <a:endParaRPr lang="tr-T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nSpc>
                <a:spcPct val="150000"/>
              </a:lnSpc>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Digital Skills Initiatives in the EU</a:t>
            </a:r>
          </a:p>
          <a:p>
            <a:pPr>
              <a:lnSpc>
                <a:spcPct val="150000"/>
              </a:lnSpc>
              <a:buFont typeface="Arial" panose="020B0604020202020204" pitchFamily="34" charset="0"/>
              <a:buChar char="•"/>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European Skills Agenda</a:t>
            </a:r>
          </a:p>
          <a:p>
            <a:pPr>
              <a:lnSpc>
                <a:spcPct val="150000"/>
              </a:lnSpc>
              <a:buFont typeface="Arial" panose="020B0604020202020204" pitchFamily="34" charset="0"/>
              <a:buChar char="•"/>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Digital Education Action Plan</a:t>
            </a:r>
          </a:p>
          <a:p>
            <a:pPr>
              <a:lnSpc>
                <a:spcPct val="150000"/>
              </a:lnSpc>
              <a:buFont typeface="Arial" panose="020B0604020202020204" pitchFamily="34" charset="0"/>
              <a:buChar char="•"/>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Digital Skills and Jobs Coalition</a:t>
            </a:r>
          </a:p>
        </p:txBody>
      </p:sp>
      <p:pic>
        <p:nvPicPr>
          <p:cNvPr id="120" name="Google Shape;120;p5" descr="Premium Vector | European union flag icon Badge european union vector desing"/>
          <p:cNvPicPr preferRelativeResize="0"/>
          <p:nvPr/>
        </p:nvPicPr>
        <p:blipFill rotWithShape="1">
          <a:blip r:embed="rId3">
            <a:alphaModFix/>
          </a:blip>
          <a:srcRect l="23004" t="22633" r="23320" b="23692"/>
          <a:stretch/>
        </p:blipFill>
        <p:spPr>
          <a:xfrm>
            <a:off x="13792200" y="5402308"/>
            <a:ext cx="2228136" cy="2228136"/>
          </a:xfrm>
          <a:prstGeom prst="flowChartConnector">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6"/>
          <p:cNvSpPr txBox="1"/>
          <p:nvPr/>
        </p:nvSpPr>
        <p:spPr>
          <a:xfrm>
            <a:off x="1371600" y="2171700"/>
            <a:ext cx="7228114" cy="70788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4000" b="1" dirty="0">
                <a:solidFill>
                  <a:srgbClr val="92D050"/>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Core Digital Skills</a:t>
            </a:r>
            <a:endParaRPr sz="4000" b="1" dirty="0">
              <a:solidFill>
                <a:srgbClr val="92D050"/>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sp>
        <p:nvSpPr>
          <p:cNvPr id="127" name="Google Shape;127;p6"/>
          <p:cNvSpPr txBox="1"/>
          <p:nvPr/>
        </p:nvSpPr>
        <p:spPr>
          <a:xfrm>
            <a:off x="1371600" y="3121744"/>
            <a:ext cx="8373835" cy="5078273"/>
          </a:xfrm>
          <a:prstGeom prst="rect">
            <a:avLst/>
          </a:prstGeom>
          <a:noFill/>
          <a:ln>
            <a:noFill/>
          </a:ln>
        </p:spPr>
        <p:txBody>
          <a:bodyPr spcFirstLastPara="1" wrap="square" lIns="91425" tIns="45700" rIns="91425" bIns="45700" anchor="t" anchorCtr="0">
            <a:spAutoFit/>
          </a:bodyPr>
          <a:lstStyle/>
          <a:p>
            <a:pPr marL="0" marR="0" lvl="0" indent="0" algn="l" defTabSz="914400" rtl="0" eaLnBrk="0" fontAlgn="base" latinLnBrk="0" hangingPunct="0">
              <a:lnSpc>
                <a:spcPct val="150000"/>
              </a:lnSpc>
              <a:spcBef>
                <a:spcPct val="0"/>
              </a:spcBef>
              <a:spcAft>
                <a:spcPct val="0"/>
              </a:spcAft>
              <a:buClrTx/>
              <a:buSzTx/>
              <a:tabLst/>
            </a:pPr>
            <a:r>
              <a:rPr kumimoji="0" lang="en-US" altLang="en-US" sz="2400" b="1" i="0" u="none" strike="noStrike" cap="none" normalizeH="0" baseline="0" dirty="0">
                <a:ln>
                  <a:noFill/>
                </a:ln>
                <a:solidFill>
                  <a:srgbClr val="16A637"/>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Basic Digital Literacy:</a:t>
            </a:r>
            <a:r>
              <a:rPr kumimoji="0" lang="en-US" altLang="en-US" sz="2400" b="0" i="0" u="none" strike="noStrike" cap="none" normalizeH="0" baseline="0" dirty="0">
                <a:ln>
                  <a:noFill/>
                </a:ln>
                <a:solidFill>
                  <a:srgbClr val="16A637"/>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 </a:t>
            </a:r>
            <a:r>
              <a:rPr kumimoji="0" lang="en-US" altLang="en-US" sz="2400" b="0" i="0" u="none" strike="noStrike" cap="none" normalizeH="0" baseline="0" dirty="0">
                <a:ln>
                  <a:noFill/>
                </a:ln>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Understanding hardware, software, and operating systems.</a:t>
            </a:r>
          </a:p>
          <a:p>
            <a:pPr marL="0" marR="0" lvl="0" indent="0" algn="l" defTabSz="914400" rtl="0" eaLnBrk="0" fontAlgn="base" latinLnBrk="0" hangingPunct="0">
              <a:lnSpc>
                <a:spcPct val="150000"/>
              </a:lnSpc>
              <a:spcBef>
                <a:spcPct val="0"/>
              </a:spcBef>
              <a:spcAft>
                <a:spcPct val="0"/>
              </a:spcAft>
              <a:buClrTx/>
              <a:buSzTx/>
              <a:tabLst/>
            </a:pPr>
            <a:r>
              <a:rPr kumimoji="0" lang="en-US" altLang="en-US" sz="2400" b="1" i="0" u="none" strike="noStrike" cap="none" normalizeH="0" baseline="0" dirty="0">
                <a:ln>
                  <a:noFill/>
                </a:ln>
                <a:solidFill>
                  <a:srgbClr val="16A637"/>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Internet Skills:</a:t>
            </a:r>
            <a:r>
              <a:rPr kumimoji="0" lang="en-US" altLang="en-US" sz="2400" b="0" i="0" u="none" strike="noStrike" cap="none" normalizeH="0" baseline="0" dirty="0">
                <a:ln>
                  <a:noFill/>
                </a:ln>
                <a:solidFill>
                  <a:srgbClr val="16A637"/>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 </a:t>
            </a:r>
            <a:r>
              <a:rPr kumimoji="0" lang="en-US" altLang="en-US" sz="2400" b="0" i="0" u="none" strike="noStrike" cap="none" normalizeH="0" baseline="0" dirty="0">
                <a:ln>
                  <a:noFill/>
                </a:ln>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Browsing, searching, and evaluating online information.</a:t>
            </a:r>
          </a:p>
          <a:p>
            <a:pPr marL="0" marR="0" lvl="0" indent="0" algn="l" defTabSz="914400" rtl="0" eaLnBrk="0" fontAlgn="base" latinLnBrk="0" hangingPunct="0">
              <a:lnSpc>
                <a:spcPct val="150000"/>
              </a:lnSpc>
              <a:spcBef>
                <a:spcPct val="0"/>
              </a:spcBef>
              <a:spcAft>
                <a:spcPct val="0"/>
              </a:spcAft>
              <a:buClrTx/>
              <a:buSzTx/>
              <a:tabLst/>
            </a:pPr>
            <a:r>
              <a:rPr kumimoji="0" lang="en-US" altLang="en-US" sz="2400" b="1" i="0" u="none" strike="noStrike" cap="none" normalizeH="0" baseline="0" dirty="0">
                <a:ln>
                  <a:noFill/>
                </a:ln>
                <a:solidFill>
                  <a:srgbClr val="16A637"/>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Communication Skills:</a:t>
            </a:r>
            <a:r>
              <a:rPr kumimoji="0" lang="en-US" altLang="en-US" sz="2400" b="0" i="0" u="none" strike="noStrike" cap="none" normalizeH="0" baseline="0" dirty="0">
                <a:ln>
                  <a:noFill/>
                </a:ln>
                <a:solidFill>
                  <a:srgbClr val="16A637"/>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 </a:t>
            </a:r>
            <a:r>
              <a:rPr kumimoji="0" lang="en-US" altLang="en-US" sz="2400" b="0" i="0" u="none" strike="noStrike" cap="none" normalizeH="0" baseline="0" dirty="0">
                <a:ln>
                  <a:noFill/>
                </a:ln>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Email etiquette, </a:t>
            </a:r>
            <a:endParaRPr kumimoji="0" lang="tr-TR" altLang="en-US" sz="2400" b="0" i="0" u="none" strike="noStrike" cap="none" normalizeH="0" baseline="0" dirty="0">
              <a:ln>
                <a:noFill/>
              </a:ln>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p>
            <a:pPr marR="0" lvl="0" algn="l" defTabSz="914400" rtl="0" eaLnBrk="0" fontAlgn="base" latinLnBrk="0" hangingPunct="0">
              <a:lnSpc>
                <a:spcPct val="150000"/>
              </a:lnSpc>
              <a:spcBef>
                <a:spcPct val="0"/>
              </a:spcBef>
              <a:spcAft>
                <a:spcPct val="0"/>
              </a:spcAft>
              <a:buClrTx/>
              <a:buSzTx/>
              <a:tabLst/>
            </a:pPr>
            <a:r>
              <a:rPr kumimoji="0" lang="en-US" altLang="en-US" sz="2400" b="0" i="0" u="none" strike="noStrike" cap="none" normalizeH="0" baseline="0" dirty="0">
                <a:ln>
                  <a:noFill/>
                </a:ln>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messaging apps, and online collaboration</a:t>
            </a:r>
            <a:endParaRPr lang="tr-TR" altLang="en-US" sz="24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R="0" lvl="0" algn="l" defTabSz="914400" rtl="0" eaLnBrk="0" fontAlgn="base" latinLnBrk="0" hangingPunct="0">
              <a:lnSpc>
                <a:spcPct val="150000"/>
              </a:lnSpc>
              <a:spcBef>
                <a:spcPct val="0"/>
              </a:spcBef>
              <a:spcAft>
                <a:spcPct val="0"/>
              </a:spcAft>
              <a:buClrTx/>
              <a:buSzTx/>
              <a:tabLst/>
            </a:pPr>
            <a:r>
              <a:rPr kumimoji="0" lang="en-US" altLang="en-US" sz="2400" b="0" i="0" u="none" strike="noStrike" cap="none" normalizeH="0" baseline="0" dirty="0">
                <a:ln>
                  <a:noFill/>
                </a:ln>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tools.</a:t>
            </a:r>
          </a:p>
          <a:p>
            <a:pPr marL="0" marR="0" lvl="0" indent="0" algn="l" defTabSz="914400" rtl="0" eaLnBrk="0" fontAlgn="base" latinLnBrk="0" hangingPunct="0">
              <a:lnSpc>
                <a:spcPct val="150000"/>
              </a:lnSpc>
              <a:spcBef>
                <a:spcPct val="0"/>
              </a:spcBef>
              <a:spcAft>
                <a:spcPct val="0"/>
              </a:spcAft>
              <a:buClrTx/>
              <a:buSzTx/>
              <a:tabLst/>
            </a:pPr>
            <a:r>
              <a:rPr kumimoji="0" lang="en-US" altLang="en-US" sz="2400" b="1" i="0" u="none" strike="noStrike" cap="none" normalizeH="0" baseline="0" dirty="0">
                <a:ln>
                  <a:noFill/>
                </a:ln>
                <a:solidFill>
                  <a:srgbClr val="16A637"/>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Digital Security:</a:t>
            </a:r>
            <a:r>
              <a:rPr kumimoji="0" lang="en-US" altLang="en-US" sz="2400" b="0" i="0" u="none" strike="noStrike" cap="none" normalizeH="0" baseline="0" dirty="0">
                <a:ln>
                  <a:noFill/>
                </a:ln>
                <a:solidFill>
                  <a:srgbClr val="16A637"/>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 </a:t>
            </a:r>
            <a:r>
              <a:rPr kumimoji="0" lang="en-US" altLang="en-US" sz="2400" b="0" i="0" u="none" strike="noStrike" cap="none" normalizeH="0" baseline="0" dirty="0">
                <a:ln>
                  <a:noFill/>
                </a:ln>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Understanding cybersecurity </a:t>
            </a:r>
            <a:endParaRPr kumimoji="0" lang="tr-TR" altLang="en-US" sz="2400" b="0" i="0" u="none" strike="noStrike" cap="none" normalizeH="0" baseline="0" dirty="0">
              <a:ln>
                <a:noFill/>
              </a:ln>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p>
            <a:pPr marR="0" lvl="0" algn="l" defTabSz="914400" rtl="0" eaLnBrk="0" fontAlgn="base" latinLnBrk="0" hangingPunct="0">
              <a:lnSpc>
                <a:spcPct val="150000"/>
              </a:lnSpc>
              <a:spcBef>
                <a:spcPct val="0"/>
              </a:spcBef>
              <a:spcAft>
                <a:spcPct val="0"/>
              </a:spcAft>
              <a:buClrTx/>
              <a:buSzTx/>
              <a:tabLst/>
            </a:pPr>
            <a:r>
              <a:rPr kumimoji="0" lang="en-US" altLang="en-US" sz="2400" b="0" i="0" u="none" strike="noStrike" cap="none" normalizeH="0" baseline="0" dirty="0">
                <a:ln>
                  <a:noFill/>
                </a:ln>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threats and safe online practices. </a:t>
            </a:r>
          </a:p>
        </p:txBody>
      </p:sp>
      <p:pic>
        <p:nvPicPr>
          <p:cNvPr id="128" name="Google Shape;128;p6" descr="What-are-7-examples-of-digital-literacy-"/>
          <p:cNvPicPr preferRelativeResize="0"/>
          <p:nvPr/>
        </p:nvPicPr>
        <p:blipFill rotWithShape="1">
          <a:blip r:embed="rId3">
            <a:alphaModFix/>
          </a:blip>
          <a:srcRect/>
          <a:stretch/>
        </p:blipFill>
        <p:spPr>
          <a:xfrm>
            <a:off x="10058400" y="3121744"/>
            <a:ext cx="7696199" cy="4043511"/>
          </a:xfrm>
          <a:prstGeom prst="rect">
            <a:avLst/>
          </a:prstGeom>
          <a:noFill/>
          <a:ln>
            <a:noFill/>
          </a:ln>
        </p:spPr>
      </p:pic>
      <p:pic>
        <p:nvPicPr>
          <p:cNvPr id="129" name="Google Shape;129;p6" descr="Digital icons for free download | Freepik"/>
          <p:cNvPicPr preferRelativeResize="0"/>
          <p:nvPr/>
        </p:nvPicPr>
        <p:blipFill rotWithShape="1">
          <a:blip r:embed="rId4">
            <a:alphaModFix/>
          </a:blip>
          <a:srcRect/>
          <a:stretch/>
        </p:blipFill>
        <p:spPr>
          <a:xfrm>
            <a:off x="7595419" y="4883331"/>
            <a:ext cx="2150016" cy="22819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0"/>
          <p:cNvSpPr txBox="1"/>
          <p:nvPr/>
        </p:nvSpPr>
        <p:spPr>
          <a:xfrm>
            <a:off x="1371600" y="2171700"/>
            <a:ext cx="7228114" cy="70788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4000" b="1" dirty="0">
                <a:solidFill>
                  <a:srgbClr val="92D050"/>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Digital Tools for Productivity</a:t>
            </a:r>
            <a:endParaRPr sz="4000" b="1" dirty="0">
              <a:solidFill>
                <a:srgbClr val="92D050"/>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sp>
        <p:nvSpPr>
          <p:cNvPr id="158" name="Google Shape;158;p10"/>
          <p:cNvSpPr txBox="1"/>
          <p:nvPr/>
        </p:nvSpPr>
        <p:spPr>
          <a:xfrm>
            <a:off x="1371600" y="3162300"/>
            <a:ext cx="7391400" cy="3416279"/>
          </a:xfrm>
          <a:prstGeom prst="rect">
            <a:avLst/>
          </a:prstGeom>
          <a:noFill/>
          <a:ln>
            <a:noFill/>
          </a:ln>
        </p:spPr>
        <p:txBody>
          <a:bodyPr spcFirstLastPara="1" wrap="square" lIns="91425" tIns="45700" rIns="91425" bIns="45700" anchor="t" anchorCtr="0">
            <a:spAutoFit/>
          </a:bodyPr>
          <a:lstStyle/>
          <a:p>
            <a:pPr marL="0" marR="0" lvl="0" indent="0" algn="l" defTabSz="914400" rtl="0" eaLnBrk="0" fontAlgn="base" latinLnBrk="0" hangingPunct="0">
              <a:lnSpc>
                <a:spcPct val="150000"/>
              </a:lnSpc>
              <a:spcBef>
                <a:spcPct val="0"/>
              </a:spcBef>
              <a:spcAft>
                <a:spcPct val="0"/>
              </a:spcAft>
              <a:buClrTx/>
              <a:buSzTx/>
              <a:tabLst/>
            </a:pPr>
            <a:r>
              <a:rPr kumimoji="0" lang="en-US" altLang="en-US" sz="2400" b="1" i="0" u="none" strike="noStrike" cap="none" normalizeH="0" baseline="0" dirty="0">
                <a:ln>
                  <a:noFill/>
                </a:ln>
                <a:solidFill>
                  <a:srgbClr val="16A637"/>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Office Suite Skills:</a:t>
            </a:r>
            <a:r>
              <a:rPr kumimoji="0" lang="en-US" altLang="en-US" sz="2400" b="0" i="0" u="none" strike="noStrike" cap="none" normalizeH="0" baseline="0" dirty="0">
                <a:ln>
                  <a:noFill/>
                </a:ln>
                <a:solidFill>
                  <a:srgbClr val="16A637"/>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 </a:t>
            </a:r>
            <a:r>
              <a:rPr kumimoji="0" lang="en-US" altLang="en-US" sz="2400" b="0" i="0" u="none" strike="noStrike" cap="none" normalizeH="0" baseline="0" dirty="0">
                <a:ln>
                  <a:noFill/>
                </a:ln>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Word processing, spreadsheets, and presentations.</a:t>
            </a:r>
          </a:p>
          <a:p>
            <a:pPr marL="0" marR="0" lvl="0" indent="0" algn="l" defTabSz="914400" rtl="0" eaLnBrk="0" fontAlgn="base" latinLnBrk="0" hangingPunct="0">
              <a:lnSpc>
                <a:spcPct val="150000"/>
              </a:lnSpc>
              <a:spcBef>
                <a:spcPct val="0"/>
              </a:spcBef>
              <a:spcAft>
                <a:spcPct val="0"/>
              </a:spcAft>
              <a:buClrTx/>
              <a:buSzTx/>
              <a:tabLst/>
            </a:pPr>
            <a:r>
              <a:rPr kumimoji="0" lang="en-US" altLang="en-US" sz="2400" b="1" i="0" u="none" strike="noStrike" cap="none" normalizeH="0" baseline="0" dirty="0">
                <a:ln>
                  <a:noFill/>
                </a:ln>
                <a:solidFill>
                  <a:srgbClr val="16A637"/>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Time Management Tools:</a:t>
            </a:r>
            <a:r>
              <a:rPr kumimoji="0" lang="en-US" altLang="en-US" sz="2400" b="0" i="0" u="none" strike="noStrike" cap="none" normalizeH="0" baseline="0" dirty="0">
                <a:ln>
                  <a:noFill/>
                </a:ln>
                <a:solidFill>
                  <a:srgbClr val="16A637"/>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 </a:t>
            </a:r>
            <a:r>
              <a:rPr kumimoji="0" lang="en-US" altLang="en-US" sz="2400" b="0" i="0" u="none" strike="noStrike" cap="none" normalizeH="0" baseline="0" dirty="0">
                <a:ln>
                  <a:noFill/>
                </a:ln>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Calendars, task managers, and productivity apps.</a:t>
            </a:r>
          </a:p>
          <a:p>
            <a:pPr marL="0" marR="0" lvl="0" indent="0" algn="l" defTabSz="914400" rtl="0" eaLnBrk="0" fontAlgn="base" latinLnBrk="0" hangingPunct="0">
              <a:lnSpc>
                <a:spcPct val="150000"/>
              </a:lnSpc>
              <a:spcBef>
                <a:spcPct val="0"/>
              </a:spcBef>
              <a:spcAft>
                <a:spcPct val="0"/>
              </a:spcAft>
              <a:buClrTx/>
              <a:buSzTx/>
              <a:tabLst/>
            </a:pPr>
            <a:r>
              <a:rPr kumimoji="0" lang="en-US" altLang="en-US" sz="2400" b="1" i="0" u="none" strike="noStrike" cap="none" normalizeH="0" baseline="0" dirty="0">
                <a:ln>
                  <a:noFill/>
                </a:ln>
                <a:solidFill>
                  <a:srgbClr val="16A637"/>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Cloud Computing:</a:t>
            </a:r>
            <a:r>
              <a:rPr kumimoji="0" lang="en-US" altLang="en-US" sz="2400" b="0" i="0" u="none" strike="noStrike" cap="none" normalizeH="0" baseline="0" dirty="0">
                <a:ln>
                  <a:noFill/>
                </a:ln>
                <a:solidFill>
                  <a:srgbClr val="16A637"/>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 </a:t>
            </a:r>
            <a:r>
              <a:rPr kumimoji="0" lang="en-US" altLang="en-US" sz="2400" b="0" i="0" u="none" strike="noStrike" cap="none" normalizeH="0" baseline="0" dirty="0">
                <a:ln>
                  <a:noFill/>
                </a:ln>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Online data storage and collaboration tools. </a:t>
            </a:r>
          </a:p>
        </p:txBody>
      </p:sp>
      <p:pic>
        <p:nvPicPr>
          <p:cNvPr id="159" name="Google Shape;159;p10" descr="Bir Sunuya Logonuzu Nasıl Eklersiniz (PowerPoint, KeyNote, vb.) | Turbologo"/>
          <p:cNvPicPr preferRelativeResize="0"/>
          <p:nvPr/>
        </p:nvPicPr>
        <p:blipFill rotWithShape="1">
          <a:blip r:embed="rId3">
            <a:alphaModFix/>
          </a:blip>
          <a:srcRect/>
          <a:stretch/>
        </p:blipFill>
        <p:spPr>
          <a:xfrm>
            <a:off x="9343038" y="2879586"/>
            <a:ext cx="8088376" cy="485471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13"/>
          <p:cNvPicPr preferRelativeResize="0"/>
          <p:nvPr/>
        </p:nvPicPr>
        <p:blipFill rotWithShape="1">
          <a:blip r:embed="rId3">
            <a:alphaModFix/>
          </a:blip>
          <a:srcRect/>
          <a:stretch/>
        </p:blipFill>
        <p:spPr>
          <a:xfrm>
            <a:off x="8915400" y="1858960"/>
            <a:ext cx="8970511" cy="6569079"/>
          </a:xfrm>
          <a:prstGeom prst="rect">
            <a:avLst/>
          </a:prstGeom>
          <a:noFill/>
          <a:ln>
            <a:noFill/>
          </a:ln>
        </p:spPr>
      </p:pic>
      <p:sp>
        <p:nvSpPr>
          <p:cNvPr id="181" name="Google Shape;181;p13"/>
          <p:cNvSpPr txBox="1"/>
          <p:nvPr/>
        </p:nvSpPr>
        <p:spPr>
          <a:xfrm>
            <a:off x="1371600" y="2171700"/>
            <a:ext cx="7228114" cy="70788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4000" b="1" dirty="0">
                <a:solidFill>
                  <a:srgbClr val="92D050"/>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Digital Communication Skills</a:t>
            </a:r>
            <a:endParaRPr sz="4000" b="1" dirty="0">
              <a:solidFill>
                <a:srgbClr val="92D050"/>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sp>
        <p:nvSpPr>
          <p:cNvPr id="182" name="Google Shape;182;p13"/>
          <p:cNvSpPr txBox="1"/>
          <p:nvPr/>
        </p:nvSpPr>
        <p:spPr>
          <a:xfrm>
            <a:off x="1371600" y="3086100"/>
            <a:ext cx="7228114" cy="3416279"/>
          </a:xfrm>
          <a:prstGeom prst="rect">
            <a:avLst/>
          </a:prstGeom>
          <a:noFill/>
          <a:ln>
            <a:noFill/>
          </a:ln>
        </p:spPr>
        <p:txBody>
          <a:bodyPr spcFirstLastPara="1" wrap="square" lIns="91425" tIns="45700" rIns="91425" bIns="45700" anchor="t" anchorCtr="0">
            <a:spAutoFit/>
          </a:bodyPr>
          <a:lstStyle/>
          <a:p>
            <a:pPr marL="0" marR="0" lvl="0" indent="0" algn="l" defTabSz="914400" rtl="0" eaLnBrk="0" fontAlgn="base" latinLnBrk="0" hangingPunct="0">
              <a:lnSpc>
                <a:spcPct val="150000"/>
              </a:lnSpc>
              <a:spcBef>
                <a:spcPct val="0"/>
              </a:spcBef>
              <a:spcAft>
                <a:spcPct val="0"/>
              </a:spcAft>
              <a:buClrTx/>
              <a:buSzTx/>
              <a:tabLst/>
            </a:pPr>
            <a:r>
              <a:rPr kumimoji="0" lang="en-US" altLang="en-US" sz="2400" b="1" i="0" u="none" strike="noStrike" cap="none" normalizeH="0" baseline="0" dirty="0">
                <a:ln>
                  <a:noFill/>
                </a:ln>
                <a:solidFill>
                  <a:srgbClr val="16A637"/>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Professional Communication:</a:t>
            </a:r>
            <a:r>
              <a:rPr kumimoji="0" lang="en-US" altLang="en-US" sz="2400" b="0" i="0" u="none" strike="noStrike" cap="none" normalizeH="0" baseline="0" dirty="0">
                <a:ln>
                  <a:noFill/>
                </a:ln>
                <a:solidFill>
                  <a:srgbClr val="16A637"/>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 </a:t>
            </a:r>
            <a:r>
              <a:rPr kumimoji="0" lang="en-US" altLang="en-US" sz="2400" b="0" i="0" u="none" strike="noStrike" cap="none" normalizeH="0" baseline="0" dirty="0">
                <a:ln>
                  <a:noFill/>
                </a:ln>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Writing emails and maintaining professional online profiles.</a:t>
            </a:r>
          </a:p>
          <a:p>
            <a:pPr marL="0" marR="0" lvl="0" indent="0" algn="l" defTabSz="914400" rtl="0" eaLnBrk="0" fontAlgn="base" latinLnBrk="0" hangingPunct="0">
              <a:lnSpc>
                <a:spcPct val="150000"/>
              </a:lnSpc>
              <a:spcBef>
                <a:spcPct val="0"/>
              </a:spcBef>
              <a:spcAft>
                <a:spcPct val="0"/>
              </a:spcAft>
              <a:buClrTx/>
              <a:buSzTx/>
              <a:tabLst/>
            </a:pPr>
            <a:r>
              <a:rPr kumimoji="0" lang="en-US" altLang="en-US" sz="2400" b="1" i="0" u="none" strike="noStrike" cap="none" normalizeH="0" baseline="0" dirty="0">
                <a:ln>
                  <a:noFill/>
                </a:ln>
                <a:solidFill>
                  <a:srgbClr val="16A637"/>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Virtual Meeting Etiquette:</a:t>
            </a:r>
            <a:r>
              <a:rPr kumimoji="0" lang="en-US" altLang="en-US" sz="2400" b="0" i="0" u="none" strike="noStrike" cap="none" normalizeH="0" baseline="0" dirty="0">
                <a:ln>
                  <a:noFill/>
                </a:ln>
                <a:solidFill>
                  <a:srgbClr val="16A637"/>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 </a:t>
            </a:r>
            <a:r>
              <a:rPr kumimoji="0" lang="en-US" altLang="en-US" sz="2400" b="0" i="0" u="none" strike="noStrike" cap="none" normalizeH="0" baseline="0" dirty="0">
                <a:ln>
                  <a:noFill/>
                </a:ln>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Proper behavior in video conferences and webinars.</a:t>
            </a:r>
          </a:p>
          <a:p>
            <a:pPr marL="0" marR="0" lvl="0" indent="0" algn="l" defTabSz="914400" rtl="0" eaLnBrk="0" fontAlgn="base" latinLnBrk="0" hangingPunct="0">
              <a:lnSpc>
                <a:spcPct val="150000"/>
              </a:lnSpc>
              <a:spcBef>
                <a:spcPct val="0"/>
              </a:spcBef>
              <a:spcAft>
                <a:spcPct val="0"/>
              </a:spcAft>
              <a:buClrTx/>
              <a:buSzTx/>
              <a:tabLst/>
            </a:pPr>
            <a:r>
              <a:rPr kumimoji="0" lang="en-US" altLang="en-US" sz="2400" b="1" i="0" u="none" strike="noStrike" cap="none" normalizeH="0" baseline="0" dirty="0">
                <a:ln>
                  <a:noFill/>
                </a:ln>
                <a:solidFill>
                  <a:srgbClr val="16A637"/>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Remote Collaboration:</a:t>
            </a:r>
            <a:r>
              <a:rPr kumimoji="0" lang="en-US" altLang="en-US" sz="2400" b="0" i="0" u="none" strike="noStrike" cap="none" normalizeH="0" baseline="0" dirty="0">
                <a:ln>
                  <a:noFill/>
                </a:ln>
                <a:solidFill>
                  <a:srgbClr val="16A637"/>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 </a:t>
            </a:r>
            <a:r>
              <a:rPr kumimoji="0" lang="en-US" altLang="en-US" sz="2400" b="0" i="0" u="none" strike="noStrike" cap="none" normalizeH="0" baseline="0" dirty="0">
                <a:ln>
                  <a:noFill/>
                </a:ln>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Using digital tools for teamwork among remote teams.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6"/>
          <p:cNvSpPr txBox="1"/>
          <p:nvPr/>
        </p:nvSpPr>
        <p:spPr>
          <a:xfrm>
            <a:off x="1371600" y="2171700"/>
            <a:ext cx="14158452" cy="70788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4000" b="1" dirty="0">
                <a:solidFill>
                  <a:srgbClr val="92D050"/>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Digital Skills for Job Search and Career Development</a:t>
            </a:r>
            <a:endParaRPr sz="4000" b="1" dirty="0">
              <a:solidFill>
                <a:srgbClr val="92D050"/>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sp>
        <p:nvSpPr>
          <p:cNvPr id="203" name="Google Shape;203;p16"/>
          <p:cNvSpPr txBox="1"/>
          <p:nvPr/>
        </p:nvSpPr>
        <p:spPr>
          <a:xfrm>
            <a:off x="1371600" y="3252431"/>
            <a:ext cx="9906000" cy="4524275"/>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400" b="1" dirty="0">
                <a:solidFill>
                  <a:srgbClr val="16A637"/>
                </a:solidFill>
                <a:latin typeface="Microsoft Sans Serif" panose="020B0604020202020204" pitchFamily="34" charset="0"/>
                <a:ea typeface="Microsoft Sans Serif" panose="020B0604020202020204" pitchFamily="34" charset="0"/>
                <a:cs typeface="Microsoft Sans Serif" panose="020B0604020202020204" pitchFamily="34" charset="0"/>
                <a:sym typeface="Arial"/>
              </a:rPr>
              <a:t>Online Job Search: </a:t>
            </a:r>
            <a:r>
              <a:rPr lang="en-US" sz="24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Arial"/>
              </a:rPr>
              <a:t>Use job boards, career sites, and networks to find jobs and connect with professionals.</a:t>
            </a:r>
            <a:endParaRPr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lvl="0" indent="0" algn="l" rtl="0">
              <a:spcBef>
                <a:spcPts val="0"/>
              </a:spcBef>
              <a:spcAft>
                <a:spcPts val="0"/>
              </a:spcAft>
              <a:buNone/>
            </a:pPr>
            <a:endParaRPr sz="2400" b="1" dirty="0">
              <a:solidFill>
                <a:srgbClr val="16A637"/>
              </a:solidFill>
              <a:latin typeface="Microsoft Sans Serif" panose="020B0604020202020204" pitchFamily="34" charset="0"/>
              <a:ea typeface="Microsoft Sans Serif" panose="020B0604020202020204" pitchFamily="34" charset="0"/>
              <a:cs typeface="Microsoft Sans Serif" panose="020B0604020202020204" pitchFamily="34" charset="0"/>
              <a:sym typeface="Arial"/>
            </a:endParaRPr>
          </a:p>
          <a:p>
            <a:pPr marL="0" lvl="0" indent="0" algn="l" rtl="0">
              <a:spcBef>
                <a:spcPts val="0"/>
              </a:spcBef>
              <a:spcAft>
                <a:spcPts val="0"/>
              </a:spcAft>
              <a:buNone/>
            </a:pPr>
            <a:r>
              <a:rPr lang="en-US" sz="2400" b="1" dirty="0">
                <a:solidFill>
                  <a:srgbClr val="16A637"/>
                </a:solidFill>
                <a:latin typeface="Microsoft Sans Serif" panose="020B0604020202020204" pitchFamily="34" charset="0"/>
                <a:ea typeface="Microsoft Sans Serif" panose="020B0604020202020204" pitchFamily="34" charset="0"/>
                <a:cs typeface="Microsoft Sans Serif" panose="020B0604020202020204" pitchFamily="34" charset="0"/>
                <a:sym typeface="Arial"/>
              </a:rPr>
              <a:t>Personal Branding: </a:t>
            </a:r>
            <a:r>
              <a:rPr lang="en-US" sz="24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Arial"/>
              </a:rPr>
              <a:t>Build a strong online presence with professional profiles, portfolios, and community engagement to show skills and achievements.</a:t>
            </a:r>
            <a:endParaRPr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lvl="0" indent="0" algn="l" rtl="0">
              <a:spcBef>
                <a:spcPts val="0"/>
              </a:spcBef>
              <a:spcAft>
                <a:spcPts val="0"/>
              </a:spcAft>
              <a:buNone/>
            </a:pPr>
            <a:endParaRPr sz="2400" b="1" dirty="0">
              <a:solidFill>
                <a:srgbClr val="16A637"/>
              </a:solidFill>
              <a:latin typeface="Microsoft Sans Serif" panose="020B0604020202020204" pitchFamily="34" charset="0"/>
              <a:ea typeface="Microsoft Sans Serif" panose="020B0604020202020204" pitchFamily="34" charset="0"/>
              <a:cs typeface="Microsoft Sans Serif" panose="020B0604020202020204" pitchFamily="34" charset="0"/>
              <a:sym typeface="Arial"/>
            </a:endParaRPr>
          </a:p>
          <a:p>
            <a:pPr marL="0" lvl="0" indent="0" algn="l" rtl="0">
              <a:spcBef>
                <a:spcPts val="0"/>
              </a:spcBef>
              <a:spcAft>
                <a:spcPts val="0"/>
              </a:spcAft>
              <a:buNone/>
            </a:pPr>
            <a:r>
              <a:rPr lang="en-US" sz="2400" b="1" dirty="0">
                <a:solidFill>
                  <a:srgbClr val="16A637"/>
                </a:solidFill>
                <a:latin typeface="Microsoft Sans Serif" panose="020B0604020202020204" pitchFamily="34" charset="0"/>
                <a:ea typeface="Microsoft Sans Serif" panose="020B0604020202020204" pitchFamily="34" charset="0"/>
                <a:cs typeface="Microsoft Sans Serif" panose="020B0604020202020204" pitchFamily="34" charset="0"/>
                <a:sym typeface="Arial"/>
              </a:rPr>
              <a:t>Continuous Learning: </a:t>
            </a:r>
            <a:r>
              <a:rPr lang="en-US" sz="24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Arial"/>
              </a:rPr>
              <a:t>Keep learning with online courses and resources to improve skills and stay updated.</a:t>
            </a:r>
            <a:endParaRPr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lvl="0" indent="0" algn="l" rtl="0">
              <a:spcBef>
                <a:spcPts val="0"/>
              </a:spcBef>
              <a:spcAft>
                <a:spcPts val="0"/>
              </a:spcAft>
              <a:buNone/>
            </a:pPr>
            <a:endParaRPr sz="2400" b="1" dirty="0">
              <a:solidFill>
                <a:srgbClr val="16A637"/>
              </a:solidFill>
              <a:latin typeface="Microsoft Sans Serif" panose="020B0604020202020204" pitchFamily="34" charset="0"/>
              <a:ea typeface="Microsoft Sans Serif" panose="020B0604020202020204" pitchFamily="34" charset="0"/>
              <a:cs typeface="Microsoft Sans Serif" panose="020B0604020202020204" pitchFamily="34" charset="0"/>
              <a:sym typeface="Arial"/>
            </a:endParaRPr>
          </a:p>
          <a:p>
            <a:pPr marL="0" lvl="0" indent="0" algn="l" rtl="0">
              <a:spcBef>
                <a:spcPts val="0"/>
              </a:spcBef>
              <a:spcAft>
                <a:spcPts val="0"/>
              </a:spcAft>
              <a:buNone/>
            </a:pPr>
            <a:r>
              <a:rPr lang="en-US" sz="24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Arial"/>
              </a:rPr>
              <a:t>Mastering these skills helps people navigate the digital world, grow their networks, and advance their careers.</a:t>
            </a:r>
            <a:endParaRPr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204" name="Google Shape;204;p16" descr="Career Planning &amp; Job Search Trends"/>
          <p:cNvPicPr preferRelativeResize="0"/>
          <p:nvPr/>
        </p:nvPicPr>
        <p:blipFill rotWithShape="1">
          <a:blip r:embed="rId3">
            <a:alphaModFix/>
          </a:blip>
          <a:srcRect/>
          <a:stretch/>
        </p:blipFill>
        <p:spPr>
          <a:xfrm>
            <a:off x="12039600" y="3664565"/>
            <a:ext cx="5047943" cy="4438709"/>
          </a:xfrm>
          <a:prstGeom prst="rect">
            <a:avLst/>
          </a:prstGeom>
          <a:noFill/>
          <a:ln>
            <a:noFill/>
          </a:ln>
        </p:spPr>
      </p:pic>
    </p:spTree>
  </p:cSld>
  <p:clrMapOvr>
    <a:masterClrMapping/>
  </p:clrMapOvr>
</p:sld>
</file>

<file path=ppt/theme/theme1.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845</Words>
  <Application>Microsoft Office PowerPoint</Application>
  <PresentationFormat>Özel</PresentationFormat>
  <Paragraphs>86</Paragraphs>
  <Slides>12</Slides>
  <Notes>12</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12</vt:i4>
      </vt:variant>
    </vt:vector>
  </HeadingPairs>
  <TitlesOfParts>
    <vt:vector size="18" baseType="lpstr">
      <vt:lpstr>Microsoft Sans Serif</vt:lpstr>
      <vt:lpstr>Helvetica Neue</vt:lpstr>
      <vt:lpstr>Arial</vt:lpstr>
      <vt:lpstr>Calibri</vt:lpstr>
      <vt:lpstr>Lucida Sans</vt:lpstr>
      <vt:lpstr>Diseño personalizado</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Monia Coppola</dc:creator>
  <cp:lastModifiedBy>alican göçmen</cp:lastModifiedBy>
  <cp:revision>6</cp:revision>
  <dcterms:created xsi:type="dcterms:W3CDTF">2024-01-15T08:45:11Z</dcterms:created>
  <dcterms:modified xsi:type="dcterms:W3CDTF">2024-07-11T10:05:29Z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2024-01-15T00:00:00Z</vt:filetime>
  </property>
  <property fmtid="{D5CDD505-2E9C-101B-9397-08002B2CF9AE}" pid="3" name="Creator">
    <vt:lpwstr>Canva</vt:lpwstr>
  </property>
  <property fmtid="{D5CDD505-2E9C-101B-9397-08002B2CF9AE}" pid="4" name="LastSaved">
    <vt:filetime>2024-01-15T00:00:00Z</vt:filetime>
  </property>
  <property fmtid="{D5CDD505-2E9C-101B-9397-08002B2CF9AE}" pid="5" name="Producer">
    <vt:lpwstr>Canva</vt:lpwstr>
  </property>
</Properties>
</file>