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8.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3"/>
  </p:notesMasterIdLst>
  <p:sldIdLst>
    <p:sldId id="258" r:id="rId2"/>
    <p:sldId id="261" r:id="rId3"/>
    <p:sldId id="262" r:id="rId4"/>
    <p:sldId id="263" r:id="rId5"/>
    <p:sldId id="264" r:id="rId6"/>
    <p:sldId id="266" r:id="rId7"/>
    <p:sldId id="267" r:id="rId8"/>
    <p:sldId id="268" r:id="rId9"/>
    <p:sldId id="292" r:id="rId10"/>
    <p:sldId id="295" r:id="rId11"/>
    <p:sldId id="265" r:id="rId12"/>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637"/>
    <a:srgbClr val="A6F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87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7624023C-37EC-48BC-88BF-745F2254882D}" type="datetimeFigureOut">
              <a:rPr lang="it-IT" smtClean="0"/>
              <a:t>25/06/2024</a:t>
            </a:fld>
            <a:endParaRPr lang="it-IT"/>
          </a:p>
        </p:txBody>
      </p:sp>
      <p:sp>
        <p:nvSpPr>
          <p:cNvPr id="4" name="Segnaposto immagin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E929DAD9-1874-44BB-B94D-5BDE69029A7B}" type="slidenum">
              <a:rPr lang="it-IT" smtClean="0"/>
              <a:t>‹N›</a:t>
            </a:fld>
            <a:endParaRPr lang="it-IT"/>
          </a:p>
        </p:txBody>
      </p:sp>
    </p:spTree>
    <p:extLst>
      <p:ext uri="{BB962C8B-B14F-4D97-AF65-F5344CB8AC3E}">
        <p14:creationId xmlns:p14="http://schemas.microsoft.com/office/powerpoint/2010/main" val="46243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929DAD9-1874-44BB-B94D-5BDE69029A7B}" type="slidenum">
              <a:rPr lang="it-IT" smtClean="0"/>
              <a:t>2</a:t>
            </a:fld>
            <a:endParaRPr lang="it-IT"/>
          </a:p>
        </p:txBody>
      </p:sp>
    </p:spTree>
    <p:extLst>
      <p:ext uri="{BB962C8B-B14F-4D97-AF65-F5344CB8AC3E}">
        <p14:creationId xmlns:p14="http://schemas.microsoft.com/office/powerpoint/2010/main" val="51703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929DAD9-1874-44BB-B94D-5BDE69029A7B}" type="slidenum">
              <a:rPr lang="it-IT" smtClean="0"/>
              <a:t>4</a:t>
            </a:fld>
            <a:endParaRPr lang="it-IT"/>
          </a:p>
        </p:txBody>
      </p:sp>
    </p:spTree>
    <p:extLst>
      <p:ext uri="{BB962C8B-B14F-4D97-AF65-F5344CB8AC3E}">
        <p14:creationId xmlns:p14="http://schemas.microsoft.com/office/powerpoint/2010/main" val="349400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03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90E6B-E021-0000-A6E6-C719279F44B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7467BAD-E833-5A7C-4283-BC4F24D88B77}"/>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1606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344502-BAA0-D736-A2AA-FA84694B54E2}"/>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A92808-21DA-FB4E-6D49-CC66E22A2DA0}"/>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5348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3ABA3-46AF-251E-F7D1-136C4B8E685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B83E2C-BDA4-3BB4-4A3F-BC46D9870F4E}"/>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object 20">
            <a:extLst>
              <a:ext uri="{FF2B5EF4-FFF2-40B4-BE49-F238E27FC236}">
                <a16:creationId xmlns:a16="http://schemas.microsoft.com/office/drawing/2014/main" id="{9A853FAE-7608-8875-0C34-1EDDA58E66CC}"/>
              </a:ext>
            </a:extLst>
          </p:cNvPr>
          <p:cNvSpPr txBox="1">
            <a:spLocks noGrp="1"/>
          </p:cNvSpPr>
          <p:nvPr>
            <p:ph type="ftr" sz="quarter" idx="3"/>
          </p:nvPr>
        </p:nvSpPr>
        <p:spPr>
          <a:xfrm>
            <a:off x="9777482" y="9226488"/>
            <a:ext cx="5522594" cy="718787"/>
          </a:xfrm>
          <a:prstGeom prst="rect">
            <a:avLst/>
          </a:prstGeom>
        </p:spPr>
        <p:txBody>
          <a:bodyPr vert="horz" wrap="square" lIns="0" tIns="6985" rIns="0" bIns="0" rtlCol="0">
            <a:spAutoFit/>
          </a:bodyPr>
          <a:lstStyle>
            <a:lvl1pPr>
              <a:defRPr sz="1000">
                <a:latin typeface="Lucida Sans Unicode" panose="020B0602030504020204" pitchFamily="34" charset="0"/>
                <a:cs typeface="Lucida Sans Unicode" panose="020B0602030504020204" pitchFamily="34" charset="0"/>
              </a:defRPr>
            </a:lvl1pPr>
          </a:lstStyle>
          <a:p>
            <a:pPr marL="12700" marR="5080" algn="just">
              <a:lnSpc>
                <a:spcPts val="1390"/>
              </a:lnSpc>
              <a:spcBef>
                <a:spcPts val="55"/>
              </a:spcBef>
            </a:pPr>
            <a:r>
              <a:rPr lang="en-US" spc="-10" dirty="0"/>
              <a:t>Legal </a:t>
            </a:r>
            <a:r>
              <a:rPr lang="en-US" spc="-20" dirty="0"/>
              <a:t>description</a:t>
            </a:r>
            <a:r>
              <a:rPr lang="en-US" spc="-5" dirty="0"/>
              <a:t> </a:t>
            </a:r>
            <a:r>
              <a:rPr lang="en-US" dirty="0"/>
              <a:t>–</a:t>
            </a:r>
            <a:r>
              <a:rPr lang="en-US" spc="-10" dirty="0"/>
              <a:t> Creative</a:t>
            </a:r>
            <a:r>
              <a:rPr lang="en-US" spc="-5" dirty="0"/>
              <a:t> </a:t>
            </a:r>
            <a:r>
              <a:rPr lang="en-US" spc="-10" dirty="0"/>
              <a:t>Commons</a:t>
            </a:r>
            <a:r>
              <a:rPr lang="en-US" spc="-5" dirty="0"/>
              <a:t> </a:t>
            </a:r>
            <a:r>
              <a:rPr lang="en-US" spc="-35" dirty="0"/>
              <a:t>licensing:</a:t>
            </a:r>
            <a:r>
              <a:rPr lang="en-US" spc="-10" dirty="0"/>
              <a:t> </a:t>
            </a:r>
            <a:r>
              <a:rPr lang="en-US" dirty="0"/>
              <a:t>The</a:t>
            </a:r>
            <a:r>
              <a:rPr lang="en-US" spc="-5" dirty="0"/>
              <a:t> </a:t>
            </a:r>
            <a:r>
              <a:rPr lang="en-US" spc="-10" dirty="0"/>
              <a:t>materials </a:t>
            </a:r>
            <a:r>
              <a:rPr lang="en-US" spc="-20" dirty="0"/>
              <a:t>published</a:t>
            </a:r>
            <a:r>
              <a:rPr lang="en-US" spc="-5" dirty="0"/>
              <a:t> </a:t>
            </a:r>
            <a:r>
              <a:rPr lang="en-US" dirty="0"/>
              <a:t>on</a:t>
            </a:r>
            <a:r>
              <a:rPr lang="en-US" spc="-5" dirty="0"/>
              <a:t> </a:t>
            </a:r>
            <a:r>
              <a:rPr lang="en-US" dirty="0"/>
              <a:t>the</a:t>
            </a:r>
            <a:r>
              <a:rPr lang="en-US" spc="-10" dirty="0"/>
              <a:t> Upskilling </a:t>
            </a:r>
            <a:r>
              <a:rPr lang="en-US" dirty="0"/>
              <a:t>rural</a:t>
            </a:r>
            <a:r>
              <a:rPr lang="en-US" spc="-10" dirty="0"/>
              <a:t> </a:t>
            </a:r>
            <a:r>
              <a:rPr lang="en-US" spc="-20" dirty="0"/>
              <a:t>project</a:t>
            </a:r>
            <a:r>
              <a:rPr lang="en-US" spc="-10" dirty="0"/>
              <a:t> website </a:t>
            </a:r>
            <a:r>
              <a:rPr lang="en-US" dirty="0"/>
              <a:t>are</a:t>
            </a:r>
            <a:r>
              <a:rPr lang="en-US" spc="-10" dirty="0"/>
              <a:t> </a:t>
            </a:r>
            <a:r>
              <a:rPr lang="en-US" spc="-30" dirty="0"/>
              <a:t>classified</a:t>
            </a:r>
            <a:r>
              <a:rPr lang="en-US" spc="-10" dirty="0"/>
              <a:t> </a:t>
            </a:r>
            <a:r>
              <a:rPr lang="en-US" dirty="0"/>
              <a:t>as</a:t>
            </a:r>
            <a:r>
              <a:rPr lang="en-US" spc="-10" dirty="0"/>
              <a:t> </a:t>
            </a:r>
            <a:r>
              <a:rPr lang="en-US" dirty="0"/>
              <a:t>Open</a:t>
            </a:r>
            <a:r>
              <a:rPr lang="en-US" spc="-10" dirty="0"/>
              <a:t> </a:t>
            </a:r>
            <a:r>
              <a:rPr lang="en-US" spc="-20" dirty="0"/>
              <a:t>Educational</a:t>
            </a:r>
            <a:r>
              <a:rPr lang="en-US" spc="-10" dirty="0"/>
              <a:t> </a:t>
            </a:r>
            <a:r>
              <a:rPr lang="en-US" spc="-35" dirty="0"/>
              <a:t>Resources’</a:t>
            </a:r>
            <a:r>
              <a:rPr lang="en-US" spc="-10" dirty="0"/>
              <a:t> </a:t>
            </a:r>
            <a:r>
              <a:rPr lang="en-US" dirty="0"/>
              <a:t>(OER)</a:t>
            </a:r>
            <a:r>
              <a:rPr lang="en-US" spc="-5" dirty="0"/>
              <a:t> </a:t>
            </a:r>
            <a:r>
              <a:rPr lang="en-US" dirty="0"/>
              <a:t>and</a:t>
            </a:r>
            <a:r>
              <a:rPr lang="en-US" spc="-10" dirty="0"/>
              <a:t> </a:t>
            </a:r>
            <a:r>
              <a:rPr lang="en-US" dirty="0"/>
              <a:t>can</a:t>
            </a:r>
            <a:r>
              <a:rPr lang="en-US" spc="-10" dirty="0"/>
              <a:t> </a:t>
            </a:r>
            <a:r>
              <a:rPr lang="en-US" dirty="0"/>
              <a:t>be</a:t>
            </a:r>
            <a:r>
              <a:rPr lang="en-US" spc="-10" dirty="0"/>
              <a:t> freely </a:t>
            </a:r>
            <a:r>
              <a:rPr lang="en-US" dirty="0"/>
              <a:t>(without</a:t>
            </a:r>
            <a:r>
              <a:rPr lang="en-US" spc="25" dirty="0"/>
              <a:t> </a:t>
            </a:r>
            <a:r>
              <a:rPr lang="en-US" dirty="0"/>
              <a:t>permission</a:t>
            </a:r>
            <a:r>
              <a:rPr lang="en-US" spc="30" dirty="0"/>
              <a:t> </a:t>
            </a:r>
            <a:r>
              <a:rPr lang="en-US" dirty="0"/>
              <a:t>of</a:t>
            </a:r>
            <a:r>
              <a:rPr lang="en-US" spc="30" dirty="0"/>
              <a:t> </a:t>
            </a:r>
            <a:r>
              <a:rPr lang="en-US" dirty="0"/>
              <a:t>their</a:t>
            </a:r>
            <a:r>
              <a:rPr lang="en-US" spc="30" dirty="0"/>
              <a:t> </a:t>
            </a:r>
            <a:r>
              <a:rPr lang="en-US" dirty="0"/>
              <a:t>creators):</a:t>
            </a:r>
            <a:r>
              <a:rPr lang="en-US" spc="30" dirty="0"/>
              <a:t> </a:t>
            </a:r>
            <a:r>
              <a:rPr lang="en-US" dirty="0"/>
              <a:t>downloaded,</a:t>
            </a:r>
            <a:r>
              <a:rPr lang="en-US" spc="30" dirty="0"/>
              <a:t> </a:t>
            </a:r>
            <a:r>
              <a:rPr lang="en-US" dirty="0"/>
              <a:t>used,</a:t>
            </a:r>
            <a:r>
              <a:rPr lang="en-US" spc="30" dirty="0"/>
              <a:t> </a:t>
            </a:r>
            <a:r>
              <a:rPr lang="en-US" dirty="0"/>
              <a:t>reused,</a:t>
            </a:r>
            <a:r>
              <a:rPr lang="en-US" spc="30" dirty="0"/>
              <a:t> </a:t>
            </a:r>
            <a:r>
              <a:rPr lang="en-US" dirty="0"/>
              <a:t>copied,</a:t>
            </a:r>
            <a:r>
              <a:rPr lang="en-US" spc="30" dirty="0"/>
              <a:t> </a:t>
            </a:r>
            <a:r>
              <a:rPr lang="en-US" dirty="0"/>
              <a:t>adapted,</a:t>
            </a:r>
            <a:r>
              <a:rPr lang="en-US" spc="30" dirty="0"/>
              <a:t> </a:t>
            </a:r>
            <a:r>
              <a:rPr lang="en-US" spc="-25" dirty="0"/>
              <a:t>and shared</a:t>
            </a:r>
            <a:r>
              <a:rPr lang="en-US" spc="-35" dirty="0"/>
              <a:t> </a:t>
            </a:r>
            <a:r>
              <a:rPr lang="en-US" spc="-25" dirty="0"/>
              <a:t>by</a:t>
            </a:r>
            <a:r>
              <a:rPr lang="en-US" spc="-35" dirty="0"/>
              <a:t> </a:t>
            </a:r>
            <a:r>
              <a:rPr lang="en-US" spc="-40" dirty="0"/>
              <a:t>users,</a:t>
            </a:r>
            <a:r>
              <a:rPr lang="en-US" spc="-30" dirty="0"/>
              <a:t> </a:t>
            </a:r>
            <a:r>
              <a:rPr lang="en-US" spc="-25" dirty="0"/>
              <a:t>with</a:t>
            </a:r>
            <a:r>
              <a:rPr lang="en-US" spc="-35" dirty="0"/>
              <a:t> </a:t>
            </a:r>
            <a:r>
              <a:rPr lang="en-US" spc="-30" dirty="0"/>
              <a:t>information </a:t>
            </a:r>
            <a:r>
              <a:rPr lang="en-US" spc="-20" dirty="0"/>
              <a:t>about</a:t>
            </a:r>
            <a:r>
              <a:rPr lang="en-US" spc="-35" dirty="0"/>
              <a:t> </a:t>
            </a:r>
            <a:r>
              <a:rPr lang="en-US" spc="-20" dirty="0"/>
              <a:t>the</a:t>
            </a:r>
            <a:r>
              <a:rPr lang="en-US" spc="-30" dirty="0"/>
              <a:t> source</a:t>
            </a:r>
            <a:r>
              <a:rPr lang="en-US" spc="-35" dirty="0"/>
              <a:t> </a:t>
            </a:r>
            <a:r>
              <a:rPr lang="en-US" spc="-30" dirty="0"/>
              <a:t>of </a:t>
            </a:r>
            <a:r>
              <a:rPr lang="en-US" spc="-25" dirty="0"/>
              <a:t>their</a:t>
            </a:r>
            <a:r>
              <a:rPr lang="en-US" spc="-35" dirty="0"/>
              <a:t> </a:t>
            </a:r>
            <a:r>
              <a:rPr lang="en-US" spc="-10" dirty="0"/>
              <a:t>origin.</a:t>
            </a:r>
          </a:p>
        </p:txBody>
      </p:sp>
      <p:sp>
        <p:nvSpPr>
          <p:cNvPr id="8" name="object 21">
            <a:extLst>
              <a:ext uri="{FF2B5EF4-FFF2-40B4-BE49-F238E27FC236}">
                <a16:creationId xmlns:a16="http://schemas.microsoft.com/office/drawing/2014/main" id="{46FAC108-9EB2-DE11-E197-2F887931D32C}"/>
              </a:ext>
            </a:extLst>
          </p:cNvPr>
          <p:cNvSpPr txBox="1">
            <a:spLocks noGrp="1"/>
          </p:cNvSpPr>
          <p:nvPr>
            <p:ph type="dt" sz="half" idx="2"/>
          </p:nvPr>
        </p:nvSpPr>
        <p:spPr>
          <a:xfrm>
            <a:off x="3485270" y="9271574"/>
            <a:ext cx="4275455" cy="780983"/>
          </a:xfrm>
          <a:prstGeom prst="rect">
            <a:avLst/>
          </a:prstGeom>
        </p:spPr>
        <p:txBody>
          <a:bodyPr vert="horz" wrap="square" lIns="0" tIns="7620" rIns="0" bIns="0" rtlCol="0">
            <a:spAutoFit/>
          </a:bodyPr>
          <a:lstStyle>
            <a:lvl1pPr>
              <a:defRPr sz="1000">
                <a:latin typeface="Lucida Sans Unicode" panose="020B0602030504020204" pitchFamily="34" charset="0"/>
                <a:cs typeface="Lucida Sans Unicode" panose="020B0602030504020204" pitchFamily="34" charset="0"/>
              </a:defRPr>
            </a:lvl1pPr>
          </a:lstStyle>
          <a:p>
            <a:pPr marL="12700" marR="5080" algn="just">
              <a:lnSpc>
                <a:spcPts val="1200"/>
              </a:lnSpc>
              <a:spcBef>
                <a:spcPts val="60"/>
              </a:spcBef>
            </a:pPr>
            <a:r>
              <a:rPr lang="en-US" dirty="0"/>
              <a:t>The</a:t>
            </a:r>
            <a:r>
              <a:rPr lang="en-US" spc="25" dirty="0"/>
              <a:t> </a:t>
            </a:r>
            <a:r>
              <a:rPr lang="en-US" dirty="0"/>
              <a:t>European</a:t>
            </a:r>
            <a:r>
              <a:rPr lang="en-US" spc="25" dirty="0"/>
              <a:t> </a:t>
            </a:r>
            <a:r>
              <a:rPr lang="en-US" spc="-10" dirty="0"/>
              <a:t>Commission's</a:t>
            </a:r>
            <a:r>
              <a:rPr lang="en-US" spc="25" dirty="0"/>
              <a:t> </a:t>
            </a:r>
            <a:r>
              <a:rPr lang="en-US" dirty="0"/>
              <a:t>support</a:t>
            </a:r>
            <a:r>
              <a:rPr lang="en-US" spc="25" dirty="0"/>
              <a:t> </a:t>
            </a:r>
            <a:r>
              <a:rPr lang="en-US" dirty="0"/>
              <a:t>for</a:t>
            </a:r>
            <a:r>
              <a:rPr lang="en-US" spc="25" dirty="0"/>
              <a:t> </a:t>
            </a:r>
            <a:r>
              <a:rPr lang="en-US" dirty="0"/>
              <a:t>the</a:t>
            </a:r>
            <a:r>
              <a:rPr lang="en-US" spc="25" dirty="0"/>
              <a:t> </a:t>
            </a:r>
            <a:r>
              <a:rPr lang="en-US" dirty="0"/>
              <a:t>production</a:t>
            </a:r>
            <a:r>
              <a:rPr lang="en-US" spc="25" dirty="0"/>
              <a:t> </a:t>
            </a:r>
            <a:r>
              <a:rPr lang="en-US" dirty="0"/>
              <a:t>of</a:t>
            </a:r>
            <a:r>
              <a:rPr lang="en-US" spc="25" dirty="0"/>
              <a:t> </a:t>
            </a:r>
            <a:r>
              <a:rPr lang="en-US" dirty="0"/>
              <a:t>this</a:t>
            </a:r>
            <a:r>
              <a:rPr lang="en-US" spc="25" dirty="0"/>
              <a:t> </a:t>
            </a:r>
            <a:r>
              <a:rPr lang="en-US" spc="-10" dirty="0"/>
              <a:t>publication</a:t>
            </a:r>
            <a:r>
              <a:rPr lang="en-US" spc="25" dirty="0"/>
              <a:t> </a:t>
            </a:r>
            <a:r>
              <a:rPr lang="en-US" spc="-20" dirty="0"/>
              <a:t>does </a:t>
            </a:r>
            <a:r>
              <a:rPr lang="en-US" dirty="0"/>
              <a:t>not</a:t>
            </a:r>
            <a:r>
              <a:rPr lang="en-US" spc="-30" dirty="0"/>
              <a:t> </a:t>
            </a:r>
            <a:r>
              <a:rPr lang="en-US" spc="-10" dirty="0"/>
              <a:t>constitute</a:t>
            </a:r>
            <a:r>
              <a:rPr lang="en-US" spc="-30" dirty="0"/>
              <a:t> </a:t>
            </a:r>
            <a:r>
              <a:rPr lang="en-US" dirty="0"/>
              <a:t>an</a:t>
            </a:r>
            <a:r>
              <a:rPr lang="en-US" spc="-30" dirty="0"/>
              <a:t> </a:t>
            </a:r>
            <a:r>
              <a:rPr lang="en-US" spc="-10" dirty="0"/>
              <a:t>endorsement</a:t>
            </a:r>
            <a:r>
              <a:rPr lang="en-US" spc="-25" dirty="0"/>
              <a:t> </a:t>
            </a:r>
            <a:r>
              <a:rPr lang="en-US" dirty="0"/>
              <a:t>of</a:t>
            </a:r>
            <a:r>
              <a:rPr lang="en-US" spc="-30" dirty="0"/>
              <a:t> </a:t>
            </a:r>
            <a:r>
              <a:rPr lang="en-US" dirty="0"/>
              <a:t>the</a:t>
            </a:r>
            <a:r>
              <a:rPr lang="en-US" spc="-30" dirty="0"/>
              <a:t> </a:t>
            </a:r>
            <a:r>
              <a:rPr lang="en-US" spc="-20" dirty="0"/>
              <a:t>contents,</a:t>
            </a:r>
            <a:r>
              <a:rPr lang="en-US" spc="-25" dirty="0"/>
              <a:t> </a:t>
            </a:r>
            <a:r>
              <a:rPr lang="en-US" dirty="0"/>
              <a:t>which</a:t>
            </a:r>
            <a:r>
              <a:rPr lang="en-US" spc="-30" dirty="0"/>
              <a:t> </a:t>
            </a:r>
            <a:r>
              <a:rPr lang="en-US" spc="-10" dirty="0"/>
              <a:t>reflect</a:t>
            </a:r>
            <a:r>
              <a:rPr lang="en-US" spc="-30" dirty="0"/>
              <a:t> </a:t>
            </a:r>
            <a:r>
              <a:rPr lang="en-US" dirty="0"/>
              <a:t>the</a:t>
            </a:r>
            <a:r>
              <a:rPr lang="en-US" spc="-25" dirty="0"/>
              <a:t> </a:t>
            </a:r>
            <a:r>
              <a:rPr lang="en-US" dirty="0"/>
              <a:t>views</a:t>
            </a:r>
            <a:r>
              <a:rPr lang="en-US" spc="-30" dirty="0"/>
              <a:t> </a:t>
            </a:r>
            <a:r>
              <a:rPr lang="en-US" dirty="0"/>
              <a:t>only</a:t>
            </a:r>
            <a:r>
              <a:rPr lang="en-US" spc="-30" dirty="0"/>
              <a:t> </a:t>
            </a:r>
            <a:r>
              <a:rPr lang="en-US" dirty="0"/>
              <a:t>of</a:t>
            </a:r>
            <a:r>
              <a:rPr lang="en-US" spc="-30" dirty="0"/>
              <a:t> </a:t>
            </a:r>
            <a:r>
              <a:rPr lang="en-US" spc="-25" dirty="0"/>
              <a:t>the </a:t>
            </a:r>
            <a:r>
              <a:rPr lang="en-US" spc="-10" dirty="0"/>
              <a:t>authors,</a:t>
            </a:r>
            <a:r>
              <a:rPr lang="en-US" spc="10" dirty="0"/>
              <a:t> </a:t>
            </a:r>
            <a:r>
              <a:rPr lang="en-US" dirty="0"/>
              <a:t>and</a:t>
            </a:r>
            <a:r>
              <a:rPr lang="en-US" spc="10" dirty="0"/>
              <a:t> </a:t>
            </a:r>
            <a:r>
              <a:rPr lang="en-US" dirty="0"/>
              <a:t>the</a:t>
            </a:r>
            <a:r>
              <a:rPr lang="en-US" spc="10" dirty="0"/>
              <a:t> </a:t>
            </a:r>
            <a:r>
              <a:rPr lang="en-US" spc="-10" dirty="0"/>
              <a:t>Commission</a:t>
            </a:r>
            <a:r>
              <a:rPr lang="en-US" spc="15" dirty="0"/>
              <a:t> </a:t>
            </a:r>
            <a:r>
              <a:rPr lang="en-US" dirty="0"/>
              <a:t>cannot</a:t>
            </a:r>
            <a:r>
              <a:rPr lang="en-US" spc="10" dirty="0"/>
              <a:t> </a:t>
            </a:r>
            <a:r>
              <a:rPr lang="en-US" dirty="0"/>
              <a:t>be</a:t>
            </a:r>
            <a:r>
              <a:rPr lang="en-US" spc="10" dirty="0"/>
              <a:t> </a:t>
            </a:r>
            <a:r>
              <a:rPr lang="en-US" dirty="0"/>
              <a:t>held</a:t>
            </a:r>
            <a:r>
              <a:rPr lang="en-US" spc="15" dirty="0"/>
              <a:t> </a:t>
            </a:r>
            <a:r>
              <a:rPr lang="en-US" spc="-10" dirty="0"/>
              <a:t>responsible</a:t>
            </a:r>
            <a:r>
              <a:rPr lang="en-US" spc="10" dirty="0"/>
              <a:t> </a:t>
            </a:r>
            <a:r>
              <a:rPr lang="en-US" dirty="0"/>
              <a:t>for</a:t>
            </a:r>
            <a:r>
              <a:rPr lang="en-US" spc="10" dirty="0"/>
              <a:t> </a:t>
            </a:r>
            <a:r>
              <a:rPr lang="en-US" dirty="0"/>
              <a:t>any</a:t>
            </a:r>
            <a:r>
              <a:rPr lang="en-US" spc="10" dirty="0"/>
              <a:t> </a:t>
            </a:r>
            <a:r>
              <a:rPr lang="en-US" dirty="0"/>
              <a:t>use</a:t>
            </a:r>
            <a:r>
              <a:rPr lang="en-US" spc="15" dirty="0"/>
              <a:t> </a:t>
            </a:r>
            <a:r>
              <a:rPr lang="en-US" dirty="0"/>
              <a:t>which</a:t>
            </a:r>
            <a:r>
              <a:rPr lang="en-US" spc="10" dirty="0"/>
              <a:t> </a:t>
            </a:r>
            <a:r>
              <a:rPr lang="en-US" spc="-25" dirty="0"/>
              <a:t>may </a:t>
            </a:r>
            <a:r>
              <a:rPr lang="en-US" dirty="0"/>
              <a:t>be</a:t>
            </a:r>
            <a:r>
              <a:rPr lang="en-US" spc="-30" dirty="0"/>
              <a:t> </a:t>
            </a:r>
            <a:r>
              <a:rPr lang="en-US" dirty="0"/>
              <a:t>made</a:t>
            </a:r>
            <a:r>
              <a:rPr lang="en-US" spc="-25" dirty="0"/>
              <a:t> </a:t>
            </a:r>
            <a:r>
              <a:rPr lang="en-US" spc="-10" dirty="0"/>
              <a:t>of</a:t>
            </a:r>
            <a:r>
              <a:rPr lang="en-US" spc="-30" dirty="0"/>
              <a:t> </a:t>
            </a:r>
            <a:r>
              <a:rPr lang="en-US" dirty="0"/>
              <a:t>the</a:t>
            </a:r>
            <a:r>
              <a:rPr lang="en-US" spc="-25" dirty="0"/>
              <a:t> </a:t>
            </a:r>
            <a:r>
              <a:rPr lang="en-US" spc="-20" dirty="0"/>
              <a:t>information</a:t>
            </a:r>
            <a:r>
              <a:rPr lang="en-US" spc="-30" dirty="0"/>
              <a:t> </a:t>
            </a:r>
            <a:r>
              <a:rPr lang="en-US" spc="-20" dirty="0"/>
              <a:t>contained</a:t>
            </a:r>
            <a:r>
              <a:rPr lang="en-US" spc="-25" dirty="0"/>
              <a:t> </a:t>
            </a:r>
            <a:r>
              <a:rPr lang="en-US" spc="-10" dirty="0"/>
              <a:t>therein.</a:t>
            </a:r>
          </a:p>
        </p:txBody>
      </p:sp>
    </p:spTree>
    <p:extLst>
      <p:ext uri="{BB962C8B-B14F-4D97-AF65-F5344CB8AC3E}">
        <p14:creationId xmlns:p14="http://schemas.microsoft.com/office/powerpoint/2010/main" val="352837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3ABDB-C8E6-08A3-A544-3AAD20BAC05D}"/>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A9C15B-4716-174D-325F-5D8C56FECA2B}"/>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198840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857966-829B-60E2-505D-B6F04E402993}"/>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D1BEDD-5591-51FA-72DA-7E5924B7E72B}"/>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F1F412-FEE2-EC94-CB8E-D9146AE67E1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9671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7A352-4628-6C11-B4E3-93BBC4A77939}"/>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2006F4-A201-3229-2A7E-C19FFD3564F7}"/>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225A6F9-F683-84E9-E5B2-437F9888819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8C23137-3DA7-A719-65EA-A9C744EC0B66}"/>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3E4D13-596C-DE10-EE21-E5BDA525968C}"/>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3416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EC2C0-FB48-5F4C-1930-13465226C4CF}"/>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89527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46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965BF-53E5-F1CC-C0C8-9B49E939881F}"/>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B4B5C6-0A9C-4BF4-C128-F1D66C431496}"/>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CE3C77A-3822-D810-6CB5-BE3461AFED89}"/>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79963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244A1-8A3C-1F77-6EEB-9E962D966F05}"/>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829DC7D-7E98-C025-7358-761EBB7AE109}"/>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F2539F0-BCAA-0458-ED6F-3D36EB0D5BC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0516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44C8E543-65A6-FC80-AC84-89806CA970EA}"/>
              </a:ext>
            </a:extLst>
          </p:cNvPr>
          <p:cNvPicPr/>
          <p:nvPr userDrawn="1"/>
        </p:nvPicPr>
        <p:blipFill>
          <a:blip r:embed="rId13" cstate="print"/>
          <a:stretch>
            <a:fillRect/>
          </a:stretch>
        </p:blipFill>
        <p:spPr>
          <a:xfrm>
            <a:off x="13090351" y="1130316"/>
            <a:ext cx="3927134" cy="511586"/>
          </a:xfrm>
          <a:prstGeom prst="rect">
            <a:avLst/>
          </a:prstGeom>
        </p:spPr>
      </p:pic>
      <p:grpSp>
        <p:nvGrpSpPr>
          <p:cNvPr id="9" name="object 3">
            <a:extLst>
              <a:ext uri="{FF2B5EF4-FFF2-40B4-BE49-F238E27FC236}">
                <a16:creationId xmlns:a16="http://schemas.microsoft.com/office/drawing/2014/main" id="{425D69B2-1E8D-6873-B029-7E5FA213CC9D}"/>
              </a:ext>
            </a:extLst>
          </p:cNvPr>
          <p:cNvGrpSpPr/>
          <p:nvPr userDrawn="1"/>
        </p:nvGrpSpPr>
        <p:grpSpPr>
          <a:xfrm>
            <a:off x="560066" y="618997"/>
            <a:ext cx="887730" cy="1363345"/>
            <a:chOff x="560066" y="618997"/>
            <a:chExt cx="887730" cy="1363345"/>
          </a:xfrm>
        </p:grpSpPr>
        <p:sp>
          <p:nvSpPr>
            <p:cNvPr id="10" name="object 4">
              <a:extLst>
                <a:ext uri="{FF2B5EF4-FFF2-40B4-BE49-F238E27FC236}">
                  <a16:creationId xmlns:a16="http://schemas.microsoft.com/office/drawing/2014/main" id="{7D1AE24B-D21F-ABB4-B103-A98C26CBBE93}"/>
                </a:ext>
              </a:extLst>
            </p:cNvPr>
            <p:cNvSpPr/>
            <p:nvPr/>
          </p:nvSpPr>
          <p:spPr>
            <a:xfrm>
              <a:off x="560066" y="619017"/>
              <a:ext cx="887094" cy="1363345"/>
            </a:xfrm>
            <a:custGeom>
              <a:avLst/>
              <a:gdLst/>
              <a:ahLst/>
              <a:cxnLst/>
              <a:rect l="l" t="t" r="r" b="b"/>
              <a:pathLst>
                <a:path w="887094" h="1363345">
                  <a:moveTo>
                    <a:pt x="202742" y="1362903"/>
                  </a:moveTo>
                  <a:lnTo>
                    <a:pt x="164111" y="1358362"/>
                  </a:lnTo>
                  <a:lnTo>
                    <a:pt x="127095" y="1346841"/>
                  </a:lnTo>
                  <a:lnTo>
                    <a:pt x="92784" y="1328791"/>
                  </a:lnTo>
                  <a:lnTo>
                    <a:pt x="62270" y="1304664"/>
                  </a:lnTo>
                  <a:lnTo>
                    <a:pt x="36643" y="1274913"/>
                  </a:lnTo>
                  <a:lnTo>
                    <a:pt x="16995" y="1239987"/>
                  </a:lnTo>
                  <a:lnTo>
                    <a:pt x="4417" y="1200340"/>
                  </a:lnTo>
                  <a:lnTo>
                    <a:pt x="0" y="1156422"/>
                  </a:lnTo>
                  <a:lnTo>
                    <a:pt x="0" y="206176"/>
                  </a:lnTo>
                  <a:lnTo>
                    <a:pt x="4417" y="162331"/>
                  </a:lnTo>
                  <a:lnTo>
                    <a:pt x="16995" y="122744"/>
                  </a:lnTo>
                  <a:lnTo>
                    <a:pt x="36643" y="87868"/>
                  </a:lnTo>
                  <a:lnTo>
                    <a:pt x="62270" y="58156"/>
                  </a:lnTo>
                  <a:lnTo>
                    <a:pt x="92784" y="34060"/>
                  </a:lnTo>
                  <a:lnTo>
                    <a:pt x="127095" y="16034"/>
                  </a:lnTo>
                  <a:lnTo>
                    <a:pt x="164111" y="4529"/>
                  </a:lnTo>
                  <a:lnTo>
                    <a:pt x="202742" y="0"/>
                  </a:lnTo>
                  <a:lnTo>
                    <a:pt x="241897" y="2897"/>
                  </a:lnTo>
                  <a:lnTo>
                    <a:pt x="280483" y="13675"/>
                  </a:lnTo>
                  <a:lnTo>
                    <a:pt x="317412" y="32786"/>
                  </a:lnTo>
                  <a:lnTo>
                    <a:pt x="351591" y="60682"/>
                  </a:lnTo>
                  <a:lnTo>
                    <a:pt x="831484" y="540576"/>
                  </a:lnTo>
                  <a:lnTo>
                    <a:pt x="856077" y="572629"/>
                  </a:lnTo>
                  <a:lnTo>
                    <a:pt x="873944" y="608863"/>
                  </a:lnTo>
                  <a:lnTo>
                    <a:pt x="884399" y="647889"/>
                  </a:lnTo>
                  <a:lnTo>
                    <a:pt x="887041" y="674710"/>
                  </a:lnTo>
                  <a:lnTo>
                    <a:pt x="887041" y="688203"/>
                  </a:lnTo>
                  <a:lnTo>
                    <a:pt x="881767" y="728258"/>
                  </a:lnTo>
                  <a:lnTo>
                    <a:pt x="868781" y="766515"/>
                  </a:lnTo>
                  <a:lnTo>
                    <a:pt x="848581" y="801505"/>
                  </a:lnTo>
                  <a:lnTo>
                    <a:pt x="351591" y="1302232"/>
                  </a:lnTo>
                  <a:lnTo>
                    <a:pt x="317412" y="1330128"/>
                  </a:lnTo>
                  <a:lnTo>
                    <a:pt x="280483" y="1349238"/>
                  </a:lnTo>
                  <a:lnTo>
                    <a:pt x="241897" y="1360012"/>
                  </a:lnTo>
                  <a:lnTo>
                    <a:pt x="202742" y="1362903"/>
                  </a:lnTo>
                  <a:close/>
                </a:path>
              </a:pathLst>
            </a:custGeom>
            <a:solidFill>
              <a:srgbClr val="16A637"/>
            </a:solidFill>
          </p:spPr>
          <p:txBody>
            <a:bodyPr wrap="square" lIns="0" tIns="0" rIns="0" bIns="0" rtlCol="0"/>
            <a:lstStyle/>
            <a:p>
              <a:endParaRPr/>
            </a:p>
          </p:txBody>
        </p:sp>
        <p:sp>
          <p:nvSpPr>
            <p:cNvPr id="11" name="object 5">
              <a:extLst>
                <a:ext uri="{FF2B5EF4-FFF2-40B4-BE49-F238E27FC236}">
                  <a16:creationId xmlns:a16="http://schemas.microsoft.com/office/drawing/2014/main" id="{0732FA4A-4932-B704-9A48-AE54BE4F66F1}"/>
                </a:ext>
              </a:extLst>
            </p:cNvPr>
            <p:cNvSpPr/>
            <p:nvPr/>
          </p:nvSpPr>
          <p:spPr>
            <a:xfrm>
              <a:off x="560172" y="618997"/>
              <a:ext cx="887730" cy="1026160"/>
            </a:xfrm>
            <a:custGeom>
              <a:avLst/>
              <a:gdLst/>
              <a:ahLst/>
              <a:cxnLst/>
              <a:rect l="l" t="t" r="r" b="b"/>
              <a:pathLst>
                <a:path w="887730" h="1026160">
                  <a:moveTo>
                    <a:pt x="628746" y="1025835"/>
                  </a:moveTo>
                  <a:lnTo>
                    <a:pt x="580659" y="848647"/>
                  </a:lnTo>
                  <a:lnTo>
                    <a:pt x="358955" y="571248"/>
                  </a:lnTo>
                  <a:lnTo>
                    <a:pt x="114959" y="315467"/>
                  </a:lnTo>
                  <a:lnTo>
                    <a:pt x="0" y="203133"/>
                  </a:lnTo>
                  <a:lnTo>
                    <a:pt x="5095" y="159784"/>
                  </a:lnTo>
                  <a:lnTo>
                    <a:pt x="18139" y="120676"/>
                  </a:lnTo>
                  <a:lnTo>
                    <a:pt x="38067" y="86255"/>
                  </a:lnTo>
                  <a:lnTo>
                    <a:pt x="63815" y="56963"/>
                  </a:lnTo>
                  <a:lnTo>
                    <a:pt x="94316" y="33248"/>
                  </a:lnTo>
                  <a:lnTo>
                    <a:pt x="128507" y="15552"/>
                  </a:lnTo>
                  <a:lnTo>
                    <a:pt x="165322" y="4321"/>
                  </a:lnTo>
                  <a:lnTo>
                    <a:pt x="203696" y="0"/>
                  </a:lnTo>
                  <a:lnTo>
                    <a:pt x="242565" y="3032"/>
                  </a:lnTo>
                  <a:lnTo>
                    <a:pt x="280862" y="13864"/>
                  </a:lnTo>
                  <a:lnTo>
                    <a:pt x="317524" y="32939"/>
                  </a:lnTo>
                  <a:lnTo>
                    <a:pt x="351485" y="60702"/>
                  </a:lnTo>
                  <a:lnTo>
                    <a:pt x="831801" y="541017"/>
                  </a:lnTo>
                  <a:lnTo>
                    <a:pt x="856393" y="573070"/>
                  </a:lnTo>
                  <a:lnTo>
                    <a:pt x="874260" y="609304"/>
                  </a:lnTo>
                  <a:lnTo>
                    <a:pt x="884716" y="648330"/>
                  </a:lnTo>
                  <a:lnTo>
                    <a:pt x="887357" y="675151"/>
                  </a:lnTo>
                  <a:lnTo>
                    <a:pt x="887357" y="688644"/>
                  </a:lnTo>
                  <a:lnTo>
                    <a:pt x="882084" y="728699"/>
                  </a:lnTo>
                  <a:lnTo>
                    <a:pt x="869097" y="766956"/>
                  </a:lnTo>
                  <a:lnTo>
                    <a:pt x="848898" y="801945"/>
                  </a:lnTo>
                  <a:lnTo>
                    <a:pt x="831801" y="822779"/>
                  </a:lnTo>
                  <a:lnTo>
                    <a:pt x="628746" y="1025835"/>
                  </a:lnTo>
                  <a:close/>
                </a:path>
              </a:pathLst>
            </a:custGeom>
            <a:solidFill>
              <a:srgbClr val="93D83C"/>
            </a:solidFill>
          </p:spPr>
          <p:txBody>
            <a:bodyPr wrap="square" lIns="0" tIns="0" rIns="0" bIns="0" rtlCol="0"/>
            <a:lstStyle/>
            <a:p>
              <a:endParaRPr/>
            </a:p>
          </p:txBody>
        </p:sp>
      </p:grpSp>
      <p:grpSp>
        <p:nvGrpSpPr>
          <p:cNvPr id="12" name="object 6">
            <a:extLst>
              <a:ext uri="{FF2B5EF4-FFF2-40B4-BE49-F238E27FC236}">
                <a16:creationId xmlns:a16="http://schemas.microsoft.com/office/drawing/2014/main" id="{0EE80267-FE85-2F96-6DA4-166FEE6FC99B}"/>
              </a:ext>
            </a:extLst>
          </p:cNvPr>
          <p:cNvGrpSpPr/>
          <p:nvPr userDrawn="1"/>
        </p:nvGrpSpPr>
        <p:grpSpPr>
          <a:xfrm>
            <a:off x="1127665" y="612442"/>
            <a:ext cx="911225" cy="1358265"/>
            <a:chOff x="1127665" y="612442"/>
            <a:chExt cx="911225" cy="1358265"/>
          </a:xfrm>
        </p:grpSpPr>
        <p:sp>
          <p:nvSpPr>
            <p:cNvPr id="13" name="object 7">
              <a:extLst>
                <a:ext uri="{FF2B5EF4-FFF2-40B4-BE49-F238E27FC236}">
                  <a16:creationId xmlns:a16="http://schemas.microsoft.com/office/drawing/2014/main" id="{6838DAE0-222B-AE64-C42C-5A19F8CF48DD}"/>
                </a:ext>
              </a:extLst>
            </p:cNvPr>
            <p:cNvSpPr/>
            <p:nvPr/>
          </p:nvSpPr>
          <p:spPr>
            <a:xfrm>
              <a:off x="1768983" y="612444"/>
              <a:ext cx="269240" cy="269240"/>
            </a:xfrm>
            <a:custGeom>
              <a:avLst/>
              <a:gdLst/>
              <a:ahLst/>
              <a:cxnLst/>
              <a:rect l="l" t="t" r="r" b="b"/>
              <a:pathLst>
                <a:path w="269239" h="269240">
                  <a:moveTo>
                    <a:pt x="269240" y="134620"/>
                  </a:moveTo>
                  <a:lnTo>
                    <a:pt x="263448" y="95542"/>
                  </a:lnTo>
                  <a:lnTo>
                    <a:pt x="246545" y="59829"/>
                  </a:lnTo>
                  <a:lnTo>
                    <a:pt x="220027" y="30556"/>
                  </a:lnTo>
                  <a:lnTo>
                    <a:pt x="186131" y="10248"/>
                  </a:lnTo>
                  <a:lnTo>
                    <a:pt x="147815" y="647"/>
                  </a:lnTo>
                  <a:lnTo>
                    <a:pt x="134620" y="0"/>
                  </a:lnTo>
                  <a:lnTo>
                    <a:pt x="128003" y="165"/>
                  </a:lnTo>
                  <a:lnTo>
                    <a:pt x="89281" y="7874"/>
                  </a:lnTo>
                  <a:lnTo>
                    <a:pt x="54419" y="26504"/>
                  </a:lnTo>
                  <a:lnTo>
                    <a:pt x="26492" y="54419"/>
                  </a:lnTo>
                  <a:lnTo>
                    <a:pt x="7861" y="89281"/>
                  </a:lnTo>
                  <a:lnTo>
                    <a:pt x="165" y="128003"/>
                  </a:lnTo>
                  <a:lnTo>
                    <a:pt x="0" y="134620"/>
                  </a:lnTo>
                  <a:lnTo>
                    <a:pt x="165" y="141236"/>
                  </a:lnTo>
                  <a:lnTo>
                    <a:pt x="7861" y="179971"/>
                  </a:lnTo>
                  <a:lnTo>
                    <a:pt x="26492" y="214820"/>
                  </a:lnTo>
                  <a:lnTo>
                    <a:pt x="54419" y="242747"/>
                  </a:lnTo>
                  <a:lnTo>
                    <a:pt x="89281" y="261378"/>
                  </a:lnTo>
                  <a:lnTo>
                    <a:pt x="128003" y="269074"/>
                  </a:lnTo>
                  <a:lnTo>
                    <a:pt x="134620" y="269240"/>
                  </a:lnTo>
                  <a:lnTo>
                    <a:pt x="141236" y="269074"/>
                  </a:lnTo>
                  <a:lnTo>
                    <a:pt x="179959" y="261378"/>
                  </a:lnTo>
                  <a:lnTo>
                    <a:pt x="214820" y="242747"/>
                  </a:lnTo>
                  <a:lnTo>
                    <a:pt x="242747" y="214820"/>
                  </a:lnTo>
                  <a:lnTo>
                    <a:pt x="261378" y="179971"/>
                  </a:lnTo>
                  <a:lnTo>
                    <a:pt x="269074" y="141236"/>
                  </a:lnTo>
                  <a:lnTo>
                    <a:pt x="269240" y="134620"/>
                  </a:lnTo>
                  <a:close/>
                </a:path>
              </a:pathLst>
            </a:custGeom>
            <a:solidFill>
              <a:srgbClr val="16A637"/>
            </a:solidFill>
          </p:spPr>
          <p:txBody>
            <a:bodyPr wrap="square" lIns="0" tIns="0" rIns="0" bIns="0" rtlCol="0"/>
            <a:lstStyle/>
            <a:p>
              <a:endParaRPr/>
            </a:p>
          </p:txBody>
        </p:sp>
        <p:sp>
          <p:nvSpPr>
            <p:cNvPr id="14" name="object 8">
              <a:extLst>
                <a:ext uri="{FF2B5EF4-FFF2-40B4-BE49-F238E27FC236}">
                  <a16:creationId xmlns:a16="http://schemas.microsoft.com/office/drawing/2014/main" id="{D72B8E9F-59E1-CB9A-D81D-403ECD4F5060}"/>
                </a:ext>
              </a:extLst>
            </p:cNvPr>
            <p:cNvSpPr/>
            <p:nvPr/>
          </p:nvSpPr>
          <p:spPr>
            <a:xfrm>
              <a:off x="1127665" y="631791"/>
              <a:ext cx="911225" cy="1339215"/>
            </a:xfrm>
            <a:custGeom>
              <a:avLst/>
              <a:gdLst/>
              <a:ahLst/>
              <a:cxnLst/>
              <a:rect l="l" t="t" r="r" b="b"/>
              <a:pathLst>
                <a:path w="911225" h="1339214">
                  <a:moveTo>
                    <a:pt x="232033" y="1338882"/>
                  </a:moveTo>
                  <a:lnTo>
                    <a:pt x="191202" y="1334729"/>
                  </a:lnTo>
                  <a:lnTo>
                    <a:pt x="151119" y="1325612"/>
                  </a:lnTo>
                  <a:lnTo>
                    <a:pt x="113173" y="1312250"/>
                  </a:lnTo>
                  <a:lnTo>
                    <a:pt x="78753" y="1295364"/>
                  </a:lnTo>
                  <a:lnTo>
                    <a:pt x="26049" y="1253897"/>
                  </a:lnTo>
                  <a:lnTo>
                    <a:pt x="4122" y="1206967"/>
                  </a:lnTo>
                  <a:lnTo>
                    <a:pt x="8173" y="1183252"/>
                  </a:lnTo>
                  <a:lnTo>
                    <a:pt x="24087" y="1160330"/>
                  </a:lnTo>
                  <a:lnTo>
                    <a:pt x="370314" y="814003"/>
                  </a:lnTo>
                  <a:lnTo>
                    <a:pt x="374841" y="809014"/>
                  </a:lnTo>
                  <a:lnTo>
                    <a:pt x="398386" y="776191"/>
                  </a:lnTo>
                  <a:lnTo>
                    <a:pt x="415070" y="739405"/>
                  </a:lnTo>
                  <a:lnTo>
                    <a:pt x="424250" y="700068"/>
                  </a:lnTo>
                  <a:lnTo>
                    <a:pt x="425904" y="679915"/>
                  </a:lnTo>
                  <a:lnTo>
                    <a:pt x="425904" y="666425"/>
                  </a:lnTo>
                  <a:lnTo>
                    <a:pt x="420627" y="626378"/>
                  </a:lnTo>
                  <a:lnTo>
                    <a:pt x="407633" y="588131"/>
                  </a:lnTo>
                  <a:lnTo>
                    <a:pt x="387421" y="553158"/>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9" y="528967"/>
                  </a:lnTo>
                  <a:lnTo>
                    <a:pt x="879731" y="561078"/>
                  </a:lnTo>
                  <a:lnTo>
                    <a:pt x="897725" y="597416"/>
                  </a:lnTo>
                  <a:lnTo>
                    <a:pt x="908257" y="636574"/>
                  </a:lnTo>
                  <a:lnTo>
                    <a:pt x="910918" y="663495"/>
                  </a:lnTo>
                  <a:lnTo>
                    <a:pt x="910918" y="677037"/>
                  </a:lnTo>
                  <a:lnTo>
                    <a:pt x="905606" y="717239"/>
                  </a:lnTo>
                  <a:lnTo>
                    <a:pt x="892525" y="755620"/>
                  </a:lnTo>
                  <a:lnTo>
                    <a:pt x="872183" y="790698"/>
                  </a:lnTo>
                  <a:lnTo>
                    <a:pt x="375045" y="1291464"/>
                  </a:lnTo>
                  <a:lnTo>
                    <a:pt x="310380" y="1329418"/>
                  </a:lnTo>
                  <a:lnTo>
                    <a:pt x="272222" y="1337352"/>
                  </a:lnTo>
                  <a:lnTo>
                    <a:pt x="232033" y="1338882"/>
                  </a:lnTo>
                  <a:close/>
                </a:path>
              </a:pathLst>
            </a:custGeom>
            <a:solidFill>
              <a:srgbClr val="A6F542"/>
            </a:solidFill>
          </p:spPr>
          <p:txBody>
            <a:bodyPr wrap="square" lIns="0" tIns="0" rIns="0" bIns="0" rtlCol="0"/>
            <a:lstStyle/>
            <a:p>
              <a:endParaRPr/>
            </a:p>
          </p:txBody>
        </p:sp>
        <p:sp>
          <p:nvSpPr>
            <p:cNvPr id="15" name="object 9">
              <a:extLst>
                <a:ext uri="{FF2B5EF4-FFF2-40B4-BE49-F238E27FC236}">
                  <a16:creationId xmlns:a16="http://schemas.microsoft.com/office/drawing/2014/main" id="{58F66576-47FB-0432-804D-0FFBFBA35178}"/>
                </a:ext>
              </a:extLst>
            </p:cNvPr>
            <p:cNvSpPr/>
            <p:nvPr/>
          </p:nvSpPr>
          <p:spPr>
            <a:xfrm>
              <a:off x="1127665" y="631791"/>
              <a:ext cx="911225" cy="1006475"/>
            </a:xfrm>
            <a:custGeom>
              <a:avLst/>
              <a:gdLst/>
              <a:ahLst/>
              <a:cxnLst/>
              <a:rect l="l" t="t" r="r" b="b"/>
              <a:pathLst>
                <a:path w="911225" h="1006475">
                  <a:moveTo>
                    <a:pt x="660436" y="1006073"/>
                  </a:moveTo>
                  <a:lnTo>
                    <a:pt x="636002" y="943344"/>
                  </a:lnTo>
                  <a:lnTo>
                    <a:pt x="616360" y="907318"/>
                  </a:lnTo>
                  <a:lnTo>
                    <a:pt x="592402" y="868695"/>
                  </a:lnTo>
                  <a:lnTo>
                    <a:pt x="564600" y="827860"/>
                  </a:lnTo>
                  <a:lnTo>
                    <a:pt x="533431" y="785194"/>
                  </a:lnTo>
                  <a:lnTo>
                    <a:pt x="499368" y="741081"/>
                  </a:lnTo>
                  <a:lnTo>
                    <a:pt x="462885" y="695904"/>
                  </a:lnTo>
                  <a:lnTo>
                    <a:pt x="424458" y="650047"/>
                  </a:lnTo>
                  <a:lnTo>
                    <a:pt x="421823" y="632874"/>
                  </a:lnTo>
                  <a:lnTo>
                    <a:pt x="405443" y="583786"/>
                  </a:lnTo>
                  <a:lnTo>
                    <a:pt x="377315" y="540350"/>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3" y="528961"/>
                  </a:lnTo>
                  <a:lnTo>
                    <a:pt x="879695" y="561024"/>
                  </a:lnTo>
                  <a:lnTo>
                    <a:pt x="897682" y="597303"/>
                  </a:lnTo>
                  <a:lnTo>
                    <a:pt x="908227" y="636400"/>
                  </a:lnTo>
                  <a:lnTo>
                    <a:pt x="910925" y="676805"/>
                  </a:lnTo>
                  <a:lnTo>
                    <a:pt x="910600" y="683550"/>
                  </a:lnTo>
                  <a:lnTo>
                    <a:pt x="904033" y="723508"/>
                  </a:lnTo>
                  <a:lnTo>
                    <a:pt x="889780" y="761410"/>
                  </a:lnTo>
                  <a:lnTo>
                    <a:pt x="868391" y="795795"/>
                  </a:lnTo>
                  <a:lnTo>
                    <a:pt x="855269" y="811246"/>
                  </a:lnTo>
                  <a:lnTo>
                    <a:pt x="660436" y="1006073"/>
                  </a:lnTo>
                  <a:close/>
                </a:path>
              </a:pathLst>
            </a:custGeom>
            <a:solidFill>
              <a:srgbClr val="16A637"/>
            </a:solidFill>
          </p:spPr>
          <p:txBody>
            <a:bodyPr wrap="square" lIns="0" tIns="0" rIns="0" bIns="0" rtlCol="0"/>
            <a:lstStyle/>
            <a:p>
              <a:endParaRPr/>
            </a:p>
          </p:txBody>
        </p:sp>
      </p:grpSp>
      <p:grpSp>
        <p:nvGrpSpPr>
          <p:cNvPr id="16" name="object 10">
            <a:extLst>
              <a:ext uri="{FF2B5EF4-FFF2-40B4-BE49-F238E27FC236}">
                <a16:creationId xmlns:a16="http://schemas.microsoft.com/office/drawing/2014/main" id="{2726F590-6AB1-D4B7-738F-581095783150}"/>
              </a:ext>
            </a:extLst>
          </p:cNvPr>
          <p:cNvGrpSpPr/>
          <p:nvPr userDrawn="1"/>
        </p:nvGrpSpPr>
        <p:grpSpPr>
          <a:xfrm>
            <a:off x="16371766" y="8330202"/>
            <a:ext cx="887730" cy="1363345"/>
            <a:chOff x="16371766" y="8330202"/>
            <a:chExt cx="887730" cy="1363345"/>
          </a:xfrm>
        </p:grpSpPr>
        <p:sp>
          <p:nvSpPr>
            <p:cNvPr id="17" name="object 11">
              <a:extLst>
                <a:ext uri="{FF2B5EF4-FFF2-40B4-BE49-F238E27FC236}">
                  <a16:creationId xmlns:a16="http://schemas.microsoft.com/office/drawing/2014/main" id="{B280E431-9D51-2681-D8EF-D8B199CCD465}"/>
                </a:ext>
              </a:extLst>
            </p:cNvPr>
            <p:cNvSpPr/>
            <p:nvPr/>
          </p:nvSpPr>
          <p:spPr>
            <a:xfrm>
              <a:off x="16372188" y="8330202"/>
              <a:ext cx="887094" cy="1363345"/>
            </a:xfrm>
            <a:custGeom>
              <a:avLst/>
              <a:gdLst/>
              <a:ahLst/>
              <a:cxnLst/>
              <a:rect l="l" t="t" r="r" b="b"/>
              <a:pathLst>
                <a:path w="887094" h="1363345">
                  <a:moveTo>
                    <a:pt x="684298" y="0"/>
                  </a:moveTo>
                  <a:lnTo>
                    <a:pt x="722929" y="4541"/>
                  </a:lnTo>
                  <a:lnTo>
                    <a:pt x="759945" y="16062"/>
                  </a:lnTo>
                  <a:lnTo>
                    <a:pt x="794256" y="34112"/>
                  </a:lnTo>
                  <a:lnTo>
                    <a:pt x="824770" y="58238"/>
                  </a:lnTo>
                  <a:lnTo>
                    <a:pt x="850397" y="87990"/>
                  </a:lnTo>
                  <a:lnTo>
                    <a:pt x="870045" y="122916"/>
                  </a:lnTo>
                  <a:lnTo>
                    <a:pt x="882623" y="162563"/>
                  </a:lnTo>
                  <a:lnTo>
                    <a:pt x="887041" y="206481"/>
                  </a:lnTo>
                  <a:lnTo>
                    <a:pt x="887041" y="1156727"/>
                  </a:lnTo>
                  <a:lnTo>
                    <a:pt x="882623" y="1200572"/>
                  </a:lnTo>
                  <a:lnTo>
                    <a:pt x="870045" y="1240159"/>
                  </a:lnTo>
                  <a:lnTo>
                    <a:pt x="850397" y="1275034"/>
                  </a:lnTo>
                  <a:lnTo>
                    <a:pt x="824770" y="1304746"/>
                  </a:lnTo>
                  <a:lnTo>
                    <a:pt x="794256" y="1328842"/>
                  </a:lnTo>
                  <a:lnTo>
                    <a:pt x="759945" y="1346869"/>
                  </a:lnTo>
                  <a:lnTo>
                    <a:pt x="722929" y="1358373"/>
                  </a:lnTo>
                  <a:lnTo>
                    <a:pt x="684298" y="1362903"/>
                  </a:lnTo>
                  <a:lnTo>
                    <a:pt x="645144" y="1360006"/>
                  </a:lnTo>
                  <a:lnTo>
                    <a:pt x="606557" y="1349228"/>
                  </a:lnTo>
                  <a:lnTo>
                    <a:pt x="569628" y="1330117"/>
                  </a:lnTo>
                  <a:lnTo>
                    <a:pt x="535450" y="1302220"/>
                  </a:lnTo>
                  <a:lnTo>
                    <a:pt x="55557" y="822327"/>
                  </a:lnTo>
                  <a:lnTo>
                    <a:pt x="30964" y="790274"/>
                  </a:lnTo>
                  <a:lnTo>
                    <a:pt x="13096" y="754039"/>
                  </a:lnTo>
                  <a:lnTo>
                    <a:pt x="2641" y="715014"/>
                  </a:lnTo>
                  <a:lnTo>
                    <a:pt x="0" y="688192"/>
                  </a:lnTo>
                  <a:lnTo>
                    <a:pt x="0" y="674699"/>
                  </a:lnTo>
                  <a:lnTo>
                    <a:pt x="5273" y="634645"/>
                  </a:lnTo>
                  <a:lnTo>
                    <a:pt x="18259" y="596387"/>
                  </a:lnTo>
                  <a:lnTo>
                    <a:pt x="38459" y="561398"/>
                  </a:lnTo>
                  <a:lnTo>
                    <a:pt x="535450" y="60671"/>
                  </a:lnTo>
                  <a:lnTo>
                    <a:pt x="569628" y="32774"/>
                  </a:lnTo>
                  <a:lnTo>
                    <a:pt x="606557" y="13665"/>
                  </a:lnTo>
                  <a:lnTo>
                    <a:pt x="645144" y="2890"/>
                  </a:lnTo>
                  <a:lnTo>
                    <a:pt x="684298" y="0"/>
                  </a:lnTo>
                  <a:close/>
                </a:path>
              </a:pathLst>
            </a:custGeom>
            <a:solidFill>
              <a:srgbClr val="16A637"/>
            </a:solidFill>
          </p:spPr>
          <p:txBody>
            <a:bodyPr wrap="square" lIns="0" tIns="0" rIns="0" bIns="0" rtlCol="0"/>
            <a:lstStyle/>
            <a:p>
              <a:endParaRPr/>
            </a:p>
          </p:txBody>
        </p:sp>
        <p:sp>
          <p:nvSpPr>
            <p:cNvPr id="18" name="object 12">
              <a:extLst>
                <a:ext uri="{FF2B5EF4-FFF2-40B4-BE49-F238E27FC236}">
                  <a16:creationId xmlns:a16="http://schemas.microsoft.com/office/drawing/2014/main" id="{E4C96C2A-589F-BB8A-5252-3C90D164DA9B}"/>
                </a:ext>
              </a:extLst>
            </p:cNvPr>
            <p:cNvSpPr/>
            <p:nvPr/>
          </p:nvSpPr>
          <p:spPr>
            <a:xfrm>
              <a:off x="16371766" y="8667290"/>
              <a:ext cx="887730" cy="1026160"/>
            </a:xfrm>
            <a:custGeom>
              <a:avLst/>
              <a:gdLst/>
              <a:ahLst/>
              <a:cxnLst/>
              <a:rect l="l" t="t" r="r" b="b"/>
              <a:pathLst>
                <a:path w="887730" h="1026159">
                  <a:moveTo>
                    <a:pt x="258611" y="0"/>
                  </a:moveTo>
                  <a:lnTo>
                    <a:pt x="306697" y="177187"/>
                  </a:lnTo>
                  <a:lnTo>
                    <a:pt x="528402" y="454587"/>
                  </a:lnTo>
                  <a:lnTo>
                    <a:pt x="772397" y="710368"/>
                  </a:lnTo>
                  <a:lnTo>
                    <a:pt x="887357" y="822701"/>
                  </a:lnTo>
                  <a:lnTo>
                    <a:pt x="882262" y="866050"/>
                  </a:lnTo>
                  <a:lnTo>
                    <a:pt x="869218" y="905158"/>
                  </a:lnTo>
                  <a:lnTo>
                    <a:pt x="849290" y="939580"/>
                  </a:lnTo>
                  <a:lnTo>
                    <a:pt x="823542" y="968871"/>
                  </a:lnTo>
                  <a:lnTo>
                    <a:pt x="793040" y="992587"/>
                  </a:lnTo>
                  <a:lnTo>
                    <a:pt x="758850" y="1010283"/>
                  </a:lnTo>
                  <a:lnTo>
                    <a:pt x="722035" y="1021513"/>
                  </a:lnTo>
                  <a:lnTo>
                    <a:pt x="683660" y="1025835"/>
                  </a:lnTo>
                  <a:lnTo>
                    <a:pt x="644792" y="1022802"/>
                  </a:lnTo>
                  <a:lnTo>
                    <a:pt x="606494" y="1011971"/>
                  </a:lnTo>
                  <a:lnTo>
                    <a:pt x="569833" y="992896"/>
                  </a:lnTo>
                  <a:lnTo>
                    <a:pt x="535872" y="965133"/>
                  </a:lnTo>
                  <a:lnTo>
                    <a:pt x="55556" y="484817"/>
                  </a:lnTo>
                  <a:lnTo>
                    <a:pt x="30963" y="452764"/>
                  </a:lnTo>
                  <a:lnTo>
                    <a:pt x="13097" y="416530"/>
                  </a:lnTo>
                  <a:lnTo>
                    <a:pt x="2641" y="377505"/>
                  </a:lnTo>
                  <a:lnTo>
                    <a:pt x="0" y="350683"/>
                  </a:lnTo>
                  <a:lnTo>
                    <a:pt x="0" y="337191"/>
                  </a:lnTo>
                  <a:lnTo>
                    <a:pt x="5273" y="297136"/>
                  </a:lnTo>
                  <a:lnTo>
                    <a:pt x="18259" y="258879"/>
                  </a:lnTo>
                  <a:lnTo>
                    <a:pt x="38459" y="223890"/>
                  </a:lnTo>
                  <a:lnTo>
                    <a:pt x="55556" y="203055"/>
                  </a:lnTo>
                  <a:lnTo>
                    <a:pt x="258611" y="0"/>
                  </a:lnTo>
                  <a:close/>
                </a:path>
              </a:pathLst>
            </a:custGeom>
            <a:solidFill>
              <a:srgbClr val="93D83C"/>
            </a:solidFill>
          </p:spPr>
          <p:txBody>
            <a:bodyPr wrap="square" lIns="0" tIns="0" rIns="0" bIns="0" rtlCol="0"/>
            <a:lstStyle/>
            <a:p>
              <a:endParaRPr/>
            </a:p>
          </p:txBody>
        </p:sp>
      </p:grpSp>
      <p:grpSp>
        <p:nvGrpSpPr>
          <p:cNvPr id="19" name="object 13">
            <a:extLst>
              <a:ext uri="{FF2B5EF4-FFF2-40B4-BE49-F238E27FC236}">
                <a16:creationId xmlns:a16="http://schemas.microsoft.com/office/drawing/2014/main" id="{97D3E8E8-6685-C71C-8194-C14A46948EA8}"/>
              </a:ext>
            </a:extLst>
          </p:cNvPr>
          <p:cNvGrpSpPr/>
          <p:nvPr userDrawn="1"/>
        </p:nvGrpSpPr>
        <p:grpSpPr>
          <a:xfrm>
            <a:off x="15780706" y="8341449"/>
            <a:ext cx="911225" cy="1358265"/>
            <a:chOff x="15780706" y="8341449"/>
            <a:chExt cx="911225" cy="1358265"/>
          </a:xfrm>
        </p:grpSpPr>
        <p:sp>
          <p:nvSpPr>
            <p:cNvPr id="20" name="object 14">
              <a:extLst>
                <a:ext uri="{FF2B5EF4-FFF2-40B4-BE49-F238E27FC236}">
                  <a16:creationId xmlns:a16="http://schemas.microsoft.com/office/drawing/2014/main" id="{E472DC5E-331F-88D4-8F57-CA5308302F7D}"/>
                </a:ext>
              </a:extLst>
            </p:cNvPr>
            <p:cNvSpPr/>
            <p:nvPr/>
          </p:nvSpPr>
          <p:spPr>
            <a:xfrm>
              <a:off x="15781059" y="9430448"/>
              <a:ext cx="269240" cy="269240"/>
            </a:xfrm>
            <a:custGeom>
              <a:avLst/>
              <a:gdLst/>
              <a:ahLst/>
              <a:cxnLst/>
              <a:rect l="l" t="t" r="r" b="b"/>
              <a:pathLst>
                <a:path w="269240" h="269240">
                  <a:moveTo>
                    <a:pt x="269240" y="134620"/>
                  </a:moveTo>
                  <a:lnTo>
                    <a:pt x="263448" y="95542"/>
                  </a:lnTo>
                  <a:lnTo>
                    <a:pt x="246557" y="59829"/>
                  </a:lnTo>
                  <a:lnTo>
                    <a:pt x="220027" y="30556"/>
                  </a:lnTo>
                  <a:lnTo>
                    <a:pt x="186143" y="10248"/>
                  </a:lnTo>
                  <a:lnTo>
                    <a:pt x="147815" y="647"/>
                  </a:lnTo>
                  <a:lnTo>
                    <a:pt x="134620" y="0"/>
                  </a:lnTo>
                  <a:lnTo>
                    <a:pt x="128016" y="165"/>
                  </a:lnTo>
                  <a:lnTo>
                    <a:pt x="89281" y="7861"/>
                  </a:lnTo>
                  <a:lnTo>
                    <a:pt x="54419" y="26492"/>
                  </a:lnTo>
                  <a:lnTo>
                    <a:pt x="26504" y="54419"/>
                  </a:lnTo>
                  <a:lnTo>
                    <a:pt x="7874" y="89281"/>
                  </a:lnTo>
                  <a:lnTo>
                    <a:pt x="165" y="128003"/>
                  </a:lnTo>
                  <a:lnTo>
                    <a:pt x="0" y="134620"/>
                  </a:lnTo>
                  <a:lnTo>
                    <a:pt x="165" y="141236"/>
                  </a:lnTo>
                  <a:lnTo>
                    <a:pt x="7874" y="179959"/>
                  </a:lnTo>
                  <a:lnTo>
                    <a:pt x="26504" y="214820"/>
                  </a:lnTo>
                  <a:lnTo>
                    <a:pt x="54419" y="242735"/>
                  </a:lnTo>
                  <a:lnTo>
                    <a:pt x="89281" y="261366"/>
                  </a:lnTo>
                  <a:lnTo>
                    <a:pt x="128016" y="269074"/>
                  </a:lnTo>
                  <a:lnTo>
                    <a:pt x="134620" y="269240"/>
                  </a:lnTo>
                  <a:lnTo>
                    <a:pt x="141236" y="269074"/>
                  </a:lnTo>
                  <a:lnTo>
                    <a:pt x="179971" y="261366"/>
                  </a:lnTo>
                  <a:lnTo>
                    <a:pt x="214820" y="242735"/>
                  </a:lnTo>
                  <a:lnTo>
                    <a:pt x="242747" y="214820"/>
                  </a:lnTo>
                  <a:lnTo>
                    <a:pt x="261378" y="179959"/>
                  </a:lnTo>
                  <a:lnTo>
                    <a:pt x="269074" y="141236"/>
                  </a:lnTo>
                  <a:lnTo>
                    <a:pt x="269240" y="134620"/>
                  </a:lnTo>
                  <a:close/>
                </a:path>
              </a:pathLst>
            </a:custGeom>
            <a:solidFill>
              <a:srgbClr val="16A637"/>
            </a:solidFill>
          </p:spPr>
          <p:txBody>
            <a:bodyPr wrap="square" lIns="0" tIns="0" rIns="0" bIns="0" rtlCol="0"/>
            <a:lstStyle/>
            <a:p>
              <a:endParaRPr/>
            </a:p>
          </p:txBody>
        </p:sp>
        <p:sp>
          <p:nvSpPr>
            <p:cNvPr id="21" name="object 15">
              <a:extLst>
                <a:ext uri="{FF2B5EF4-FFF2-40B4-BE49-F238E27FC236}">
                  <a16:creationId xmlns:a16="http://schemas.microsoft.com/office/drawing/2014/main" id="{482DE828-27C9-E3F4-0895-696603284447}"/>
                </a:ext>
              </a:extLst>
            </p:cNvPr>
            <p:cNvSpPr/>
            <p:nvPr/>
          </p:nvSpPr>
          <p:spPr>
            <a:xfrm>
              <a:off x="15780713" y="8341449"/>
              <a:ext cx="911225" cy="1339215"/>
            </a:xfrm>
            <a:custGeom>
              <a:avLst/>
              <a:gdLst/>
              <a:ahLst/>
              <a:cxnLst/>
              <a:rect l="l" t="t" r="r" b="b"/>
              <a:pathLst>
                <a:path w="911225" h="1339215">
                  <a:moveTo>
                    <a:pt x="678885" y="0"/>
                  </a:moveTo>
                  <a:lnTo>
                    <a:pt x="719715" y="4153"/>
                  </a:lnTo>
                  <a:lnTo>
                    <a:pt x="759799" y="13270"/>
                  </a:lnTo>
                  <a:lnTo>
                    <a:pt x="797745" y="26631"/>
                  </a:lnTo>
                  <a:lnTo>
                    <a:pt x="832165" y="43517"/>
                  </a:lnTo>
                  <a:lnTo>
                    <a:pt x="884869" y="84984"/>
                  </a:lnTo>
                  <a:lnTo>
                    <a:pt x="906796" y="131915"/>
                  </a:lnTo>
                  <a:lnTo>
                    <a:pt x="902744" y="155630"/>
                  </a:lnTo>
                  <a:lnTo>
                    <a:pt x="886831" y="178552"/>
                  </a:lnTo>
                  <a:lnTo>
                    <a:pt x="540603" y="524879"/>
                  </a:lnTo>
                  <a:lnTo>
                    <a:pt x="536076" y="529867"/>
                  </a:lnTo>
                  <a:lnTo>
                    <a:pt x="512531" y="562690"/>
                  </a:lnTo>
                  <a:lnTo>
                    <a:pt x="495848" y="599476"/>
                  </a:lnTo>
                  <a:lnTo>
                    <a:pt x="486668" y="638814"/>
                  </a:lnTo>
                  <a:lnTo>
                    <a:pt x="485014" y="658966"/>
                  </a:lnTo>
                  <a:lnTo>
                    <a:pt x="485014" y="672456"/>
                  </a:lnTo>
                  <a:lnTo>
                    <a:pt x="490291" y="712504"/>
                  </a:lnTo>
                  <a:lnTo>
                    <a:pt x="503285" y="750750"/>
                  </a:lnTo>
                  <a:lnTo>
                    <a:pt x="523497" y="785723"/>
                  </a:lnTo>
                  <a:lnTo>
                    <a:pt x="887042" y="1153082"/>
                  </a:lnTo>
                  <a:lnTo>
                    <a:pt x="905234" y="1178387"/>
                  </a:lnTo>
                  <a:lnTo>
                    <a:pt x="910918" y="1203990"/>
                  </a:lnTo>
                  <a:lnTo>
                    <a:pt x="905559" y="1229219"/>
                  </a:lnTo>
                  <a:lnTo>
                    <a:pt x="890616" y="1253401"/>
                  </a:lnTo>
                  <a:lnTo>
                    <a:pt x="837834" y="1295938"/>
                  </a:lnTo>
                  <a:lnTo>
                    <a:pt x="802919" y="1312948"/>
                  </a:lnTo>
                  <a:lnTo>
                    <a:pt x="764270" y="1326223"/>
                  </a:lnTo>
                  <a:lnTo>
                    <a:pt x="723351" y="1335092"/>
                  </a:lnTo>
                  <a:lnTo>
                    <a:pt x="681623" y="1338882"/>
                  </a:lnTo>
                  <a:lnTo>
                    <a:pt x="640549" y="1336921"/>
                  </a:lnTo>
                  <a:lnTo>
                    <a:pt x="601591" y="1328537"/>
                  </a:lnTo>
                  <a:lnTo>
                    <a:pt x="566212" y="1313058"/>
                  </a:lnTo>
                  <a:lnTo>
                    <a:pt x="535873" y="1289812"/>
                  </a:lnTo>
                  <a:lnTo>
                    <a:pt x="60750" y="814689"/>
                  </a:lnTo>
                  <a:lnTo>
                    <a:pt x="55949" y="809915"/>
                  </a:lnTo>
                  <a:lnTo>
                    <a:pt x="31187" y="777803"/>
                  </a:lnTo>
                  <a:lnTo>
                    <a:pt x="13192" y="741465"/>
                  </a:lnTo>
                  <a:lnTo>
                    <a:pt x="2661" y="702307"/>
                  </a:lnTo>
                  <a:lnTo>
                    <a:pt x="0" y="675386"/>
                  </a:lnTo>
                  <a:lnTo>
                    <a:pt x="0" y="661844"/>
                  </a:lnTo>
                  <a:lnTo>
                    <a:pt x="5312" y="621643"/>
                  </a:lnTo>
                  <a:lnTo>
                    <a:pt x="18393" y="583261"/>
                  </a:lnTo>
                  <a:lnTo>
                    <a:pt x="38735" y="548183"/>
                  </a:lnTo>
                  <a:lnTo>
                    <a:pt x="535873" y="47418"/>
                  </a:lnTo>
                  <a:lnTo>
                    <a:pt x="600538" y="9463"/>
                  </a:lnTo>
                  <a:lnTo>
                    <a:pt x="638696" y="1530"/>
                  </a:lnTo>
                  <a:lnTo>
                    <a:pt x="678885" y="0"/>
                  </a:lnTo>
                  <a:close/>
                </a:path>
              </a:pathLst>
            </a:custGeom>
            <a:solidFill>
              <a:srgbClr val="A6F542"/>
            </a:solidFill>
          </p:spPr>
          <p:txBody>
            <a:bodyPr wrap="square" lIns="0" tIns="0" rIns="0" bIns="0" rtlCol="0"/>
            <a:lstStyle/>
            <a:p>
              <a:endParaRPr/>
            </a:p>
          </p:txBody>
        </p:sp>
        <p:sp>
          <p:nvSpPr>
            <p:cNvPr id="22" name="object 16">
              <a:extLst>
                <a:ext uri="{FF2B5EF4-FFF2-40B4-BE49-F238E27FC236}">
                  <a16:creationId xmlns:a16="http://schemas.microsoft.com/office/drawing/2014/main" id="{DB7707D5-9819-D5BE-5207-95237E374538}"/>
                </a:ext>
              </a:extLst>
            </p:cNvPr>
            <p:cNvSpPr/>
            <p:nvPr/>
          </p:nvSpPr>
          <p:spPr>
            <a:xfrm>
              <a:off x="15780706" y="8674258"/>
              <a:ext cx="911225" cy="1006475"/>
            </a:xfrm>
            <a:custGeom>
              <a:avLst/>
              <a:gdLst/>
              <a:ahLst/>
              <a:cxnLst/>
              <a:rect l="l" t="t" r="r" b="b"/>
              <a:pathLst>
                <a:path w="911225" h="1006475">
                  <a:moveTo>
                    <a:pt x="250489" y="0"/>
                  </a:moveTo>
                  <a:lnTo>
                    <a:pt x="274923" y="62729"/>
                  </a:lnTo>
                  <a:lnTo>
                    <a:pt x="294564" y="98755"/>
                  </a:lnTo>
                  <a:lnTo>
                    <a:pt x="318523" y="137377"/>
                  </a:lnTo>
                  <a:lnTo>
                    <a:pt x="346324" y="178213"/>
                  </a:lnTo>
                  <a:lnTo>
                    <a:pt x="377494" y="220879"/>
                  </a:lnTo>
                  <a:lnTo>
                    <a:pt x="411557" y="264992"/>
                  </a:lnTo>
                  <a:lnTo>
                    <a:pt x="448039" y="310168"/>
                  </a:lnTo>
                  <a:lnTo>
                    <a:pt x="486467" y="356025"/>
                  </a:lnTo>
                  <a:lnTo>
                    <a:pt x="489102" y="373199"/>
                  </a:lnTo>
                  <a:lnTo>
                    <a:pt x="505482" y="422287"/>
                  </a:lnTo>
                  <a:lnTo>
                    <a:pt x="533610" y="465723"/>
                  </a:lnTo>
                  <a:lnTo>
                    <a:pt x="887048" y="820273"/>
                  </a:lnTo>
                  <a:lnTo>
                    <a:pt x="905240" y="845579"/>
                  </a:lnTo>
                  <a:lnTo>
                    <a:pt x="910925" y="871182"/>
                  </a:lnTo>
                  <a:lnTo>
                    <a:pt x="905565" y="896410"/>
                  </a:lnTo>
                  <a:lnTo>
                    <a:pt x="890623" y="920593"/>
                  </a:lnTo>
                  <a:lnTo>
                    <a:pt x="837841" y="963129"/>
                  </a:lnTo>
                  <a:lnTo>
                    <a:pt x="802925" y="980139"/>
                  </a:lnTo>
                  <a:lnTo>
                    <a:pt x="764277" y="993415"/>
                  </a:lnTo>
                  <a:lnTo>
                    <a:pt x="723358" y="1002283"/>
                  </a:lnTo>
                  <a:lnTo>
                    <a:pt x="681630" y="1006073"/>
                  </a:lnTo>
                  <a:lnTo>
                    <a:pt x="640556" y="1004112"/>
                  </a:lnTo>
                  <a:lnTo>
                    <a:pt x="601598" y="995728"/>
                  </a:lnTo>
                  <a:lnTo>
                    <a:pt x="566218" y="980249"/>
                  </a:lnTo>
                  <a:lnTo>
                    <a:pt x="535880" y="957003"/>
                  </a:lnTo>
                  <a:lnTo>
                    <a:pt x="60757" y="481880"/>
                  </a:lnTo>
                  <a:lnTo>
                    <a:pt x="55962" y="477112"/>
                  </a:lnTo>
                  <a:lnTo>
                    <a:pt x="31229" y="445049"/>
                  </a:lnTo>
                  <a:lnTo>
                    <a:pt x="13243" y="408770"/>
                  </a:lnTo>
                  <a:lnTo>
                    <a:pt x="2697" y="369673"/>
                  </a:lnTo>
                  <a:lnTo>
                    <a:pt x="0" y="329268"/>
                  </a:lnTo>
                  <a:lnTo>
                    <a:pt x="324" y="322523"/>
                  </a:lnTo>
                  <a:lnTo>
                    <a:pt x="6891" y="282565"/>
                  </a:lnTo>
                  <a:lnTo>
                    <a:pt x="21144" y="244663"/>
                  </a:lnTo>
                  <a:lnTo>
                    <a:pt x="42533" y="210278"/>
                  </a:lnTo>
                  <a:lnTo>
                    <a:pt x="55655" y="194826"/>
                  </a:lnTo>
                  <a:lnTo>
                    <a:pt x="250489" y="0"/>
                  </a:lnTo>
                  <a:close/>
                </a:path>
              </a:pathLst>
            </a:custGeom>
            <a:solidFill>
              <a:srgbClr val="16A637"/>
            </a:solidFill>
          </p:spPr>
          <p:txBody>
            <a:bodyPr wrap="square" lIns="0" tIns="0" rIns="0" bIns="0" rtlCol="0"/>
            <a:lstStyle/>
            <a:p>
              <a:endParaRPr/>
            </a:p>
          </p:txBody>
        </p:sp>
      </p:grpSp>
      <p:pic>
        <p:nvPicPr>
          <p:cNvPr id="23" name="object 17">
            <a:extLst>
              <a:ext uri="{FF2B5EF4-FFF2-40B4-BE49-F238E27FC236}">
                <a16:creationId xmlns:a16="http://schemas.microsoft.com/office/drawing/2014/main" id="{6B194810-77DB-3FBD-56A7-3BB810A5FB29}"/>
              </a:ext>
            </a:extLst>
          </p:cNvPr>
          <p:cNvPicPr/>
          <p:nvPr userDrawn="1"/>
        </p:nvPicPr>
        <p:blipFill>
          <a:blip r:embed="rId14" cstate="print"/>
          <a:stretch>
            <a:fillRect/>
          </a:stretch>
        </p:blipFill>
        <p:spPr>
          <a:xfrm>
            <a:off x="8097944" y="9258300"/>
            <a:ext cx="1533524" cy="542924"/>
          </a:xfrm>
          <a:prstGeom prst="rect">
            <a:avLst/>
          </a:prstGeom>
        </p:spPr>
      </p:pic>
      <p:pic>
        <p:nvPicPr>
          <p:cNvPr id="24" name="object 18">
            <a:extLst>
              <a:ext uri="{FF2B5EF4-FFF2-40B4-BE49-F238E27FC236}">
                <a16:creationId xmlns:a16="http://schemas.microsoft.com/office/drawing/2014/main" id="{39B6E939-F959-62C9-AC48-E13A7CC77B54}"/>
              </a:ext>
            </a:extLst>
          </p:cNvPr>
          <p:cNvPicPr/>
          <p:nvPr userDrawn="1"/>
        </p:nvPicPr>
        <p:blipFill>
          <a:blip r:embed="rId15" cstate="print"/>
          <a:stretch>
            <a:fillRect/>
          </a:stretch>
        </p:blipFill>
        <p:spPr>
          <a:xfrm>
            <a:off x="1095397" y="9302594"/>
            <a:ext cx="2178782" cy="467629"/>
          </a:xfrm>
          <a:prstGeom prst="rect">
            <a:avLst/>
          </a:prstGeom>
        </p:spPr>
      </p:pic>
      <p:sp>
        <p:nvSpPr>
          <p:cNvPr id="25" name="object 19">
            <a:extLst>
              <a:ext uri="{FF2B5EF4-FFF2-40B4-BE49-F238E27FC236}">
                <a16:creationId xmlns:a16="http://schemas.microsoft.com/office/drawing/2014/main" id="{7D76B08C-F0EE-2FB6-925B-AC2D34BCED71}"/>
              </a:ext>
            </a:extLst>
          </p:cNvPr>
          <p:cNvSpPr/>
          <p:nvPr userDrawn="1"/>
        </p:nvSpPr>
        <p:spPr>
          <a:xfrm>
            <a:off x="1081542" y="9005038"/>
            <a:ext cx="14206219" cy="19050"/>
          </a:xfrm>
          <a:custGeom>
            <a:avLst/>
            <a:gdLst/>
            <a:ahLst/>
            <a:cxnLst/>
            <a:rect l="l" t="t" r="r" b="b"/>
            <a:pathLst>
              <a:path w="14206219" h="19050">
                <a:moveTo>
                  <a:pt x="0" y="19049"/>
                </a:moveTo>
                <a:lnTo>
                  <a:pt x="14205894" y="0"/>
                </a:lnTo>
              </a:path>
            </a:pathLst>
          </a:custGeom>
          <a:ln w="47624">
            <a:solidFill>
              <a:srgbClr val="16A637"/>
            </a:solidFill>
          </a:ln>
        </p:spPr>
        <p:txBody>
          <a:bodyPr wrap="square" lIns="0" tIns="0" rIns="0" bIns="0" rtlCol="0"/>
          <a:lstStyle/>
          <a:p>
            <a:endParaRPr/>
          </a:p>
        </p:txBody>
      </p:sp>
      <p:sp>
        <p:nvSpPr>
          <p:cNvPr id="34" name="object 20">
            <a:extLst>
              <a:ext uri="{FF2B5EF4-FFF2-40B4-BE49-F238E27FC236}">
                <a16:creationId xmlns:a16="http://schemas.microsoft.com/office/drawing/2014/main" id="{83BA3ADE-5A57-EA73-357B-0C29DDA41C11}"/>
              </a:ext>
            </a:extLst>
          </p:cNvPr>
          <p:cNvSpPr txBox="1">
            <a:spLocks/>
          </p:cNvSpPr>
          <p:nvPr userDrawn="1"/>
        </p:nvSpPr>
        <p:spPr>
          <a:xfrm>
            <a:off x="9795971" y="9213214"/>
            <a:ext cx="5522594" cy="718787"/>
          </a:xfrm>
          <a:prstGeom prst="rect">
            <a:avLst/>
          </a:prstGeom>
        </p:spPr>
        <p:txBody>
          <a:bodyPr vert="horz" wrap="square" lIns="0" tIns="6985" rIns="0" bIns="0" rtlCol="0">
            <a:spAutoFit/>
          </a:bodyPr>
          <a:lstStyle>
            <a:defPPr>
              <a:defRPr kern="0"/>
            </a:defPPr>
            <a:lvl1pPr>
              <a:defRPr sz="1000">
                <a:latin typeface="Lucida Sans Unicode" panose="020B0602030504020204" pitchFamily="34" charset="0"/>
                <a:cs typeface="Lucida Sans Unicode" panose="020B0602030504020204" pitchFamily="34" charset="0"/>
              </a:defRPr>
            </a:lvl1pPr>
          </a:lstStyle>
          <a:p>
            <a:pPr marL="12700" marR="5080" algn="just">
              <a:lnSpc>
                <a:spcPts val="1390"/>
              </a:lnSpc>
              <a:spcBef>
                <a:spcPts val="55"/>
              </a:spcBef>
            </a:pPr>
            <a:r>
              <a:rPr lang="en-US" spc="-10" dirty="0"/>
              <a:t>Legal </a:t>
            </a:r>
            <a:r>
              <a:rPr lang="en-US" spc="-20" dirty="0"/>
              <a:t>description</a:t>
            </a:r>
            <a:r>
              <a:rPr lang="en-US" spc="-5" dirty="0"/>
              <a:t> </a:t>
            </a:r>
            <a:r>
              <a:rPr lang="en-US" dirty="0"/>
              <a:t>–</a:t>
            </a:r>
            <a:r>
              <a:rPr lang="en-US" spc="-10" dirty="0"/>
              <a:t> Creative</a:t>
            </a:r>
            <a:r>
              <a:rPr lang="en-US" spc="-5" dirty="0"/>
              <a:t> </a:t>
            </a:r>
            <a:r>
              <a:rPr lang="en-US" spc="-10" dirty="0"/>
              <a:t>Commons</a:t>
            </a:r>
            <a:r>
              <a:rPr lang="en-US" spc="-5" dirty="0"/>
              <a:t> </a:t>
            </a:r>
            <a:r>
              <a:rPr lang="en-US" spc="-35" dirty="0"/>
              <a:t>licensing:</a:t>
            </a:r>
            <a:r>
              <a:rPr lang="en-US" spc="-10" dirty="0"/>
              <a:t> </a:t>
            </a:r>
            <a:r>
              <a:rPr lang="en-US" dirty="0"/>
              <a:t>The</a:t>
            </a:r>
            <a:r>
              <a:rPr lang="en-US" spc="-5" dirty="0"/>
              <a:t> </a:t>
            </a:r>
            <a:r>
              <a:rPr lang="en-US" spc="-10" dirty="0"/>
              <a:t>materials </a:t>
            </a:r>
            <a:r>
              <a:rPr lang="en-US" spc="-20" dirty="0"/>
              <a:t>published</a:t>
            </a:r>
            <a:r>
              <a:rPr lang="en-US" spc="-5" dirty="0"/>
              <a:t> </a:t>
            </a:r>
            <a:r>
              <a:rPr lang="en-US" dirty="0"/>
              <a:t>on</a:t>
            </a:r>
            <a:r>
              <a:rPr lang="en-US" spc="-5" dirty="0"/>
              <a:t> </a:t>
            </a:r>
            <a:r>
              <a:rPr lang="en-US" dirty="0"/>
              <a:t>the</a:t>
            </a:r>
            <a:r>
              <a:rPr lang="en-US" spc="-10" dirty="0"/>
              <a:t> Upskilling </a:t>
            </a:r>
            <a:r>
              <a:rPr lang="en-US" dirty="0"/>
              <a:t>rural</a:t>
            </a:r>
            <a:r>
              <a:rPr lang="en-US" spc="-10" dirty="0"/>
              <a:t> </a:t>
            </a:r>
            <a:r>
              <a:rPr lang="en-US" spc="-20" dirty="0"/>
              <a:t>project</a:t>
            </a:r>
            <a:r>
              <a:rPr lang="en-US" spc="-10" dirty="0"/>
              <a:t> website </a:t>
            </a:r>
            <a:r>
              <a:rPr lang="en-US" dirty="0"/>
              <a:t>are</a:t>
            </a:r>
            <a:r>
              <a:rPr lang="en-US" spc="-10" dirty="0"/>
              <a:t> </a:t>
            </a:r>
            <a:r>
              <a:rPr lang="en-US" spc="-30" dirty="0"/>
              <a:t>classified</a:t>
            </a:r>
            <a:r>
              <a:rPr lang="en-US" spc="-10" dirty="0"/>
              <a:t> </a:t>
            </a:r>
            <a:r>
              <a:rPr lang="en-US" dirty="0"/>
              <a:t>as</a:t>
            </a:r>
            <a:r>
              <a:rPr lang="en-US" spc="-10" dirty="0"/>
              <a:t> </a:t>
            </a:r>
            <a:r>
              <a:rPr lang="en-US" dirty="0"/>
              <a:t>Open</a:t>
            </a:r>
            <a:r>
              <a:rPr lang="en-US" spc="-10" dirty="0"/>
              <a:t> </a:t>
            </a:r>
            <a:r>
              <a:rPr lang="en-US" spc="-20" dirty="0"/>
              <a:t>Educational</a:t>
            </a:r>
            <a:r>
              <a:rPr lang="en-US" spc="-10" dirty="0"/>
              <a:t> </a:t>
            </a:r>
            <a:r>
              <a:rPr lang="en-US" spc="-35" dirty="0"/>
              <a:t>Resources’</a:t>
            </a:r>
            <a:r>
              <a:rPr lang="en-US" spc="-10" dirty="0"/>
              <a:t> </a:t>
            </a:r>
            <a:r>
              <a:rPr lang="en-US" dirty="0"/>
              <a:t>(OER)</a:t>
            </a:r>
            <a:r>
              <a:rPr lang="en-US" spc="-5" dirty="0"/>
              <a:t> </a:t>
            </a:r>
            <a:r>
              <a:rPr lang="en-US" dirty="0"/>
              <a:t>and</a:t>
            </a:r>
            <a:r>
              <a:rPr lang="en-US" spc="-10" dirty="0"/>
              <a:t> </a:t>
            </a:r>
            <a:r>
              <a:rPr lang="en-US" dirty="0"/>
              <a:t>can</a:t>
            </a:r>
            <a:r>
              <a:rPr lang="en-US" spc="-10" dirty="0"/>
              <a:t> </a:t>
            </a:r>
            <a:r>
              <a:rPr lang="en-US" dirty="0"/>
              <a:t>be</a:t>
            </a:r>
            <a:r>
              <a:rPr lang="en-US" spc="-10" dirty="0"/>
              <a:t> freely </a:t>
            </a:r>
            <a:r>
              <a:rPr lang="en-US" dirty="0"/>
              <a:t>(without</a:t>
            </a:r>
            <a:r>
              <a:rPr lang="en-US" spc="25" dirty="0"/>
              <a:t> </a:t>
            </a:r>
            <a:r>
              <a:rPr lang="en-US" dirty="0"/>
              <a:t>permission</a:t>
            </a:r>
            <a:r>
              <a:rPr lang="en-US" spc="30" dirty="0"/>
              <a:t> </a:t>
            </a:r>
            <a:r>
              <a:rPr lang="en-US" dirty="0"/>
              <a:t>of</a:t>
            </a:r>
            <a:r>
              <a:rPr lang="en-US" spc="30" dirty="0"/>
              <a:t> </a:t>
            </a:r>
            <a:r>
              <a:rPr lang="en-US" dirty="0"/>
              <a:t>their</a:t>
            </a:r>
            <a:r>
              <a:rPr lang="en-US" spc="30" dirty="0"/>
              <a:t> </a:t>
            </a:r>
            <a:r>
              <a:rPr lang="en-US" dirty="0"/>
              <a:t>creators):</a:t>
            </a:r>
            <a:r>
              <a:rPr lang="en-US" spc="30" dirty="0"/>
              <a:t> </a:t>
            </a:r>
            <a:r>
              <a:rPr lang="en-US" dirty="0"/>
              <a:t>downloaded,</a:t>
            </a:r>
            <a:r>
              <a:rPr lang="en-US" spc="30" dirty="0"/>
              <a:t> </a:t>
            </a:r>
            <a:r>
              <a:rPr lang="en-US" dirty="0"/>
              <a:t>used,</a:t>
            </a:r>
            <a:r>
              <a:rPr lang="en-US" spc="30" dirty="0"/>
              <a:t> </a:t>
            </a:r>
            <a:r>
              <a:rPr lang="en-US" dirty="0"/>
              <a:t>reused,</a:t>
            </a:r>
            <a:r>
              <a:rPr lang="en-US" spc="30" dirty="0"/>
              <a:t> </a:t>
            </a:r>
            <a:r>
              <a:rPr lang="en-US" dirty="0"/>
              <a:t>copied,</a:t>
            </a:r>
            <a:r>
              <a:rPr lang="en-US" spc="30" dirty="0"/>
              <a:t> </a:t>
            </a:r>
            <a:r>
              <a:rPr lang="en-US" dirty="0"/>
              <a:t>adapted,</a:t>
            </a:r>
            <a:r>
              <a:rPr lang="en-US" spc="30" dirty="0"/>
              <a:t> </a:t>
            </a:r>
            <a:r>
              <a:rPr lang="en-US" spc="-25" dirty="0"/>
              <a:t>and shared</a:t>
            </a:r>
            <a:r>
              <a:rPr lang="en-US" spc="-35" dirty="0"/>
              <a:t> </a:t>
            </a:r>
            <a:r>
              <a:rPr lang="en-US" spc="-25" dirty="0"/>
              <a:t>by</a:t>
            </a:r>
            <a:r>
              <a:rPr lang="en-US" spc="-35" dirty="0"/>
              <a:t> </a:t>
            </a:r>
            <a:r>
              <a:rPr lang="en-US" spc="-40" dirty="0"/>
              <a:t>users,</a:t>
            </a:r>
            <a:r>
              <a:rPr lang="en-US" spc="-30" dirty="0"/>
              <a:t> </a:t>
            </a:r>
            <a:r>
              <a:rPr lang="en-US" spc="-25" dirty="0"/>
              <a:t>with</a:t>
            </a:r>
            <a:r>
              <a:rPr lang="en-US" spc="-35" dirty="0"/>
              <a:t> </a:t>
            </a:r>
            <a:r>
              <a:rPr lang="en-US" spc="-30" dirty="0"/>
              <a:t>information </a:t>
            </a:r>
            <a:r>
              <a:rPr lang="en-US" spc="-20" dirty="0"/>
              <a:t>about</a:t>
            </a:r>
            <a:r>
              <a:rPr lang="en-US" spc="-35" dirty="0"/>
              <a:t> </a:t>
            </a:r>
            <a:r>
              <a:rPr lang="en-US" spc="-20" dirty="0"/>
              <a:t>the</a:t>
            </a:r>
            <a:r>
              <a:rPr lang="en-US" spc="-30" dirty="0"/>
              <a:t> source</a:t>
            </a:r>
            <a:r>
              <a:rPr lang="en-US" spc="-35" dirty="0"/>
              <a:t> </a:t>
            </a:r>
            <a:r>
              <a:rPr lang="en-US" spc="-30" dirty="0"/>
              <a:t>of </a:t>
            </a:r>
            <a:r>
              <a:rPr lang="en-US" spc="-25" dirty="0"/>
              <a:t>their</a:t>
            </a:r>
            <a:r>
              <a:rPr lang="en-US" spc="-35" dirty="0"/>
              <a:t> </a:t>
            </a:r>
            <a:r>
              <a:rPr lang="en-US" spc="-10" dirty="0"/>
              <a:t>origin.</a:t>
            </a:r>
          </a:p>
        </p:txBody>
      </p:sp>
      <p:sp>
        <p:nvSpPr>
          <p:cNvPr id="35" name="object 21">
            <a:extLst>
              <a:ext uri="{FF2B5EF4-FFF2-40B4-BE49-F238E27FC236}">
                <a16:creationId xmlns:a16="http://schemas.microsoft.com/office/drawing/2014/main" id="{F5522ED8-72B8-8791-CEC9-2D9E9E7624A0}"/>
              </a:ext>
            </a:extLst>
          </p:cNvPr>
          <p:cNvSpPr txBox="1">
            <a:spLocks/>
          </p:cNvSpPr>
          <p:nvPr userDrawn="1"/>
        </p:nvSpPr>
        <p:spPr>
          <a:xfrm>
            <a:off x="3503759" y="9258300"/>
            <a:ext cx="4275455" cy="780983"/>
          </a:xfrm>
          <a:prstGeom prst="rect">
            <a:avLst/>
          </a:prstGeom>
        </p:spPr>
        <p:txBody>
          <a:bodyPr vert="horz" wrap="square" lIns="0" tIns="7620" rIns="0" bIns="0" rtlCol="0">
            <a:spAutoFit/>
          </a:bodyPr>
          <a:lstStyle>
            <a:defPPr>
              <a:defRPr kern="0"/>
            </a:defPPr>
            <a:lvl1pPr>
              <a:defRPr sz="1000">
                <a:latin typeface="Lucida Sans Unicode" panose="020B0602030504020204" pitchFamily="34" charset="0"/>
                <a:cs typeface="Lucida Sans Unicode" panose="020B0602030504020204" pitchFamily="34" charset="0"/>
              </a:defRPr>
            </a:lvl1pPr>
          </a:lstStyle>
          <a:p>
            <a:pPr marL="12700" marR="5080" algn="just">
              <a:lnSpc>
                <a:spcPts val="1200"/>
              </a:lnSpc>
              <a:spcBef>
                <a:spcPts val="60"/>
              </a:spcBef>
            </a:pPr>
            <a:r>
              <a:rPr lang="en-US" dirty="0"/>
              <a:t>The</a:t>
            </a:r>
            <a:r>
              <a:rPr lang="en-US" spc="25" dirty="0"/>
              <a:t> </a:t>
            </a:r>
            <a:r>
              <a:rPr lang="en-US" dirty="0"/>
              <a:t>European</a:t>
            </a:r>
            <a:r>
              <a:rPr lang="en-US" spc="25" dirty="0"/>
              <a:t> </a:t>
            </a:r>
            <a:r>
              <a:rPr lang="en-US" spc="-10" dirty="0"/>
              <a:t>Commission's</a:t>
            </a:r>
            <a:r>
              <a:rPr lang="en-US" spc="25" dirty="0"/>
              <a:t> </a:t>
            </a:r>
            <a:r>
              <a:rPr lang="en-US" dirty="0"/>
              <a:t>support</a:t>
            </a:r>
            <a:r>
              <a:rPr lang="en-US" spc="25" dirty="0"/>
              <a:t> </a:t>
            </a:r>
            <a:r>
              <a:rPr lang="en-US" dirty="0"/>
              <a:t>for</a:t>
            </a:r>
            <a:r>
              <a:rPr lang="en-US" spc="25" dirty="0"/>
              <a:t> </a:t>
            </a:r>
            <a:r>
              <a:rPr lang="en-US" dirty="0"/>
              <a:t>the</a:t>
            </a:r>
            <a:r>
              <a:rPr lang="en-US" spc="25" dirty="0"/>
              <a:t> </a:t>
            </a:r>
            <a:r>
              <a:rPr lang="en-US" dirty="0"/>
              <a:t>production</a:t>
            </a:r>
            <a:r>
              <a:rPr lang="en-US" spc="25" dirty="0"/>
              <a:t> </a:t>
            </a:r>
            <a:r>
              <a:rPr lang="en-US" dirty="0"/>
              <a:t>of</a:t>
            </a:r>
            <a:r>
              <a:rPr lang="en-US" spc="25" dirty="0"/>
              <a:t> </a:t>
            </a:r>
            <a:r>
              <a:rPr lang="en-US" dirty="0"/>
              <a:t>this</a:t>
            </a:r>
            <a:r>
              <a:rPr lang="en-US" spc="25" dirty="0"/>
              <a:t> </a:t>
            </a:r>
            <a:r>
              <a:rPr lang="en-US" spc="-10" dirty="0"/>
              <a:t>publication</a:t>
            </a:r>
            <a:r>
              <a:rPr lang="en-US" spc="25" dirty="0"/>
              <a:t> </a:t>
            </a:r>
            <a:r>
              <a:rPr lang="en-US" spc="-20" dirty="0"/>
              <a:t>does </a:t>
            </a:r>
            <a:r>
              <a:rPr lang="en-US" dirty="0"/>
              <a:t>not</a:t>
            </a:r>
            <a:r>
              <a:rPr lang="en-US" spc="-30" dirty="0"/>
              <a:t> </a:t>
            </a:r>
            <a:r>
              <a:rPr lang="en-US" spc="-10" dirty="0"/>
              <a:t>constitute</a:t>
            </a:r>
            <a:r>
              <a:rPr lang="en-US" spc="-30" dirty="0"/>
              <a:t> </a:t>
            </a:r>
            <a:r>
              <a:rPr lang="en-US" dirty="0"/>
              <a:t>an</a:t>
            </a:r>
            <a:r>
              <a:rPr lang="en-US" spc="-30" dirty="0"/>
              <a:t> </a:t>
            </a:r>
            <a:r>
              <a:rPr lang="en-US" spc="-10" dirty="0"/>
              <a:t>endorsement</a:t>
            </a:r>
            <a:r>
              <a:rPr lang="en-US" spc="-25" dirty="0"/>
              <a:t> </a:t>
            </a:r>
            <a:r>
              <a:rPr lang="en-US" dirty="0"/>
              <a:t>of</a:t>
            </a:r>
            <a:r>
              <a:rPr lang="en-US" spc="-30" dirty="0"/>
              <a:t> </a:t>
            </a:r>
            <a:r>
              <a:rPr lang="en-US" dirty="0"/>
              <a:t>the</a:t>
            </a:r>
            <a:r>
              <a:rPr lang="en-US" spc="-30" dirty="0"/>
              <a:t> </a:t>
            </a:r>
            <a:r>
              <a:rPr lang="en-US" spc="-20" dirty="0"/>
              <a:t>contents,</a:t>
            </a:r>
            <a:r>
              <a:rPr lang="en-US" spc="-25" dirty="0"/>
              <a:t> </a:t>
            </a:r>
            <a:r>
              <a:rPr lang="en-US" dirty="0"/>
              <a:t>which</a:t>
            </a:r>
            <a:r>
              <a:rPr lang="en-US" spc="-30" dirty="0"/>
              <a:t> </a:t>
            </a:r>
            <a:r>
              <a:rPr lang="en-US" spc="-10" dirty="0"/>
              <a:t>reflect</a:t>
            </a:r>
            <a:r>
              <a:rPr lang="en-US" spc="-30" dirty="0"/>
              <a:t> </a:t>
            </a:r>
            <a:r>
              <a:rPr lang="en-US" dirty="0"/>
              <a:t>the</a:t>
            </a:r>
            <a:r>
              <a:rPr lang="en-US" spc="-25" dirty="0"/>
              <a:t> </a:t>
            </a:r>
            <a:r>
              <a:rPr lang="en-US" dirty="0"/>
              <a:t>views</a:t>
            </a:r>
            <a:r>
              <a:rPr lang="en-US" spc="-30" dirty="0"/>
              <a:t> </a:t>
            </a:r>
            <a:r>
              <a:rPr lang="en-US" dirty="0"/>
              <a:t>only</a:t>
            </a:r>
            <a:r>
              <a:rPr lang="en-US" spc="-30" dirty="0"/>
              <a:t> </a:t>
            </a:r>
            <a:r>
              <a:rPr lang="en-US" dirty="0"/>
              <a:t>of</a:t>
            </a:r>
            <a:r>
              <a:rPr lang="en-US" spc="-30" dirty="0"/>
              <a:t> </a:t>
            </a:r>
            <a:r>
              <a:rPr lang="en-US" spc="-25" dirty="0"/>
              <a:t>the </a:t>
            </a:r>
            <a:r>
              <a:rPr lang="en-US" spc="-10" dirty="0"/>
              <a:t>authors,</a:t>
            </a:r>
            <a:r>
              <a:rPr lang="en-US" spc="10" dirty="0"/>
              <a:t> </a:t>
            </a:r>
            <a:r>
              <a:rPr lang="en-US" dirty="0"/>
              <a:t>and</a:t>
            </a:r>
            <a:r>
              <a:rPr lang="en-US" spc="10" dirty="0"/>
              <a:t> </a:t>
            </a:r>
            <a:r>
              <a:rPr lang="en-US" dirty="0"/>
              <a:t>the</a:t>
            </a:r>
            <a:r>
              <a:rPr lang="en-US" spc="10" dirty="0"/>
              <a:t> </a:t>
            </a:r>
            <a:r>
              <a:rPr lang="en-US" spc="-10" dirty="0"/>
              <a:t>Commission</a:t>
            </a:r>
            <a:r>
              <a:rPr lang="en-US" spc="15" dirty="0"/>
              <a:t> </a:t>
            </a:r>
            <a:r>
              <a:rPr lang="en-US" dirty="0"/>
              <a:t>cannot</a:t>
            </a:r>
            <a:r>
              <a:rPr lang="en-US" spc="10" dirty="0"/>
              <a:t> </a:t>
            </a:r>
            <a:r>
              <a:rPr lang="en-US" dirty="0"/>
              <a:t>be</a:t>
            </a:r>
            <a:r>
              <a:rPr lang="en-US" spc="10" dirty="0"/>
              <a:t> </a:t>
            </a:r>
            <a:r>
              <a:rPr lang="en-US" dirty="0"/>
              <a:t>held</a:t>
            </a:r>
            <a:r>
              <a:rPr lang="en-US" spc="15" dirty="0"/>
              <a:t> </a:t>
            </a:r>
            <a:r>
              <a:rPr lang="en-US" spc="-10" dirty="0"/>
              <a:t>responsible</a:t>
            </a:r>
            <a:r>
              <a:rPr lang="en-US" spc="10" dirty="0"/>
              <a:t> </a:t>
            </a:r>
            <a:r>
              <a:rPr lang="en-US" dirty="0"/>
              <a:t>for</a:t>
            </a:r>
            <a:r>
              <a:rPr lang="en-US" spc="10" dirty="0"/>
              <a:t> </a:t>
            </a:r>
            <a:r>
              <a:rPr lang="en-US" dirty="0"/>
              <a:t>any</a:t>
            </a:r>
            <a:r>
              <a:rPr lang="en-US" spc="10" dirty="0"/>
              <a:t> </a:t>
            </a:r>
            <a:r>
              <a:rPr lang="en-US" dirty="0"/>
              <a:t>use</a:t>
            </a:r>
            <a:r>
              <a:rPr lang="en-US" spc="15" dirty="0"/>
              <a:t> </a:t>
            </a:r>
            <a:r>
              <a:rPr lang="en-US" dirty="0"/>
              <a:t>which</a:t>
            </a:r>
            <a:r>
              <a:rPr lang="en-US" spc="10" dirty="0"/>
              <a:t> </a:t>
            </a:r>
            <a:r>
              <a:rPr lang="en-US" spc="-25" dirty="0"/>
              <a:t>may </a:t>
            </a:r>
            <a:r>
              <a:rPr lang="en-US" dirty="0"/>
              <a:t>be</a:t>
            </a:r>
            <a:r>
              <a:rPr lang="en-US" spc="-30" dirty="0"/>
              <a:t> </a:t>
            </a:r>
            <a:r>
              <a:rPr lang="en-US" dirty="0"/>
              <a:t>made</a:t>
            </a:r>
            <a:r>
              <a:rPr lang="en-US" spc="-25" dirty="0"/>
              <a:t> </a:t>
            </a:r>
            <a:r>
              <a:rPr lang="en-US" spc="-10" dirty="0"/>
              <a:t>of</a:t>
            </a:r>
            <a:r>
              <a:rPr lang="en-US" spc="-30" dirty="0"/>
              <a:t> </a:t>
            </a:r>
            <a:r>
              <a:rPr lang="en-US" dirty="0"/>
              <a:t>the</a:t>
            </a:r>
            <a:r>
              <a:rPr lang="en-US" spc="-25" dirty="0"/>
              <a:t> </a:t>
            </a:r>
            <a:r>
              <a:rPr lang="en-US" spc="-20" dirty="0"/>
              <a:t>information</a:t>
            </a:r>
            <a:r>
              <a:rPr lang="en-US" spc="-30" dirty="0"/>
              <a:t> </a:t>
            </a:r>
            <a:r>
              <a:rPr lang="en-US" spc="-20" dirty="0"/>
              <a:t>contained</a:t>
            </a:r>
            <a:r>
              <a:rPr lang="en-US" spc="-25" dirty="0"/>
              <a:t> </a:t>
            </a:r>
            <a:r>
              <a:rPr lang="en-US" spc="-10" dirty="0"/>
              <a:t>therein.</a:t>
            </a:r>
          </a:p>
        </p:txBody>
      </p:sp>
    </p:spTree>
    <p:extLst>
      <p:ext uri="{BB962C8B-B14F-4D97-AF65-F5344CB8AC3E}">
        <p14:creationId xmlns:p14="http://schemas.microsoft.com/office/powerpoint/2010/main" val="41472517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dymproject.e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learningapps.org/watch?v=pst4yfey524" TargetMode="External"/><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schermata, Rettangolo, diagramma&#10;&#10;Descrizione generata automaticamente">
            <a:extLst>
              <a:ext uri="{FF2B5EF4-FFF2-40B4-BE49-F238E27FC236}">
                <a16:creationId xmlns:a16="http://schemas.microsoft.com/office/drawing/2014/main" id="{D9277DFC-B638-1289-E537-7DE7D5B74B3B}"/>
              </a:ext>
            </a:extLst>
          </p:cNvPr>
          <p:cNvPicPr>
            <a:picLocks noChangeAspect="1"/>
          </p:cNvPicPr>
          <p:nvPr/>
        </p:nvPicPr>
        <p:blipFill rotWithShape="1">
          <a:blip r:embed="rId2">
            <a:extLst>
              <a:ext uri="{28A0092B-C50C-407E-A947-70E740481C1C}">
                <a14:useLocalDpi xmlns:a14="http://schemas.microsoft.com/office/drawing/2010/main" val="0"/>
              </a:ext>
            </a:extLst>
          </a:blip>
          <a:srcRect l="17403" t="12959" r="18885" b="23330"/>
          <a:stretch/>
        </p:blipFill>
        <p:spPr>
          <a:xfrm rot="345413">
            <a:off x="10167332" y="2343150"/>
            <a:ext cx="5600699" cy="5600700"/>
          </a:xfrm>
          <a:prstGeom prst="rect">
            <a:avLst/>
          </a:prstGeom>
        </p:spPr>
      </p:pic>
      <p:sp>
        <p:nvSpPr>
          <p:cNvPr id="2" name="CuadroTexto 1">
            <a:extLst>
              <a:ext uri="{FF2B5EF4-FFF2-40B4-BE49-F238E27FC236}">
                <a16:creationId xmlns:a16="http://schemas.microsoft.com/office/drawing/2014/main" id="{401B7EFF-B157-D9A2-0FD3-D0C2541791E8}"/>
              </a:ext>
            </a:extLst>
          </p:cNvPr>
          <p:cNvSpPr txBox="1"/>
          <p:nvPr/>
        </p:nvSpPr>
        <p:spPr>
          <a:xfrm>
            <a:off x="2743200" y="4249876"/>
            <a:ext cx="493395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400" spc="-114"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rPr>
              <a:t> Marketing – Target and Media</a:t>
            </a:r>
            <a:endParaRPr kumimoji="0" lang="pt-BR" sz="4400" i="0" u="none" strike="noStrike" kern="1200" cap="none" spc="0" normalizeH="0" baseline="0" noProof="0" dirty="0">
              <a:ln>
                <a:noFill/>
              </a:ln>
              <a:solidFill>
                <a:srgbClr val="16A637"/>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a:extLst>
              <a:ext uri="{FF2B5EF4-FFF2-40B4-BE49-F238E27FC236}">
                <a16:creationId xmlns:a16="http://schemas.microsoft.com/office/drawing/2014/main" id="{CAA157FE-55D5-0BC0-A752-838E2668CCE6}"/>
              </a:ext>
            </a:extLst>
          </p:cNvPr>
          <p:cNvPicPr>
            <a:picLocks noChangeAspect="1"/>
          </p:cNvPicPr>
          <p:nvPr/>
        </p:nvPicPr>
        <p:blipFill rotWithShape="1">
          <a:blip r:embed="rId3"/>
          <a:srcRect l="50015" t="44792" r="27159" b="16667"/>
          <a:stretch/>
        </p:blipFill>
        <p:spPr>
          <a:xfrm rot="361204">
            <a:off x="11044456" y="3088492"/>
            <a:ext cx="4056340" cy="3850888"/>
          </a:xfrm>
          <a:prstGeom prst="rect">
            <a:avLst/>
          </a:prstGeom>
        </p:spPr>
      </p:pic>
    </p:spTree>
    <p:extLst>
      <p:ext uri="{BB962C8B-B14F-4D97-AF65-F5344CB8AC3E}">
        <p14:creationId xmlns:p14="http://schemas.microsoft.com/office/powerpoint/2010/main" val="366700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990600" y="2043946"/>
            <a:ext cx="12312201" cy="1087863"/>
          </a:xfrm>
        </p:spPr>
        <p:txBody>
          <a:bodyPr>
            <a:noAutofit/>
          </a:bodyPr>
          <a:lstStyle/>
          <a:p>
            <a:r>
              <a:rPr lang="it-IT"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Digital Marketing: Facebook &amp; </a:t>
            </a:r>
            <a:r>
              <a:rPr lang="it-IT" sz="4000" b="1" dirty="0" err="1">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Youtube</a:t>
            </a:r>
            <a:r>
              <a:rPr lang="it-IT"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6" name="Segnaposto testo 5"/>
          <p:cNvSpPr txBox="1">
            <a:spLocks/>
          </p:cNvSpPr>
          <p:nvPr/>
        </p:nvSpPr>
        <p:spPr>
          <a:xfrm>
            <a:off x="990600" y="3335178"/>
            <a:ext cx="7239000" cy="6474976"/>
          </a:xfrm>
          <a:prstGeom prst="rect">
            <a:avLst/>
          </a:prstGeom>
        </p:spPr>
        <p:txBody>
          <a:bodyPr vert="horz" lIns="137160" tIns="68580" rIns="137160" bIns="6858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it-IT" sz="2400" b="1" dirty="0">
                <a:solidFill>
                  <a:srgbClr val="00B050"/>
                </a:solidFill>
                <a:latin typeface="Arial" panose="020B0604020202020204" pitchFamily="34" charset="0"/>
                <a:ea typeface="Microsoft Sans Serif" panose="020B0604020202020204" pitchFamily="34" charset="0"/>
                <a:cs typeface="Arial" panose="020B0604020202020204" pitchFamily="34" charset="0"/>
              </a:rPr>
              <a:t>Age range: 30 – 64 </a:t>
            </a:r>
            <a:r>
              <a:rPr lang="it-IT" sz="2400" b="1" dirty="0" err="1">
                <a:solidFill>
                  <a:srgbClr val="00B050"/>
                </a:solidFill>
                <a:latin typeface="Arial" panose="020B0604020202020204" pitchFamily="34" charset="0"/>
                <a:ea typeface="Microsoft Sans Serif" panose="020B0604020202020204" pitchFamily="34" charset="0"/>
                <a:cs typeface="Arial" panose="020B0604020202020204" pitchFamily="34" charset="0"/>
              </a:rPr>
              <a:t>years</a:t>
            </a:r>
            <a:r>
              <a:rPr lang="it-IT" sz="2400" b="1" dirty="0">
                <a:solidFill>
                  <a:srgbClr val="00B050"/>
                </a:solidFill>
                <a:latin typeface="Arial" panose="020B0604020202020204" pitchFamily="34" charset="0"/>
                <a:ea typeface="Microsoft Sans Serif" panose="020B0604020202020204" pitchFamily="34" charset="0"/>
                <a:cs typeface="Arial" panose="020B0604020202020204" pitchFamily="34" charset="0"/>
              </a:rPr>
              <a:t> </a:t>
            </a:r>
            <a:r>
              <a:rPr lang="it-IT" sz="2400" b="1" dirty="0" err="1">
                <a:solidFill>
                  <a:srgbClr val="00B050"/>
                </a:solidFill>
                <a:latin typeface="Arial" panose="020B0604020202020204" pitchFamily="34" charset="0"/>
                <a:ea typeface="Microsoft Sans Serif" panose="020B0604020202020204" pitchFamily="34" charset="0"/>
                <a:cs typeface="Arial" panose="020B0604020202020204" pitchFamily="34" charset="0"/>
              </a:rPr>
              <a:t>old</a:t>
            </a:r>
            <a:r>
              <a:rPr lang="it-IT" sz="2400" b="1" dirty="0">
                <a:solidFill>
                  <a:srgbClr val="00B050"/>
                </a:solidFill>
                <a:latin typeface="Arial" panose="020B0604020202020204" pitchFamily="34" charset="0"/>
                <a:ea typeface="Microsoft Sans Serif" panose="020B0604020202020204" pitchFamily="34" charset="0"/>
                <a:cs typeface="Arial" panose="020B0604020202020204" pitchFamily="34" charset="0"/>
              </a:rPr>
              <a:t> </a:t>
            </a: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Type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of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content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Articles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News,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Videos</a:t>
            </a:r>
            <a:endPar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endParaRP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Particular</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features: Facebook stories, Live, Events, Groups</a:t>
            </a:r>
          </a:p>
          <a:p>
            <a:endPar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endParaRPr>
          </a:p>
          <a:p>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On Facebook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you</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can include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different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content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Text can be more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articulated</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and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videos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can last for a maximum of 45 minutes. </a:t>
            </a:r>
          </a:p>
          <a:p>
            <a:endParaRPr lang="it-IT" sz="3300" dirty="0">
              <a:solidFill>
                <a:srgbClr val="595959"/>
              </a:solidFill>
              <a:latin typeface="Verdana" pitchFamily="34" charset="0"/>
              <a:ea typeface="Verdana" pitchFamily="34" charset="0"/>
            </a:endParaRPr>
          </a:p>
        </p:txBody>
      </p:sp>
      <p:pic>
        <p:nvPicPr>
          <p:cNvPr id="7" name="Immagine 6" descr="Facebook, social media, social icon - Fre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7429500"/>
            <a:ext cx="1143000" cy="1143000"/>
          </a:xfrm>
          <a:prstGeom prst="rect">
            <a:avLst/>
          </a:prstGeom>
          <a:noFill/>
          <a:ln>
            <a:noFill/>
          </a:ln>
        </p:spPr>
      </p:pic>
      <p:sp>
        <p:nvSpPr>
          <p:cNvPr id="2" name="Segnaposto testo 5">
            <a:extLst>
              <a:ext uri="{FF2B5EF4-FFF2-40B4-BE49-F238E27FC236}">
                <a16:creationId xmlns:a16="http://schemas.microsoft.com/office/drawing/2014/main" id="{E01D2010-EF14-4C2C-473F-2A41D99177AE}"/>
              </a:ext>
            </a:extLst>
          </p:cNvPr>
          <p:cNvSpPr txBox="1">
            <a:spLocks/>
          </p:cNvSpPr>
          <p:nvPr/>
        </p:nvSpPr>
        <p:spPr>
          <a:xfrm>
            <a:off x="8382000" y="3335177"/>
            <a:ext cx="8706864" cy="375368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it-IT" sz="2400" b="1" dirty="0">
                <a:solidFill>
                  <a:srgbClr val="00B050"/>
                </a:solidFill>
                <a:latin typeface="Arial" panose="020B0604020202020204" pitchFamily="34" charset="0"/>
                <a:ea typeface="Microsoft Sans Serif" panose="020B0604020202020204" pitchFamily="34" charset="0"/>
                <a:cs typeface="Arial" panose="020B0604020202020204" pitchFamily="34" charset="0"/>
              </a:rPr>
              <a:t>Age range: </a:t>
            </a:r>
            <a:r>
              <a:rPr lang="it-IT" sz="2400" b="1" dirty="0" err="1">
                <a:solidFill>
                  <a:srgbClr val="00B050"/>
                </a:solidFill>
                <a:latin typeface="Arial" panose="020B0604020202020204" pitchFamily="34" charset="0"/>
                <a:ea typeface="Microsoft Sans Serif" panose="020B0604020202020204" pitchFamily="34" charset="0"/>
                <a:cs typeface="Arial" panose="020B0604020202020204" pitchFamily="34" charset="0"/>
              </a:rPr>
              <a:t>very</a:t>
            </a:r>
            <a:r>
              <a:rPr lang="it-IT" sz="2400" b="1" dirty="0">
                <a:solidFill>
                  <a:srgbClr val="00B050"/>
                </a:solidFill>
                <a:latin typeface="Arial" panose="020B0604020202020204" pitchFamily="34" charset="0"/>
                <a:ea typeface="Microsoft Sans Serif" panose="020B0604020202020204" pitchFamily="34" charset="0"/>
                <a:cs typeface="Arial" panose="020B0604020202020204" pitchFamily="34" charset="0"/>
              </a:rPr>
              <a:t> wide – 13 – 64 </a:t>
            </a:r>
            <a:r>
              <a:rPr lang="it-IT" sz="2400" b="1" dirty="0" err="1">
                <a:solidFill>
                  <a:srgbClr val="00B050"/>
                </a:solidFill>
                <a:latin typeface="Arial" panose="020B0604020202020204" pitchFamily="34" charset="0"/>
                <a:ea typeface="Microsoft Sans Serif" panose="020B0604020202020204" pitchFamily="34" charset="0"/>
                <a:cs typeface="Arial" panose="020B0604020202020204" pitchFamily="34" charset="0"/>
              </a:rPr>
              <a:t>years</a:t>
            </a:r>
            <a:r>
              <a:rPr lang="it-IT" sz="2400" b="1" dirty="0">
                <a:solidFill>
                  <a:srgbClr val="00B050"/>
                </a:solidFill>
                <a:latin typeface="Arial" panose="020B0604020202020204" pitchFamily="34" charset="0"/>
                <a:ea typeface="Microsoft Sans Serif" panose="020B0604020202020204" pitchFamily="34" charset="0"/>
                <a:cs typeface="Arial" panose="020B0604020202020204" pitchFamily="34" charset="0"/>
              </a:rPr>
              <a:t> </a:t>
            </a:r>
            <a:r>
              <a:rPr lang="it-IT" sz="2400" b="1" dirty="0" err="1">
                <a:solidFill>
                  <a:srgbClr val="00B050"/>
                </a:solidFill>
                <a:latin typeface="Arial" panose="020B0604020202020204" pitchFamily="34" charset="0"/>
                <a:ea typeface="Microsoft Sans Serif" panose="020B0604020202020204" pitchFamily="34" charset="0"/>
                <a:cs typeface="Arial" panose="020B0604020202020204" pitchFamily="34" charset="0"/>
              </a:rPr>
              <a:t>old</a:t>
            </a:r>
            <a:endParaRPr lang="it-IT" sz="2400" b="1" dirty="0">
              <a:solidFill>
                <a:srgbClr val="00B050"/>
              </a:solidFill>
              <a:latin typeface="Arial" panose="020B0604020202020204" pitchFamily="34" charset="0"/>
              <a:ea typeface="Microsoft Sans Serif" panose="020B0604020202020204" pitchFamily="34" charset="0"/>
              <a:cs typeface="Arial" panose="020B0604020202020204" pitchFamily="34" charset="0"/>
            </a:endParaRP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Type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of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content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Videos</a:t>
            </a:r>
            <a:endPar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endParaRP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Particular</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features: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channels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live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broadcasts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youtube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shorts</a:t>
            </a:r>
          </a:p>
          <a:p>
            <a:endPar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endParaRP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Youtube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is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the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main</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platform</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for video promotion.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There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are no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limits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for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videos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These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are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posted</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on a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channel</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which</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contains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all</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the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content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you</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post. </a:t>
            </a:r>
          </a:p>
          <a:p>
            <a:endParaRPr lang="it-IT" dirty="0">
              <a:solidFill>
                <a:srgbClr val="595959"/>
              </a:solidFill>
              <a:latin typeface="Verdana" pitchFamily="34" charset="0"/>
              <a:ea typeface="Verdana" pitchFamily="34" charset="0"/>
            </a:endParaRPr>
          </a:p>
        </p:txBody>
      </p:sp>
      <p:pic>
        <p:nvPicPr>
          <p:cNvPr id="3" name="Immagine 2">
            <a:extLst>
              <a:ext uri="{FF2B5EF4-FFF2-40B4-BE49-F238E27FC236}">
                <a16:creationId xmlns:a16="http://schemas.microsoft.com/office/drawing/2014/main" id="{15E5F966-D239-E30A-998B-C017D1B4201F}"/>
              </a:ext>
            </a:extLst>
          </p:cNvPr>
          <p:cNvPicPr>
            <a:picLocks noChangeAspect="1"/>
          </p:cNvPicPr>
          <p:nvPr/>
        </p:nvPicPr>
        <p:blipFill>
          <a:blip r:embed="rId3"/>
          <a:stretch>
            <a:fillRect/>
          </a:stretch>
        </p:blipFill>
        <p:spPr>
          <a:xfrm>
            <a:off x="11353800" y="7224934"/>
            <a:ext cx="2213040" cy="1018120"/>
          </a:xfrm>
          <a:prstGeom prst="rect">
            <a:avLst/>
          </a:prstGeom>
        </p:spPr>
      </p:pic>
    </p:spTree>
    <p:extLst>
      <p:ext uri="{BB962C8B-B14F-4D97-AF65-F5344CB8AC3E}">
        <p14:creationId xmlns:p14="http://schemas.microsoft.com/office/powerpoint/2010/main" val="350964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EB927D-B4BB-9EA5-48CA-3484C436B67C}"/>
              </a:ext>
            </a:extLst>
          </p:cNvPr>
          <p:cNvSpPr txBox="1"/>
          <p:nvPr/>
        </p:nvSpPr>
        <p:spPr>
          <a:xfrm>
            <a:off x="1371600" y="2171700"/>
            <a:ext cx="7228114" cy="707886"/>
          </a:xfrm>
          <a:prstGeom prst="rect">
            <a:avLst/>
          </a:prstGeom>
          <a:noFill/>
        </p:spPr>
        <p:txBody>
          <a:bodyPr wrap="square" rtlCol="0">
            <a:spAutoFit/>
          </a:bodyPr>
          <a:lstStyle/>
          <a:p>
            <a:r>
              <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Sources</a:t>
            </a:r>
          </a:p>
        </p:txBody>
      </p:sp>
      <p:sp>
        <p:nvSpPr>
          <p:cNvPr id="6" name="CuadroTexto 6">
            <a:extLst>
              <a:ext uri="{FF2B5EF4-FFF2-40B4-BE49-F238E27FC236}">
                <a16:creationId xmlns:a16="http://schemas.microsoft.com/office/drawing/2014/main" id="{A2099497-AC4D-8840-94BA-3D4E3CE12CF2}"/>
              </a:ext>
            </a:extLst>
          </p:cNvPr>
          <p:cNvSpPr txBox="1"/>
          <p:nvPr/>
        </p:nvSpPr>
        <p:spPr>
          <a:xfrm>
            <a:off x="1371600" y="3162300"/>
            <a:ext cx="15392400" cy="830997"/>
          </a:xfrm>
          <a:prstGeom prst="rect">
            <a:avLst/>
          </a:prstGeom>
          <a:noFill/>
        </p:spPr>
        <p:txBody>
          <a:bodyPr wrap="square" rtlCol="0">
            <a:spAutoFit/>
          </a:bodyPr>
          <a:lstStyle/>
          <a:p>
            <a:endParaRPr lang="en-US"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endParaRPr>
          </a:p>
          <a:p>
            <a:endParaRPr lang="es-ES" sz="2400" i="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10">
            <a:extLst>
              <a:ext uri="{FF2B5EF4-FFF2-40B4-BE49-F238E27FC236}">
                <a16:creationId xmlns:a16="http://schemas.microsoft.com/office/drawing/2014/main" id="{90D488D5-0846-7D91-0BE5-71D18D6559D1}"/>
              </a:ext>
            </a:extLst>
          </p:cNvPr>
          <p:cNvSpPr txBox="1"/>
          <p:nvPr/>
        </p:nvSpPr>
        <p:spPr>
          <a:xfrm>
            <a:off x="1371600" y="3162300"/>
            <a:ext cx="14782800" cy="830997"/>
          </a:xfrm>
          <a:prstGeom prst="rect">
            <a:avLst/>
          </a:prstGeom>
          <a:noFill/>
        </p:spPr>
        <p:txBody>
          <a:bodyPr wrap="square" rtlCol="0">
            <a:spAutoFit/>
          </a:bodyPr>
          <a:lstStyle/>
          <a:p>
            <a:pPr algn="l"/>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The following material was part of the DYM “Diversity Youth Manager” Erasmus+ Project. </a:t>
            </a:r>
          </a:p>
          <a:p>
            <a:pPr algn="l"/>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To explore more visit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https://www.dymproject.eu/</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6091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95E74F6-2D60-E359-665D-C25F973F47D4}"/>
              </a:ext>
            </a:extLst>
          </p:cNvPr>
          <p:cNvSpPr txBox="1"/>
          <p:nvPr/>
        </p:nvSpPr>
        <p:spPr>
          <a:xfrm>
            <a:off x="2293940" y="977207"/>
            <a:ext cx="8334793" cy="769441"/>
          </a:xfrm>
          <a:prstGeom prst="rect">
            <a:avLst/>
          </a:prstGeom>
          <a:noFill/>
        </p:spPr>
        <p:txBody>
          <a:bodyPr wrap="square" rtlCol="0">
            <a:spAutoFit/>
          </a:bodyPr>
          <a:lstStyle/>
          <a:p>
            <a:r>
              <a:rPr lang="es-ES" sz="4400" b="1" dirty="0">
                <a:solidFill>
                  <a:srgbClr val="00B050"/>
                </a:solidFill>
                <a:latin typeface="Microsoft Sans Serif" panose="020B0604020202020204" pitchFamily="34" charset="0"/>
                <a:ea typeface="Microsoft Sans Serif" panose="020B0604020202020204" pitchFamily="34" charset="0"/>
                <a:cs typeface="Microsoft Sans Serif" panose="020B0604020202020204" pitchFamily="34" charset="0"/>
              </a:rPr>
              <a:t>What to know before starting?</a:t>
            </a:r>
          </a:p>
        </p:txBody>
      </p:sp>
      <p:sp>
        <p:nvSpPr>
          <p:cNvPr id="7" name="CuadroTexto 6">
            <a:extLst>
              <a:ext uri="{FF2B5EF4-FFF2-40B4-BE49-F238E27FC236}">
                <a16:creationId xmlns:a16="http://schemas.microsoft.com/office/drawing/2014/main" id="{7F7FABBE-E7DD-3180-FD7B-8481A2304D36}"/>
              </a:ext>
            </a:extLst>
          </p:cNvPr>
          <p:cNvSpPr txBox="1"/>
          <p:nvPr/>
        </p:nvSpPr>
        <p:spPr>
          <a:xfrm>
            <a:off x="1132934" y="3837046"/>
            <a:ext cx="7325263" cy="461665"/>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Define the target group and its characteristics</a:t>
            </a:r>
            <a:endPar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EBF569B6-330C-C121-1E9C-971D16740D3E}"/>
              </a:ext>
            </a:extLst>
          </p:cNvPr>
          <p:cNvSpPr txBox="1"/>
          <p:nvPr/>
        </p:nvSpPr>
        <p:spPr>
          <a:xfrm>
            <a:off x="1132934" y="5306341"/>
            <a:ext cx="7715405" cy="830997"/>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Identify the different types of media and how to select them based on objectives and target group</a:t>
            </a:r>
            <a:endPar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A4ABBF63-0360-689C-23BE-65B680723DD4}"/>
              </a:ext>
            </a:extLst>
          </p:cNvPr>
          <p:cNvSpPr txBox="1"/>
          <p:nvPr/>
        </p:nvSpPr>
        <p:spPr>
          <a:xfrm>
            <a:off x="1132934" y="6844830"/>
            <a:ext cx="7100936" cy="830997"/>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Recognize the different types of social media and their characteristics</a:t>
            </a:r>
            <a:endPar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CuadroTexto 10">
            <a:extLst>
              <a:ext uri="{FF2B5EF4-FFF2-40B4-BE49-F238E27FC236}">
                <a16:creationId xmlns:a16="http://schemas.microsoft.com/office/drawing/2014/main" id="{E2E03A9D-E191-025E-CA8E-94F6BA95E782}"/>
              </a:ext>
            </a:extLst>
          </p:cNvPr>
          <p:cNvSpPr txBox="1"/>
          <p:nvPr/>
        </p:nvSpPr>
        <p:spPr>
          <a:xfrm>
            <a:off x="9733710" y="3331905"/>
            <a:ext cx="2935381" cy="461665"/>
          </a:xfrm>
          <a:prstGeom prst="rect">
            <a:avLst/>
          </a:prstGeom>
          <a:noFill/>
        </p:spPr>
        <p:txBody>
          <a:bodyPr wrap="square" rtlCol="0">
            <a:spAutoFit/>
          </a:bodyPr>
          <a:lstStyle/>
          <a:p>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30 minutes</a:t>
            </a:r>
          </a:p>
        </p:txBody>
      </p:sp>
      <p:pic>
        <p:nvPicPr>
          <p:cNvPr id="24" name="Imagen 23">
            <a:extLst>
              <a:ext uri="{FF2B5EF4-FFF2-40B4-BE49-F238E27FC236}">
                <a16:creationId xmlns:a16="http://schemas.microsoft.com/office/drawing/2014/main" id="{97981A6E-9DB5-1080-2ED9-897BD0C6D6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79" t="1845" r="22913" b="4810"/>
          <a:stretch/>
        </p:blipFill>
        <p:spPr>
          <a:xfrm>
            <a:off x="604820" y="3923762"/>
            <a:ext cx="447645" cy="408720"/>
          </a:xfrm>
          <a:prstGeom prst="rect">
            <a:avLst/>
          </a:prstGeom>
        </p:spPr>
      </p:pic>
      <p:pic>
        <p:nvPicPr>
          <p:cNvPr id="25" name="Imagen 24">
            <a:extLst>
              <a:ext uri="{FF2B5EF4-FFF2-40B4-BE49-F238E27FC236}">
                <a16:creationId xmlns:a16="http://schemas.microsoft.com/office/drawing/2014/main" id="{D3CEF967-89B2-F012-B66D-685B473102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79" t="1845" r="22913" b="4810"/>
          <a:stretch/>
        </p:blipFill>
        <p:spPr>
          <a:xfrm>
            <a:off x="604819" y="5571137"/>
            <a:ext cx="447645" cy="408720"/>
          </a:xfrm>
          <a:prstGeom prst="rect">
            <a:avLst/>
          </a:prstGeom>
        </p:spPr>
      </p:pic>
      <p:pic>
        <p:nvPicPr>
          <p:cNvPr id="26" name="Imagen 25">
            <a:extLst>
              <a:ext uri="{FF2B5EF4-FFF2-40B4-BE49-F238E27FC236}">
                <a16:creationId xmlns:a16="http://schemas.microsoft.com/office/drawing/2014/main" id="{27D51F49-B604-6A75-75CC-85ADABE712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79" t="1845" r="22913" b="4810"/>
          <a:stretch/>
        </p:blipFill>
        <p:spPr>
          <a:xfrm>
            <a:off x="636965" y="7055969"/>
            <a:ext cx="447645" cy="408720"/>
          </a:xfrm>
          <a:prstGeom prst="rect">
            <a:avLst/>
          </a:prstGeom>
        </p:spPr>
      </p:pic>
      <p:sp>
        <p:nvSpPr>
          <p:cNvPr id="14" name="CuadroTexto 4">
            <a:extLst>
              <a:ext uri="{FF2B5EF4-FFF2-40B4-BE49-F238E27FC236}">
                <a16:creationId xmlns:a16="http://schemas.microsoft.com/office/drawing/2014/main" id="{9777193A-9183-A56B-1968-5748DCF7F246}"/>
              </a:ext>
            </a:extLst>
          </p:cNvPr>
          <p:cNvSpPr txBox="1"/>
          <p:nvPr/>
        </p:nvSpPr>
        <p:spPr>
          <a:xfrm>
            <a:off x="572160" y="2525040"/>
            <a:ext cx="5447639" cy="646331"/>
          </a:xfrm>
          <a:prstGeom prst="rect">
            <a:avLst/>
          </a:prstGeom>
          <a:noFill/>
        </p:spPr>
        <p:txBody>
          <a:bodyPr wrap="square" rtlCol="0">
            <a:spAutoFit/>
          </a:bodyPr>
          <a:lstStyle/>
          <a:p>
            <a:r>
              <a:rPr lang="es-ES" sz="36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What will you learn?</a:t>
            </a:r>
          </a:p>
        </p:txBody>
      </p:sp>
      <p:cxnSp>
        <p:nvCxnSpPr>
          <p:cNvPr id="16" name="Connettore diritto 15">
            <a:extLst>
              <a:ext uri="{FF2B5EF4-FFF2-40B4-BE49-F238E27FC236}">
                <a16:creationId xmlns:a16="http://schemas.microsoft.com/office/drawing/2014/main" id="{D58D4160-DEB8-16DA-57A7-2F7E3F37094E}"/>
              </a:ext>
            </a:extLst>
          </p:cNvPr>
          <p:cNvCxnSpPr>
            <a:cxnSpLocks/>
          </p:cNvCxnSpPr>
          <p:nvPr/>
        </p:nvCxnSpPr>
        <p:spPr>
          <a:xfrm>
            <a:off x="8763000" y="2982810"/>
            <a:ext cx="0" cy="4910026"/>
          </a:xfrm>
          <a:prstGeom prst="line">
            <a:avLst/>
          </a:prstGeom>
          <a:ln w="38100">
            <a:solidFill>
              <a:srgbClr val="16A637"/>
            </a:solidFill>
          </a:ln>
        </p:spPr>
        <p:style>
          <a:lnRef idx="2">
            <a:schemeClr val="accent6"/>
          </a:lnRef>
          <a:fillRef idx="0">
            <a:schemeClr val="accent6"/>
          </a:fillRef>
          <a:effectRef idx="1">
            <a:schemeClr val="accent6"/>
          </a:effectRef>
          <a:fontRef idx="minor">
            <a:schemeClr val="tx1"/>
          </a:fontRef>
        </p:style>
      </p:cxnSp>
      <p:sp>
        <p:nvSpPr>
          <p:cNvPr id="19" name="CuadroTexto 4">
            <a:extLst>
              <a:ext uri="{FF2B5EF4-FFF2-40B4-BE49-F238E27FC236}">
                <a16:creationId xmlns:a16="http://schemas.microsoft.com/office/drawing/2014/main" id="{6F24C3E8-8F10-FF18-A059-06E6D4D9A6E4}"/>
              </a:ext>
            </a:extLst>
          </p:cNvPr>
          <p:cNvSpPr txBox="1"/>
          <p:nvPr/>
        </p:nvSpPr>
        <p:spPr>
          <a:xfrm>
            <a:off x="9004101" y="2534315"/>
            <a:ext cx="7696199" cy="646331"/>
          </a:xfrm>
          <a:prstGeom prst="rect">
            <a:avLst/>
          </a:prstGeom>
          <a:noFill/>
        </p:spPr>
        <p:txBody>
          <a:bodyPr wrap="square" rtlCol="0">
            <a:spAutoFit/>
          </a:bodyPr>
          <a:lstStyle/>
          <a:p>
            <a:r>
              <a:rPr lang="es-ES" sz="36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How much time will it take?</a:t>
            </a:r>
          </a:p>
        </p:txBody>
      </p:sp>
      <p:pic>
        <p:nvPicPr>
          <p:cNvPr id="21" name="Immagine 20" descr="Immagine che contiene design&#10;&#10;Descrizione generata automaticamente con attendibilità media">
            <a:extLst>
              <a:ext uri="{FF2B5EF4-FFF2-40B4-BE49-F238E27FC236}">
                <a16:creationId xmlns:a16="http://schemas.microsoft.com/office/drawing/2014/main" id="{85EC170D-1A24-EC21-004C-1ABDA2A37E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17" t="14444" r="65247" b="41832"/>
          <a:stretch/>
        </p:blipFill>
        <p:spPr>
          <a:xfrm>
            <a:off x="9004101" y="3331905"/>
            <a:ext cx="629848" cy="636532"/>
          </a:xfrm>
          <a:prstGeom prst="rect">
            <a:avLst/>
          </a:prstGeom>
        </p:spPr>
      </p:pic>
      <p:sp>
        <p:nvSpPr>
          <p:cNvPr id="22" name="CuadroTexto 4">
            <a:extLst>
              <a:ext uri="{FF2B5EF4-FFF2-40B4-BE49-F238E27FC236}">
                <a16:creationId xmlns:a16="http://schemas.microsoft.com/office/drawing/2014/main" id="{481FCA4D-0463-CCDE-6C4E-30C5BC05282A}"/>
              </a:ext>
            </a:extLst>
          </p:cNvPr>
          <p:cNvSpPr txBox="1"/>
          <p:nvPr/>
        </p:nvSpPr>
        <p:spPr>
          <a:xfrm>
            <a:off x="9004101" y="4258996"/>
            <a:ext cx="7696199" cy="646331"/>
          </a:xfrm>
          <a:prstGeom prst="rect">
            <a:avLst/>
          </a:prstGeom>
          <a:noFill/>
        </p:spPr>
        <p:txBody>
          <a:bodyPr wrap="square" rtlCol="0">
            <a:spAutoFit/>
          </a:bodyPr>
          <a:lstStyle/>
          <a:p>
            <a:r>
              <a:rPr lang="es-ES" sz="36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EQF level </a:t>
            </a:r>
          </a:p>
        </p:txBody>
      </p:sp>
      <p:sp>
        <p:nvSpPr>
          <p:cNvPr id="28" name="CuadroTexto 10">
            <a:extLst>
              <a:ext uri="{FF2B5EF4-FFF2-40B4-BE49-F238E27FC236}">
                <a16:creationId xmlns:a16="http://schemas.microsoft.com/office/drawing/2014/main" id="{52AF8748-FA24-80EA-0197-5B319B0E04CA}"/>
              </a:ext>
            </a:extLst>
          </p:cNvPr>
          <p:cNvSpPr txBox="1"/>
          <p:nvPr/>
        </p:nvSpPr>
        <p:spPr>
          <a:xfrm>
            <a:off x="9056915" y="4894886"/>
            <a:ext cx="2935381" cy="461665"/>
          </a:xfrm>
          <a:prstGeom prst="rect">
            <a:avLst/>
          </a:prstGeom>
          <a:noFill/>
        </p:spPr>
        <p:txBody>
          <a:bodyPr wrap="square" rtlCol="0">
            <a:spAutoFit/>
          </a:bodyPr>
          <a:lstStyle/>
          <a:p>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Level 3</a:t>
            </a:r>
          </a:p>
        </p:txBody>
      </p:sp>
      <p:sp>
        <p:nvSpPr>
          <p:cNvPr id="29" name="CuadroTexto 4">
            <a:extLst>
              <a:ext uri="{FF2B5EF4-FFF2-40B4-BE49-F238E27FC236}">
                <a16:creationId xmlns:a16="http://schemas.microsoft.com/office/drawing/2014/main" id="{E3637801-BC5D-FE73-E3B8-431D55EC81A4}"/>
              </a:ext>
            </a:extLst>
          </p:cNvPr>
          <p:cNvSpPr txBox="1"/>
          <p:nvPr/>
        </p:nvSpPr>
        <p:spPr>
          <a:xfrm>
            <a:off x="9031382" y="5899488"/>
            <a:ext cx="7696199" cy="1200329"/>
          </a:xfrm>
          <a:prstGeom prst="rect">
            <a:avLst/>
          </a:prstGeom>
          <a:noFill/>
        </p:spPr>
        <p:txBody>
          <a:bodyPr wrap="square" rtlCol="0">
            <a:spAutoFit/>
          </a:bodyPr>
          <a:lstStyle/>
          <a:p>
            <a:r>
              <a:rPr lang="es-ES" sz="36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Who created the content and will recognise your learning?</a:t>
            </a:r>
          </a:p>
        </p:txBody>
      </p:sp>
      <p:sp>
        <p:nvSpPr>
          <p:cNvPr id="30" name="CuadroTexto 10">
            <a:extLst>
              <a:ext uri="{FF2B5EF4-FFF2-40B4-BE49-F238E27FC236}">
                <a16:creationId xmlns:a16="http://schemas.microsoft.com/office/drawing/2014/main" id="{B4C649AF-7F43-B9C9-9AAA-203A6050700B}"/>
              </a:ext>
            </a:extLst>
          </p:cNvPr>
          <p:cNvSpPr txBox="1"/>
          <p:nvPr/>
        </p:nvSpPr>
        <p:spPr>
          <a:xfrm>
            <a:off x="9067801" y="7152520"/>
            <a:ext cx="7851960" cy="1200329"/>
          </a:xfrm>
          <a:prstGeom prst="rect">
            <a:avLst/>
          </a:prstGeom>
          <a:noFill/>
        </p:spPr>
        <p:txBody>
          <a:bodyPr wrap="square" rtlCol="0">
            <a:spAutoFit/>
          </a:bodyPr>
          <a:lstStyle/>
          <a:p>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This material was created by the partners of the Erasmus+ project “Upskilling Rural</a:t>
            </a:r>
            <a:r>
              <a:rPr lang="es-ES" sz="2400" dirty="0">
                <a:highlight>
                  <a:srgbClr val="A6F542"/>
                </a:highlight>
                <a:latin typeface="Microsoft Sans Serif" panose="020B0604020202020204" pitchFamily="34" charset="0"/>
                <a:ea typeface="Microsoft Sans Serif" panose="020B0604020202020204" pitchFamily="34" charset="0"/>
                <a:cs typeface="Microsoft Sans Serif" panose="020B0604020202020204" pitchFamily="34" charset="0"/>
              </a:rPr>
              <a:t>” that will recognise your learning as well. MORE</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65544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design&#10;&#10;Descrizione generata automaticamente con attendibilità bassa">
            <a:extLst>
              <a:ext uri="{FF2B5EF4-FFF2-40B4-BE49-F238E27FC236}">
                <a16:creationId xmlns:a16="http://schemas.microsoft.com/office/drawing/2014/main" id="{9DB3337F-9403-0F4C-C9AE-17BE1C220215}"/>
              </a:ext>
            </a:extLst>
          </p:cNvPr>
          <p:cNvPicPr>
            <a:picLocks noChangeAspect="1"/>
          </p:cNvPicPr>
          <p:nvPr/>
        </p:nvPicPr>
        <p:blipFill rotWithShape="1">
          <a:blip r:embed="rId2">
            <a:extLst>
              <a:ext uri="{28A0092B-C50C-407E-A947-70E740481C1C}">
                <a14:useLocalDpi xmlns:a14="http://schemas.microsoft.com/office/drawing/2010/main" val="0"/>
              </a:ext>
            </a:extLst>
          </a:blip>
          <a:srcRect l="11250" t="16667" r="53333" b="19630"/>
          <a:stretch/>
        </p:blipFill>
        <p:spPr>
          <a:xfrm>
            <a:off x="1905000" y="3962400"/>
            <a:ext cx="3389128" cy="3429000"/>
          </a:xfrm>
          <a:prstGeom prst="rect">
            <a:avLst/>
          </a:prstGeom>
        </p:spPr>
      </p:pic>
      <p:sp>
        <p:nvSpPr>
          <p:cNvPr id="8" name="CuadroTexto 1">
            <a:extLst>
              <a:ext uri="{FF2B5EF4-FFF2-40B4-BE49-F238E27FC236}">
                <a16:creationId xmlns:a16="http://schemas.microsoft.com/office/drawing/2014/main" id="{74F5A0B2-6A67-BECC-4759-4A3890E0AD7F}"/>
              </a:ext>
            </a:extLst>
          </p:cNvPr>
          <p:cNvSpPr txBox="1"/>
          <p:nvPr/>
        </p:nvSpPr>
        <p:spPr>
          <a:xfrm>
            <a:off x="533400" y="2400300"/>
            <a:ext cx="11734800" cy="769441"/>
          </a:xfrm>
          <a:prstGeom prst="rect">
            <a:avLst/>
          </a:prstGeom>
          <a:noFill/>
        </p:spPr>
        <p:txBody>
          <a:bodyPr wrap="square" rtlCol="0">
            <a:spAutoFit/>
          </a:bodyPr>
          <a:lstStyle/>
          <a:p>
            <a:r>
              <a:rPr lang="es-ES" sz="4400" b="1" dirty="0">
                <a:solidFill>
                  <a:srgbClr val="00B050"/>
                </a:solidFill>
                <a:latin typeface="Microsoft Sans Serif" panose="020B0604020202020204" pitchFamily="34" charset="0"/>
                <a:ea typeface="Microsoft Sans Serif" panose="020B0604020202020204" pitchFamily="34" charset="0"/>
                <a:cs typeface="Microsoft Sans Serif" panose="020B0604020202020204" pitchFamily="34" charset="0"/>
              </a:rPr>
              <a:t>Let’s start... but first let’s check </a:t>
            </a:r>
          </a:p>
        </p:txBody>
      </p:sp>
      <p:sp>
        <p:nvSpPr>
          <p:cNvPr id="2" name="CuadroTexto 4">
            <a:extLst>
              <a:ext uri="{FF2B5EF4-FFF2-40B4-BE49-F238E27FC236}">
                <a16:creationId xmlns:a16="http://schemas.microsoft.com/office/drawing/2014/main" id="{0A9F8EE2-E5FE-ADE5-8245-047547773CB1}"/>
              </a:ext>
            </a:extLst>
          </p:cNvPr>
          <p:cNvSpPr txBox="1"/>
          <p:nvPr/>
        </p:nvSpPr>
        <p:spPr>
          <a:xfrm>
            <a:off x="8077200" y="4457700"/>
            <a:ext cx="8305800" cy="2554545"/>
          </a:xfrm>
          <a:prstGeom prst="rect">
            <a:avLst/>
          </a:prstGeom>
          <a:noFill/>
        </p:spPr>
        <p:txBody>
          <a:bodyPr wrap="square" rtlCol="0">
            <a:spAutoFit/>
          </a:bodyPr>
          <a:lstStyle/>
          <a:p>
            <a:r>
              <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How well do you know social media platforms?</a:t>
            </a:r>
          </a:p>
          <a:p>
            <a:endPar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CLICK HERE </a:t>
            </a:r>
            <a:endPar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extLst>
              <a:ext uri="{FF2B5EF4-FFF2-40B4-BE49-F238E27FC236}">
                <a16:creationId xmlns:a16="http://schemas.microsoft.com/office/drawing/2014/main" id="{A7A81947-1062-5059-7F1E-727ADFB31F48}"/>
              </a:ext>
            </a:extLst>
          </p:cNvPr>
          <p:cNvPicPr>
            <a:picLocks noChangeAspect="1"/>
          </p:cNvPicPr>
          <p:nvPr/>
        </p:nvPicPr>
        <p:blipFill>
          <a:blip r:embed="rId4"/>
          <a:stretch>
            <a:fillRect/>
          </a:stretch>
        </p:blipFill>
        <p:spPr>
          <a:xfrm>
            <a:off x="8305800" y="2518320"/>
            <a:ext cx="533400" cy="533400"/>
          </a:xfrm>
          <a:prstGeom prst="rect">
            <a:avLst/>
          </a:prstGeom>
        </p:spPr>
      </p:pic>
    </p:spTree>
    <p:extLst>
      <p:ext uri="{BB962C8B-B14F-4D97-AF65-F5344CB8AC3E}">
        <p14:creationId xmlns:p14="http://schemas.microsoft.com/office/powerpoint/2010/main" val="270416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EB927D-B4BB-9EA5-48CA-3484C436B67C}"/>
              </a:ext>
            </a:extLst>
          </p:cNvPr>
          <p:cNvSpPr txBox="1"/>
          <p:nvPr/>
        </p:nvSpPr>
        <p:spPr>
          <a:xfrm>
            <a:off x="1371600" y="2171700"/>
            <a:ext cx="7228114" cy="707886"/>
          </a:xfrm>
          <a:prstGeom prst="rect">
            <a:avLst/>
          </a:prstGeom>
          <a:noFill/>
        </p:spPr>
        <p:txBody>
          <a:bodyPr wrap="square" rtlCol="0">
            <a:spAutoFit/>
          </a:bodyPr>
          <a:lstStyle/>
          <a:p>
            <a:r>
              <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Identify your target/personas</a:t>
            </a:r>
          </a:p>
        </p:txBody>
      </p:sp>
      <p:sp>
        <p:nvSpPr>
          <p:cNvPr id="6" name="CuadroTexto 6">
            <a:extLst>
              <a:ext uri="{FF2B5EF4-FFF2-40B4-BE49-F238E27FC236}">
                <a16:creationId xmlns:a16="http://schemas.microsoft.com/office/drawing/2014/main" id="{A2099497-AC4D-8840-94BA-3D4E3CE12CF2}"/>
              </a:ext>
            </a:extLst>
          </p:cNvPr>
          <p:cNvSpPr txBox="1"/>
          <p:nvPr/>
        </p:nvSpPr>
        <p:spPr>
          <a:xfrm>
            <a:off x="1371600" y="3086100"/>
            <a:ext cx="13925550" cy="461665"/>
          </a:xfrm>
          <a:prstGeom prst="rect">
            <a:avLst/>
          </a:prstGeom>
          <a:noFill/>
        </p:spPr>
        <p:txBody>
          <a:bodyPr wrap="square" rtlCol="0">
            <a:spAutoFit/>
          </a:bodyPr>
          <a:lstStyle/>
          <a:p>
            <a:r>
              <a:rPr lang="en-US" sz="2400" dirty="0">
                <a:latin typeface="Arial" panose="020B0604020202020204" pitchFamily="34" charset="0"/>
                <a:ea typeface="Microsoft Sans Serif" panose="020B0604020202020204" pitchFamily="34" charset="0"/>
                <a:cs typeface="Arial" panose="020B0604020202020204" pitchFamily="34" charset="0"/>
              </a:rPr>
              <a:t>The first element to create your marketing strategy is to identify</a:t>
            </a:r>
          </a:p>
        </p:txBody>
      </p:sp>
      <p:sp>
        <p:nvSpPr>
          <p:cNvPr id="3" name="CuadroTexto 6">
            <a:extLst>
              <a:ext uri="{FF2B5EF4-FFF2-40B4-BE49-F238E27FC236}">
                <a16:creationId xmlns:a16="http://schemas.microsoft.com/office/drawing/2014/main" id="{6136AE82-569E-46A2-B046-C7782035B82A}"/>
              </a:ext>
            </a:extLst>
          </p:cNvPr>
          <p:cNvSpPr txBox="1"/>
          <p:nvPr/>
        </p:nvSpPr>
        <p:spPr>
          <a:xfrm>
            <a:off x="6705600" y="3754279"/>
            <a:ext cx="3200400" cy="461665"/>
          </a:xfrm>
          <a:prstGeom prst="rect">
            <a:avLst/>
          </a:prstGeom>
          <a:noFill/>
        </p:spPr>
        <p:txBody>
          <a:bodyPr wrap="square" rtlCol="0">
            <a:spAutoFit/>
          </a:bodyPr>
          <a:lstStyle/>
          <a:p>
            <a:r>
              <a:rPr lang="en-US"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Target </a:t>
            </a:r>
            <a:r>
              <a:rPr lang="en-US" sz="2400" dirty="0">
                <a:latin typeface="Arial" panose="020B0604020202020204" pitchFamily="34" charset="0"/>
                <a:ea typeface="Microsoft Sans Serif" panose="020B0604020202020204" pitchFamily="34" charset="0"/>
                <a:cs typeface="Arial" panose="020B0604020202020204" pitchFamily="34" charset="0"/>
              </a:rPr>
              <a:t>and </a:t>
            </a:r>
            <a:r>
              <a:rPr lang="en-US"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personas</a:t>
            </a:r>
            <a:endParaRPr lang="en-US" sz="2400" dirty="0">
              <a:latin typeface="Arial" panose="020B0604020202020204" pitchFamily="34" charset="0"/>
              <a:ea typeface="Microsoft Sans Serif"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F2D216E5-B5A0-5CE9-C3EC-DAEBB6BDA825}"/>
              </a:ext>
            </a:extLst>
          </p:cNvPr>
          <p:cNvPicPr>
            <a:picLocks noChangeAspect="1"/>
          </p:cNvPicPr>
          <p:nvPr/>
        </p:nvPicPr>
        <p:blipFill rotWithShape="1">
          <a:blip r:embed="rId3"/>
          <a:srcRect l="50367" t="31009" r="26793" b="31250"/>
          <a:stretch/>
        </p:blipFill>
        <p:spPr>
          <a:xfrm>
            <a:off x="4343400" y="6619739"/>
            <a:ext cx="2362200" cy="2194500"/>
          </a:xfrm>
          <a:prstGeom prst="rect">
            <a:avLst/>
          </a:prstGeom>
        </p:spPr>
      </p:pic>
      <p:cxnSp>
        <p:nvCxnSpPr>
          <p:cNvPr id="9" name="Connettore 2 8">
            <a:extLst>
              <a:ext uri="{FF2B5EF4-FFF2-40B4-BE49-F238E27FC236}">
                <a16:creationId xmlns:a16="http://schemas.microsoft.com/office/drawing/2014/main" id="{E672523A-4105-6616-62E7-F59508A8D408}"/>
              </a:ext>
            </a:extLst>
          </p:cNvPr>
          <p:cNvCxnSpPr/>
          <p:nvPr/>
        </p:nvCxnSpPr>
        <p:spPr>
          <a:xfrm flipH="1">
            <a:off x="6705600" y="4179756"/>
            <a:ext cx="762000" cy="546556"/>
          </a:xfrm>
          <a:prstGeom prst="straightConnector1">
            <a:avLst/>
          </a:prstGeom>
          <a:ln w="57150">
            <a:solidFill>
              <a:srgbClr val="16A63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B6BB0C3B-5399-1876-FB97-15D9DF4A6C3F}"/>
              </a:ext>
            </a:extLst>
          </p:cNvPr>
          <p:cNvCxnSpPr>
            <a:cxnSpLocks/>
          </p:cNvCxnSpPr>
          <p:nvPr/>
        </p:nvCxnSpPr>
        <p:spPr>
          <a:xfrm>
            <a:off x="8763000" y="4179756"/>
            <a:ext cx="762000" cy="546556"/>
          </a:xfrm>
          <a:prstGeom prst="straightConnector1">
            <a:avLst/>
          </a:prstGeom>
          <a:ln w="57150">
            <a:solidFill>
              <a:srgbClr val="16A637"/>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6">
            <a:extLst>
              <a:ext uri="{FF2B5EF4-FFF2-40B4-BE49-F238E27FC236}">
                <a16:creationId xmlns:a16="http://schemas.microsoft.com/office/drawing/2014/main" id="{E64C6127-D649-BCFE-4E93-FE111A2D2B94}"/>
              </a:ext>
            </a:extLst>
          </p:cNvPr>
          <p:cNvSpPr txBox="1"/>
          <p:nvPr/>
        </p:nvSpPr>
        <p:spPr>
          <a:xfrm>
            <a:off x="3733800" y="4847547"/>
            <a:ext cx="4086225" cy="1569660"/>
          </a:xfrm>
          <a:prstGeom prst="rect">
            <a:avLst/>
          </a:prstGeom>
          <a:noFill/>
        </p:spPr>
        <p:txBody>
          <a:bodyPr wrap="square" rtlCol="0">
            <a:spAutoFit/>
          </a:bodyPr>
          <a:lstStyle/>
          <a:p>
            <a:r>
              <a:rPr lang="en-US" sz="2400" dirty="0">
                <a:latin typeface="Arial" panose="020B0604020202020204" pitchFamily="34" charset="0"/>
                <a:ea typeface="Microsoft Sans Serif" panose="020B0604020202020204" pitchFamily="34" charset="0"/>
                <a:cs typeface="Arial" panose="020B0604020202020204" pitchFamily="34" charset="0"/>
              </a:rPr>
              <a:t>A specific group of people you want to attract or to whom you want to address your product or service. </a:t>
            </a:r>
          </a:p>
        </p:txBody>
      </p:sp>
      <p:sp>
        <p:nvSpPr>
          <p:cNvPr id="15" name="CuadroTexto 6">
            <a:extLst>
              <a:ext uri="{FF2B5EF4-FFF2-40B4-BE49-F238E27FC236}">
                <a16:creationId xmlns:a16="http://schemas.microsoft.com/office/drawing/2014/main" id="{8A1BFE93-98D7-A38B-6A2C-6386F084E031}"/>
              </a:ext>
            </a:extLst>
          </p:cNvPr>
          <p:cNvSpPr txBox="1"/>
          <p:nvPr/>
        </p:nvSpPr>
        <p:spPr>
          <a:xfrm>
            <a:off x="8858250" y="4847547"/>
            <a:ext cx="5086350" cy="1569660"/>
          </a:xfrm>
          <a:prstGeom prst="rect">
            <a:avLst/>
          </a:prstGeom>
          <a:noFill/>
        </p:spPr>
        <p:txBody>
          <a:bodyPr wrap="square" rtlCol="0">
            <a:spAutoFit/>
          </a:bodyPr>
          <a:lstStyle/>
          <a:p>
            <a:r>
              <a:rPr lang="en-US" sz="2400" dirty="0">
                <a:latin typeface="Arial" panose="020B0604020202020204" pitchFamily="34" charset="0"/>
                <a:ea typeface="Microsoft Sans Serif" panose="020B0604020202020204" pitchFamily="34" charset="0"/>
                <a:cs typeface="Arial" panose="020B0604020202020204" pitchFamily="34" charset="0"/>
              </a:rPr>
              <a:t>A fictional character created in marketing to represent the characteristics of the person (or group) we want to address. </a:t>
            </a:r>
          </a:p>
        </p:txBody>
      </p:sp>
      <p:pic>
        <p:nvPicPr>
          <p:cNvPr id="17" name="Immagine 16">
            <a:extLst>
              <a:ext uri="{FF2B5EF4-FFF2-40B4-BE49-F238E27FC236}">
                <a16:creationId xmlns:a16="http://schemas.microsoft.com/office/drawing/2014/main" id="{ED2A58ED-E7B6-F594-5DDA-D52FCE3FFBF1}"/>
              </a:ext>
            </a:extLst>
          </p:cNvPr>
          <p:cNvPicPr>
            <a:picLocks noChangeAspect="1"/>
          </p:cNvPicPr>
          <p:nvPr/>
        </p:nvPicPr>
        <p:blipFill rotWithShape="1">
          <a:blip r:embed="rId4"/>
          <a:srcRect l="69912" t="58333" r="17789" b="14820"/>
          <a:stretch/>
        </p:blipFill>
        <p:spPr>
          <a:xfrm>
            <a:off x="10439400" y="6921709"/>
            <a:ext cx="1143002" cy="1402779"/>
          </a:xfrm>
          <a:prstGeom prst="rect">
            <a:avLst/>
          </a:prstGeom>
        </p:spPr>
      </p:pic>
    </p:spTree>
    <p:extLst>
      <p:ext uri="{BB962C8B-B14F-4D97-AF65-F5344CB8AC3E}">
        <p14:creationId xmlns:p14="http://schemas.microsoft.com/office/powerpoint/2010/main" val="261360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EB927D-B4BB-9EA5-48CA-3484C436B67C}"/>
              </a:ext>
            </a:extLst>
          </p:cNvPr>
          <p:cNvSpPr txBox="1"/>
          <p:nvPr/>
        </p:nvSpPr>
        <p:spPr>
          <a:xfrm>
            <a:off x="1371600" y="2171700"/>
            <a:ext cx="9982200" cy="707886"/>
          </a:xfrm>
          <a:prstGeom prst="rect">
            <a:avLst/>
          </a:prstGeom>
          <a:noFill/>
        </p:spPr>
        <p:txBody>
          <a:bodyPr wrap="square" rtlCol="0">
            <a:spAutoFit/>
          </a:bodyPr>
          <a:lstStyle/>
          <a:p>
            <a:r>
              <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The importance of the target/personas</a:t>
            </a:r>
          </a:p>
        </p:txBody>
      </p:sp>
      <p:sp>
        <p:nvSpPr>
          <p:cNvPr id="6" name="CuadroTexto 6">
            <a:extLst>
              <a:ext uri="{FF2B5EF4-FFF2-40B4-BE49-F238E27FC236}">
                <a16:creationId xmlns:a16="http://schemas.microsoft.com/office/drawing/2014/main" id="{A2099497-AC4D-8840-94BA-3D4E3CE12CF2}"/>
              </a:ext>
            </a:extLst>
          </p:cNvPr>
          <p:cNvSpPr txBox="1"/>
          <p:nvPr/>
        </p:nvSpPr>
        <p:spPr>
          <a:xfrm>
            <a:off x="1447800" y="3250674"/>
            <a:ext cx="9753600" cy="4524315"/>
          </a:xfrm>
          <a:prstGeom prst="rect">
            <a:avLst/>
          </a:prstGeom>
          <a:noFill/>
        </p:spPr>
        <p:txBody>
          <a:bodyPr wrap="square" rtlCol="0">
            <a:spAutoFit/>
          </a:bodyPr>
          <a:lstStyle/>
          <a:p>
            <a:r>
              <a:rPr lang="en-US" sz="2400" dirty="0">
                <a:latin typeface="Arial" panose="020B0604020202020204" pitchFamily="34" charset="0"/>
                <a:ea typeface="Microsoft Sans Serif" panose="020B0604020202020204" pitchFamily="34" charset="0"/>
                <a:cs typeface="Arial" panose="020B0604020202020204" pitchFamily="34" charset="0"/>
              </a:rPr>
              <a:t>Identifying the target group ahead will help you:</a:t>
            </a:r>
          </a:p>
          <a:p>
            <a:r>
              <a:rPr lang="en-US" sz="2400" dirty="0">
                <a:latin typeface="Arial" panose="020B0604020202020204" pitchFamily="34" charset="0"/>
                <a:ea typeface="Microsoft Sans Serif" panose="020B0604020202020204" pitchFamily="34" charset="0"/>
                <a:cs typeface="Arial" panose="020B0604020202020204" pitchFamily="34" charset="0"/>
              </a:rPr>
              <a:t> </a:t>
            </a:r>
          </a:p>
          <a:p>
            <a:pPr marL="342900" indent="-342900">
              <a:buBlip>
                <a:blip r:embed="rId2"/>
              </a:buBlip>
            </a:pPr>
            <a:r>
              <a:rPr lang="en-US" sz="2400" dirty="0" err="1">
                <a:latin typeface="Arial" panose="020B0604020202020204" pitchFamily="34" charset="0"/>
                <a:ea typeface="Microsoft Sans Serif" panose="020B0604020202020204" pitchFamily="34" charset="0"/>
                <a:cs typeface="Arial" panose="020B0604020202020204" pitchFamily="34" charset="0"/>
              </a:rPr>
              <a:t>Maximise</a:t>
            </a:r>
            <a:r>
              <a:rPr lang="en-US" sz="2400" dirty="0">
                <a:latin typeface="Arial" panose="020B0604020202020204" pitchFamily="34" charset="0"/>
                <a:ea typeface="Microsoft Sans Serif" panose="020B0604020202020204" pitchFamily="34" charset="0"/>
                <a:cs typeface="Arial" panose="020B0604020202020204" pitchFamily="34" charset="0"/>
              </a:rPr>
              <a:t> the impact of your content/product</a:t>
            </a:r>
          </a:p>
          <a:p>
            <a:endParaRPr lang="en-US" sz="2400" dirty="0">
              <a:latin typeface="Arial" panose="020B0604020202020204" pitchFamily="34" charset="0"/>
              <a:ea typeface="Microsoft Sans Serif" panose="020B0604020202020204" pitchFamily="34" charset="0"/>
              <a:cs typeface="Arial" panose="020B0604020202020204" pitchFamily="34" charset="0"/>
            </a:endParaRPr>
          </a:p>
          <a:p>
            <a:pPr marL="342900" indent="-342900">
              <a:buBlip>
                <a:blip r:embed="rId2"/>
              </a:buBlip>
            </a:pPr>
            <a:r>
              <a:rPr lang="en-US" sz="2400" dirty="0">
                <a:latin typeface="Arial" panose="020B0604020202020204" pitchFamily="34" charset="0"/>
                <a:ea typeface="Microsoft Sans Serif" panose="020B0604020202020204" pitchFamily="34" charset="0"/>
                <a:cs typeface="Arial" panose="020B0604020202020204" pitchFamily="34" charset="0"/>
              </a:rPr>
              <a:t>Have a solid and clear basis for planning</a:t>
            </a:r>
          </a:p>
          <a:p>
            <a:endParaRPr lang="en-US" sz="2400" dirty="0">
              <a:latin typeface="Arial" panose="020B0604020202020204" pitchFamily="34" charset="0"/>
              <a:ea typeface="Microsoft Sans Serif" panose="020B0604020202020204" pitchFamily="34" charset="0"/>
              <a:cs typeface="Arial" panose="020B0604020202020204" pitchFamily="34" charset="0"/>
            </a:endParaRPr>
          </a:p>
          <a:p>
            <a:pPr marL="342900" indent="-342900">
              <a:buBlip>
                <a:blip r:embed="rId2"/>
              </a:buBlip>
            </a:pPr>
            <a:r>
              <a:rPr lang="en-US" sz="2400" dirty="0">
                <a:latin typeface="Arial" panose="020B0604020202020204" pitchFamily="34" charset="0"/>
                <a:ea typeface="Microsoft Sans Serif" panose="020B0604020202020204" pitchFamily="34" charset="0"/>
                <a:cs typeface="Arial" panose="020B0604020202020204" pitchFamily="34" charset="0"/>
              </a:rPr>
              <a:t>Message more relevant to your marketing objective</a:t>
            </a:r>
          </a:p>
          <a:p>
            <a:endParaRPr lang="en-US" sz="2400" dirty="0">
              <a:latin typeface="Arial" panose="020B0604020202020204" pitchFamily="34" charset="0"/>
              <a:ea typeface="Microsoft Sans Serif" panose="020B0604020202020204" pitchFamily="34" charset="0"/>
              <a:cs typeface="Arial" panose="020B0604020202020204" pitchFamily="34" charset="0"/>
            </a:endParaRPr>
          </a:p>
          <a:p>
            <a:pPr marL="342900" indent="-342900">
              <a:buBlip>
                <a:blip r:embed="rId2"/>
              </a:buBlip>
            </a:pPr>
            <a:r>
              <a:rPr lang="en-US" sz="2400" dirty="0">
                <a:latin typeface="Arial" panose="020B0604020202020204" pitchFamily="34" charset="0"/>
                <a:ea typeface="Microsoft Sans Serif" panose="020B0604020202020204" pitchFamily="34" charset="0"/>
                <a:cs typeface="Arial" panose="020B0604020202020204" pitchFamily="34" charset="0"/>
              </a:rPr>
              <a:t>Use the correct platforms for promotion </a:t>
            </a:r>
          </a:p>
          <a:p>
            <a:pPr marL="342900" indent="-342900">
              <a:buBlip>
                <a:blip r:embed="rId2"/>
              </a:buBlip>
            </a:pPr>
            <a:endParaRPr lang="en-US" sz="2400" dirty="0">
              <a:latin typeface="Arial" panose="020B0604020202020204" pitchFamily="34" charset="0"/>
              <a:ea typeface="Microsoft Sans Serif" panose="020B0604020202020204" pitchFamily="34" charset="0"/>
              <a:cs typeface="Arial" panose="020B0604020202020204" pitchFamily="34" charset="0"/>
            </a:endParaRPr>
          </a:p>
          <a:p>
            <a:pPr marL="342900" indent="-342900">
              <a:buBlip>
                <a:blip r:embed="rId2"/>
              </a:buBlip>
            </a:pPr>
            <a:r>
              <a:rPr lang="en-US" sz="2400" dirty="0">
                <a:latin typeface="Arial" panose="020B0604020202020204" pitchFamily="34" charset="0"/>
                <a:ea typeface="Microsoft Sans Serif" panose="020B0604020202020204" pitchFamily="34" charset="0"/>
                <a:cs typeface="Arial" panose="020B0604020202020204" pitchFamily="34" charset="0"/>
              </a:rPr>
              <a:t>Create more engaging messages (create an emotional connection)</a:t>
            </a:r>
          </a:p>
          <a:p>
            <a:endParaRPr lang="es-ES" sz="2400" i="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magine 3">
            <a:extLst>
              <a:ext uri="{FF2B5EF4-FFF2-40B4-BE49-F238E27FC236}">
                <a16:creationId xmlns:a16="http://schemas.microsoft.com/office/drawing/2014/main" id="{9C3A08D3-9509-8271-7424-A87477419291}"/>
              </a:ext>
            </a:extLst>
          </p:cNvPr>
          <p:cNvPicPr>
            <a:picLocks noChangeAspect="1"/>
          </p:cNvPicPr>
          <p:nvPr/>
        </p:nvPicPr>
        <p:blipFill rotWithShape="1">
          <a:blip r:embed="rId3"/>
          <a:srcRect l="48243" t="40625" r="30088" b="26042"/>
          <a:stretch/>
        </p:blipFill>
        <p:spPr>
          <a:xfrm>
            <a:off x="11887200" y="3250674"/>
            <a:ext cx="4405313" cy="3810000"/>
          </a:xfrm>
          <a:prstGeom prst="rect">
            <a:avLst/>
          </a:prstGeom>
        </p:spPr>
      </p:pic>
    </p:spTree>
    <p:extLst>
      <p:ext uri="{BB962C8B-B14F-4D97-AF65-F5344CB8AC3E}">
        <p14:creationId xmlns:p14="http://schemas.microsoft.com/office/powerpoint/2010/main" val="400632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EB927D-B4BB-9EA5-48CA-3484C436B67C}"/>
              </a:ext>
            </a:extLst>
          </p:cNvPr>
          <p:cNvSpPr txBox="1"/>
          <p:nvPr/>
        </p:nvSpPr>
        <p:spPr>
          <a:xfrm>
            <a:off x="1371600" y="2171700"/>
            <a:ext cx="9906000" cy="707886"/>
          </a:xfrm>
          <a:prstGeom prst="rect">
            <a:avLst/>
          </a:prstGeom>
          <a:noFill/>
        </p:spPr>
        <p:txBody>
          <a:bodyPr wrap="square" rtlCol="0">
            <a:spAutoFit/>
          </a:bodyPr>
          <a:lstStyle/>
          <a:p>
            <a:r>
              <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The importance of the target/personas</a:t>
            </a:r>
          </a:p>
        </p:txBody>
      </p:sp>
      <p:sp>
        <p:nvSpPr>
          <p:cNvPr id="6" name="CuadroTexto 6">
            <a:extLst>
              <a:ext uri="{FF2B5EF4-FFF2-40B4-BE49-F238E27FC236}">
                <a16:creationId xmlns:a16="http://schemas.microsoft.com/office/drawing/2014/main" id="{A2099497-AC4D-8840-94BA-3D4E3CE12CF2}"/>
              </a:ext>
            </a:extLst>
          </p:cNvPr>
          <p:cNvSpPr txBox="1"/>
          <p:nvPr/>
        </p:nvSpPr>
        <p:spPr>
          <a:xfrm>
            <a:off x="1447800" y="3250674"/>
            <a:ext cx="15392400" cy="830997"/>
          </a:xfrm>
          <a:prstGeom prst="rect">
            <a:avLst/>
          </a:prstGeom>
          <a:noFill/>
        </p:spPr>
        <p:txBody>
          <a:bodyPr wrap="square" rtlCol="0">
            <a:spAutoFit/>
          </a:bodyPr>
          <a:lstStyle/>
          <a:p>
            <a:r>
              <a:rPr lang="en-US" sz="2400" dirty="0">
                <a:latin typeface="Arial" panose="020B0604020202020204" pitchFamily="34" charset="0"/>
                <a:ea typeface="Microsoft Sans Serif" panose="020B0604020202020204" pitchFamily="34" charset="0"/>
                <a:cs typeface="Arial" panose="020B0604020202020204" pitchFamily="34" charset="0"/>
              </a:rPr>
              <a:t>The definition of the target group must take into consideration: </a:t>
            </a:r>
          </a:p>
          <a:p>
            <a:endParaRPr lang="en-US" sz="24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3" name="Segnaposto testo 5">
            <a:extLst>
              <a:ext uri="{FF2B5EF4-FFF2-40B4-BE49-F238E27FC236}">
                <a16:creationId xmlns:a16="http://schemas.microsoft.com/office/drawing/2014/main" id="{35B1BF52-ED85-F5BF-4D66-EE4B25983ECC}"/>
              </a:ext>
            </a:extLst>
          </p:cNvPr>
          <p:cNvSpPr txBox="1">
            <a:spLocks/>
          </p:cNvSpPr>
          <p:nvPr/>
        </p:nvSpPr>
        <p:spPr>
          <a:xfrm>
            <a:off x="1905000" y="4100721"/>
            <a:ext cx="3982402" cy="324547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General </a:t>
            </a:r>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characteristics</a:t>
            </a:r>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a:t>
            </a:r>
          </a:p>
          <a:p>
            <a:pPr marL="342900" indent="-342900">
              <a:buBlip>
                <a:blip r:embed="rId2"/>
              </a:buBlip>
            </a:pP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Age range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not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more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than</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5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years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a:t>
            </a:r>
          </a:p>
          <a:p>
            <a:pPr marL="342900" indent="-342900">
              <a:buBlip>
                <a:blip r:embed="rId2"/>
              </a:buBlip>
            </a:pP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Location (country, big city or small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village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p>
          <a:p>
            <a:pPr marL="342900" indent="-342900">
              <a:buBlip>
                <a:blip r:embed="rId2"/>
              </a:buBlip>
            </a:pP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Occupation</a:t>
            </a:r>
            <a:endPar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endParaRPr>
          </a:p>
          <a:p>
            <a:pPr marL="342900" indent="-342900">
              <a:buBlip>
                <a:blip r:embed="rId2"/>
              </a:buBlip>
            </a:pP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Relationships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(family, friends, …)</a:t>
            </a:r>
          </a:p>
          <a:p>
            <a:endParaRPr lang="it-IT" dirty="0">
              <a:solidFill>
                <a:schemeClr val="accent5">
                  <a:lumMod val="50000"/>
                </a:schemeClr>
              </a:solidFill>
              <a:latin typeface="Verdana" pitchFamily="34" charset="0"/>
              <a:ea typeface="Verdana" pitchFamily="34" charset="0"/>
            </a:endParaRPr>
          </a:p>
        </p:txBody>
      </p:sp>
      <p:sp>
        <p:nvSpPr>
          <p:cNvPr id="4" name="Segnaposto testo 5">
            <a:extLst>
              <a:ext uri="{FF2B5EF4-FFF2-40B4-BE49-F238E27FC236}">
                <a16:creationId xmlns:a16="http://schemas.microsoft.com/office/drawing/2014/main" id="{FF67035E-625C-1886-DE21-4E2E93A81107}"/>
              </a:ext>
            </a:extLst>
          </p:cNvPr>
          <p:cNvSpPr txBox="1">
            <a:spLocks/>
          </p:cNvSpPr>
          <p:nvPr/>
        </p:nvSpPr>
        <p:spPr>
          <a:xfrm>
            <a:off x="7010400" y="4119771"/>
            <a:ext cx="3982402" cy="32454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Specific</a:t>
            </a:r>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 </a:t>
            </a:r>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characteristics</a:t>
            </a:r>
            <a:r>
              <a:rPr lang="it-IT" sz="2400" b="1" dirty="0">
                <a:solidFill>
                  <a:srgbClr val="16A637"/>
                </a:solidFill>
                <a:latin typeface="Verdana" pitchFamily="34" charset="0"/>
                <a:ea typeface="Verdana" pitchFamily="34" charset="0"/>
                <a:cs typeface="Arial" panose="020B0604020202020204" pitchFamily="34" charset="0"/>
              </a:rPr>
              <a:t>:</a:t>
            </a:r>
            <a:endParaRPr lang="it-IT" dirty="0">
              <a:latin typeface="Verdana" pitchFamily="34" charset="0"/>
              <a:ea typeface="Verdana" pitchFamily="34" charset="0"/>
            </a:endParaRPr>
          </a:p>
          <a:p>
            <a:pPr marL="342900" indent="-342900">
              <a:buBlip>
                <a:blip r:embed="rId2"/>
              </a:buBlip>
            </a:pP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Interests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/hobbies</a:t>
            </a:r>
          </a:p>
          <a:p>
            <a:pPr marL="342900" indent="-342900">
              <a:buBlip>
                <a:blip r:embed="rId2"/>
              </a:buBlip>
            </a:pP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Lifestyle </a:t>
            </a:r>
          </a:p>
          <a:p>
            <a:pPr marL="342900" indent="-342900">
              <a:buBlip>
                <a:blip r:embed="rId2"/>
              </a:buBlip>
            </a:pP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Values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p>
          <a:p>
            <a:pPr marL="342900" indent="-342900">
              <a:buBlip>
                <a:blip r:embed="rId2"/>
              </a:buBlip>
            </a:pP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Behaviour</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p>
        </p:txBody>
      </p:sp>
      <p:sp>
        <p:nvSpPr>
          <p:cNvPr id="5" name="Segnaposto testo 5">
            <a:extLst>
              <a:ext uri="{FF2B5EF4-FFF2-40B4-BE49-F238E27FC236}">
                <a16:creationId xmlns:a16="http://schemas.microsoft.com/office/drawing/2014/main" id="{051A69D9-564C-5F20-CB8E-3D916CB2C075}"/>
              </a:ext>
            </a:extLst>
          </p:cNvPr>
          <p:cNvSpPr txBox="1">
            <a:spLocks/>
          </p:cNvSpPr>
          <p:nvPr/>
        </p:nvSpPr>
        <p:spPr>
          <a:xfrm>
            <a:off x="12115800" y="4119771"/>
            <a:ext cx="4267200" cy="32454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Additional</a:t>
            </a:r>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 </a:t>
            </a:r>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characteristics</a:t>
            </a:r>
            <a:r>
              <a:rPr lang="it-IT" sz="2400" b="1" dirty="0">
                <a:solidFill>
                  <a:srgbClr val="16A637"/>
                </a:solidFill>
                <a:latin typeface="Verdana" pitchFamily="34" charset="0"/>
                <a:ea typeface="Verdana" pitchFamily="34" charset="0"/>
                <a:cs typeface="Arial" panose="020B0604020202020204" pitchFamily="34" charset="0"/>
              </a:rPr>
              <a:t>:</a:t>
            </a:r>
            <a:endParaRPr lang="it-IT" dirty="0">
              <a:latin typeface="Verdana" pitchFamily="34" charset="0"/>
              <a:ea typeface="Verdana" pitchFamily="34" charset="0"/>
            </a:endParaRPr>
          </a:p>
          <a:p>
            <a:pPr marL="342900" indent="-342900">
              <a:buBlip>
                <a:blip r:embed="rId2"/>
              </a:buBlip>
            </a:pP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Media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consumption</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what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kind</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of media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they</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use?)</a:t>
            </a:r>
          </a:p>
          <a:p>
            <a:pPr marL="342900" indent="-342900">
              <a:buBlip>
                <a:blip r:embed="rId2"/>
              </a:buBlip>
            </a:pP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Product/service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usage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how</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many</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times do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they</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use the product/service?)</a:t>
            </a:r>
          </a:p>
        </p:txBody>
      </p:sp>
    </p:spTree>
    <p:extLst>
      <p:ext uri="{BB962C8B-B14F-4D97-AF65-F5344CB8AC3E}">
        <p14:creationId xmlns:p14="http://schemas.microsoft.com/office/powerpoint/2010/main" val="413391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EB927D-B4BB-9EA5-48CA-3484C436B67C}"/>
              </a:ext>
            </a:extLst>
          </p:cNvPr>
          <p:cNvSpPr txBox="1"/>
          <p:nvPr/>
        </p:nvSpPr>
        <p:spPr>
          <a:xfrm>
            <a:off x="1371600" y="2171700"/>
            <a:ext cx="7228114" cy="707886"/>
          </a:xfrm>
          <a:prstGeom prst="rect">
            <a:avLst/>
          </a:prstGeom>
          <a:noFill/>
        </p:spPr>
        <p:txBody>
          <a:bodyPr wrap="square" rtlCol="0">
            <a:spAutoFit/>
          </a:bodyPr>
          <a:lstStyle/>
          <a:p>
            <a:r>
              <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Media in Marketing</a:t>
            </a:r>
          </a:p>
        </p:txBody>
      </p:sp>
      <p:sp>
        <p:nvSpPr>
          <p:cNvPr id="6" name="CuadroTexto 6">
            <a:extLst>
              <a:ext uri="{FF2B5EF4-FFF2-40B4-BE49-F238E27FC236}">
                <a16:creationId xmlns:a16="http://schemas.microsoft.com/office/drawing/2014/main" id="{A2099497-AC4D-8840-94BA-3D4E3CE12CF2}"/>
              </a:ext>
            </a:extLst>
          </p:cNvPr>
          <p:cNvSpPr txBox="1"/>
          <p:nvPr/>
        </p:nvSpPr>
        <p:spPr>
          <a:xfrm>
            <a:off x="1447800" y="3250674"/>
            <a:ext cx="15392400" cy="1938992"/>
          </a:xfrm>
          <a:prstGeom prst="rect">
            <a:avLst/>
          </a:prstGeom>
          <a:noFill/>
        </p:spPr>
        <p:txBody>
          <a:bodyPr wrap="square" rtlCol="0">
            <a:spAutoFit/>
          </a:bodyPr>
          <a:lstStyle/>
          <a:p>
            <a:r>
              <a:rPr lang="en-US" sz="2400" dirty="0">
                <a:latin typeface="Arial" panose="020B0604020202020204" pitchFamily="34" charset="0"/>
                <a:ea typeface="Microsoft Sans Serif" panose="020B0604020202020204" pitchFamily="34" charset="0"/>
                <a:cs typeface="Arial" panose="020B0604020202020204" pitchFamily="34" charset="0"/>
              </a:rPr>
              <a:t>Media, in marketing, refers to the various channels and platforms used to reach the target group and communicate your message. </a:t>
            </a:r>
          </a:p>
          <a:p>
            <a:endParaRPr lang="en-US" sz="2400" dirty="0">
              <a:latin typeface="Arial" panose="020B0604020202020204" pitchFamily="34" charset="0"/>
              <a:ea typeface="Microsoft Sans Serif" panose="020B0604020202020204" pitchFamily="34" charset="0"/>
              <a:cs typeface="Arial" panose="020B0604020202020204" pitchFamily="34" charset="0"/>
            </a:endParaRPr>
          </a:p>
          <a:p>
            <a:r>
              <a:rPr lang="en-US" sz="2400" dirty="0">
                <a:latin typeface="Arial" panose="020B0604020202020204" pitchFamily="34" charset="0"/>
                <a:ea typeface="Microsoft Sans Serif" panose="020B0604020202020204" pitchFamily="34" charset="0"/>
                <a:cs typeface="Arial" panose="020B0604020202020204" pitchFamily="34" charset="0"/>
              </a:rPr>
              <a:t>We can divide media into: </a:t>
            </a:r>
          </a:p>
          <a:p>
            <a:endParaRPr lang="es-ES" sz="2400" i="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Segnaposto testo 5">
            <a:extLst>
              <a:ext uri="{FF2B5EF4-FFF2-40B4-BE49-F238E27FC236}">
                <a16:creationId xmlns:a16="http://schemas.microsoft.com/office/drawing/2014/main" id="{053BEC32-E9F2-A06F-91AA-F8B926EB3B19}"/>
              </a:ext>
            </a:extLst>
          </p:cNvPr>
          <p:cNvSpPr txBox="1">
            <a:spLocks/>
          </p:cNvSpPr>
          <p:nvPr/>
        </p:nvSpPr>
        <p:spPr>
          <a:xfrm>
            <a:off x="3429000" y="5127171"/>
            <a:ext cx="3982402" cy="32454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Traditional</a:t>
            </a:r>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 media:</a:t>
            </a:r>
          </a:p>
          <a:p>
            <a:pPr marL="342900" indent="-342900">
              <a:buBlip>
                <a:blip r:embed="rId2"/>
              </a:buBlip>
            </a:pP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Print media (newspapers, magazines, flyers, brochures)</a:t>
            </a:r>
          </a:p>
          <a:p>
            <a:pPr marL="342900" indent="-342900">
              <a:buBlip>
                <a:blip r:embed="rId2"/>
              </a:buBlip>
            </a:pP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Broadcast media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television</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ads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radio advertisement, bus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ads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a:t>
            </a:r>
          </a:p>
          <a:p>
            <a:endParaRPr lang="it-IT" dirty="0">
              <a:solidFill>
                <a:schemeClr val="accent5">
                  <a:lumMod val="50000"/>
                </a:schemeClr>
              </a:solidFill>
              <a:latin typeface="Verdana" pitchFamily="34" charset="0"/>
              <a:ea typeface="Verdana" pitchFamily="34" charset="0"/>
            </a:endParaRPr>
          </a:p>
        </p:txBody>
      </p:sp>
      <p:sp>
        <p:nvSpPr>
          <p:cNvPr id="4" name="Segnaposto testo 5">
            <a:extLst>
              <a:ext uri="{FF2B5EF4-FFF2-40B4-BE49-F238E27FC236}">
                <a16:creationId xmlns:a16="http://schemas.microsoft.com/office/drawing/2014/main" id="{0A053561-3F1A-50D3-4E38-CEAA2E09B2E1}"/>
              </a:ext>
            </a:extLst>
          </p:cNvPr>
          <p:cNvSpPr txBox="1">
            <a:spLocks/>
          </p:cNvSpPr>
          <p:nvPr/>
        </p:nvSpPr>
        <p:spPr>
          <a:xfrm>
            <a:off x="10166781" y="5143500"/>
            <a:ext cx="3982402" cy="32454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Digital media:</a:t>
            </a:r>
          </a:p>
          <a:p>
            <a:pPr marL="342900" indent="-342900">
              <a:buBlip>
                <a:blip r:embed="rId2"/>
              </a:buBlip>
            </a:pP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Owned</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media (website, social media pages, emails, newsletters, …)</a:t>
            </a:r>
          </a:p>
          <a:p>
            <a:pPr marL="342900" indent="-342900">
              <a:buBlip>
                <a:blip r:embed="rId2"/>
              </a:buBlip>
            </a:pP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Earned</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media (public relations,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rewiews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word-of-</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mouth</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recomendations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a:t>
            </a:r>
          </a:p>
          <a:p>
            <a:endParaRPr lang="it-IT" dirty="0">
              <a:solidFill>
                <a:schemeClr val="accent5">
                  <a:lumMod val="50000"/>
                </a:schemeClr>
              </a:solidFill>
              <a:latin typeface="Verdana" pitchFamily="34" charset="0"/>
              <a:ea typeface="Verdana" pitchFamily="34" charset="0"/>
            </a:endParaRPr>
          </a:p>
        </p:txBody>
      </p:sp>
      <p:pic>
        <p:nvPicPr>
          <p:cNvPr id="9" name="Immagine 8">
            <a:extLst>
              <a:ext uri="{FF2B5EF4-FFF2-40B4-BE49-F238E27FC236}">
                <a16:creationId xmlns:a16="http://schemas.microsoft.com/office/drawing/2014/main" id="{1FB08ACC-3BC4-A82C-5A86-396E7F6D37AF}"/>
              </a:ext>
            </a:extLst>
          </p:cNvPr>
          <p:cNvPicPr>
            <a:picLocks noChangeAspect="1"/>
          </p:cNvPicPr>
          <p:nvPr/>
        </p:nvPicPr>
        <p:blipFill rotWithShape="1">
          <a:blip r:embed="rId3"/>
          <a:srcRect l="59370" t="42708" r="33016" b="30786"/>
          <a:stretch/>
        </p:blipFill>
        <p:spPr>
          <a:xfrm>
            <a:off x="14138297" y="5127171"/>
            <a:ext cx="1733074" cy="3392304"/>
          </a:xfrm>
          <a:prstGeom prst="rect">
            <a:avLst/>
          </a:prstGeom>
        </p:spPr>
      </p:pic>
      <p:pic>
        <p:nvPicPr>
          <p:cNvPr id="11" name="Immagine 10">
            <a:extLst>
              <a:ext uri="{FF2B5EF4-FFF2-40B4-BE49-F238E27FC236}">
                <a16:creationId xmlns:a16="http://schemas.microsoft.com/office/drawing/2014/main" id="{C8189A91-9EFC-B459-58A2-25A86EFDC787}"/>
              </a:ext>
            </a:extLst>
          </p:cNvPr>
          <p:cNvPicPr>
            <a:picLocks noChangeAspect="1"/>
          </p:cNvPicPr>
          <p:nvPr/>
        </p:nvPicPr>
        <p:blipFill rotWithShape="1">
          <a:blip r:embed="rId3"/>
          <a:srcRect l="45817" t="46875" r="42139" b="29167"/>
          <a:stretch/>
        </p:blipFill>
        <p:spPr>
          <a:xfrm>
            <a:off x="516425" y="4969971"/>
            <a:ext cx="2825489" cy="3160013"/>
          </a:xfrm>
          <a:prstGeom prst="rect">
            <a:avLst/>
          </a:prstGeom>
        </p:spPr>
      </p:pic>
    </p:spTree>
    <p:extLst>
      <p:ext uri="{BB962C8B-B14F-4D97-AF65-F5344CB8AC3E}">
        <p14:creationId xmlns:p14="http://schemas.microsoft.com/office/powerpoint/2010/main" val="1155097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EB927D-B4BB-9EA5-48CA-3484C436B67C}"/>
              </a:ext>
            </a:extLst>
          </p:cNvPr>
          <p:cNvSpPr txBox="1"/>
          <p:nvPr/>
        </p:nvSpPr>
        <p:spPr>
          <a:xfrm>
            <a:off x="1371600" y="2171700"/>
            <a:ext cx="7228114" cy="707886"/>
          </a:xfrm>
          <a:prstGeom prst="rect">
            <a:avLst/>
          </a:prstGeom>
          <a:noFill/>
        </p:spPr>
        <p:txBody>
          <a:bodyPr wrap="square" rtlCol="0">
            <a:spAutoFit/>
          </a:bodyPr>
          <a:lstStyle/>
          <a:p>
            <a:r>
              <a:rPr lang="es-E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Choose your media channels</a:t>
            </a:r>
          </a:p>
        </p:txBody>
      </p:sp>
      <p:sp>
        <p:nvSpPr>
          <p:cNvPr id="6" name="CuadroTexto 6">
            <a:extLst>
              <a:ext uri="{FF2B5EF4-FFF2-40B4-BE49-F238E27FC236}">
                <a16:creationId xmlns:a16="http://schemas.microsoft.com/office/drawing/2014/main" id="{A2099497-AC4D-8840-94BA-3D4E3CE12CF2}"/>
              </a:ext>
            </a:extLst>
          </p:cNvPr>
          <p:cNvSpPr txBox="1"/>
          <p:nvPr/>
        </p:nvSpPr>
        <p:spPr>
          <a:xfrm>
            <a:off x="1447800" y="3124200"/>
            <a:ext cx="15392400" cy="4154984"/>
          </a:xfrm>
          <a:prstGeom prst="rect">
            <a:avLst/>
          </a:prstGeom>
          <a:noFill/>
        </p:spPr>
        <p:txBody>
          <a:bodyPr wrap="square" rtlCol="0">
            <a:spAutoFit/>
          </a:bodyPr>
          <a:lstStyle/>
          <a:p>
            <a:r>
              <a:rPr lang="en-US" sz="2400" dirty="0">
                <a:latin typeface="Arial" panose="020B0604020202020204" pitchFamily="34" charset="0"/>
                <a:ea typeface="Microsoft Sans Serif" panose="020B0604020202020204" pitchFamily="34" charset="0"/>
                <a:cs typeface="Arial" panose="020B0604020202020204" pitchFamily="34" charset="0"/>
              </a:rPr>
              <a:t>The choice of the correct media to use depends on several factors:</a:t>
            </a:r>
          </a:p>
          <a:p>
            <a:endParaRPr lang="en-US" sz="2400" dirty="0">
              <a:latin typeface="Arial" panose="020B0604020202020204" pitchFamily="34" charset="0"/>
              <a:ea typeface="Microsoft Sans Serif" panose="020B0604020202020204" pitchFamily="34" charset="0"/>
              <a:cs typeface="Arial" panose="020B0604020202020204" pitchFamily="34" charset="0"/>
            </a:endParaRPr>
          </a:p>
          <a:p>
            <a:pPr marL="342900" indent="-342900">
              <a:buBlip>
                <a:blip r:embed="rId2"/>
              </a:buBlip>
            </a:pPr>
            <a:r>
              <a:rPr lang="en-US" sz="2400" dirty="0">
                <a:latin typeface="Arial" panose="020B0604020202020204" pitchFamily="34" charset="0"/>
                <a:ea typeface="Microsoft Sans Serif" panose="020B0604020202020204" pitchFamily="34" charset="0"/>
                <a:cs typeface="Arial" panose="020B0604020202020204" pitchFamily="34" charset="0"/>
              </a:rPr>
              <a:t> Target public – understanding where your target spends the most time online and offline is crucial for selecting the most effective channels</a:t>
            </a:r>
          </a:p>
          <a:p>
            <a:endParaRPr lang="en-US" sz="2400" dirty="0">
              <a:latin typeface="Arial" panose="020B0604020202020204" pitchFamily="34" charset="0"/>
              <a:ea typeface="Microsoft Sans Serif" panose="020B0604020202020204" pitchFamily="34" charset="0"/>
              <a:cs typeface="Arial" panose="020B0604020202020204" pitchFamily="34" charset="0"/>
            </a:endParaRPr>
          </a:p>
          <a:p>
            <a:pPr marL="342900" indent="-342900">
              <a:buBlip>
                <a:blip r:embed="rId2"/>
              </a:buBlip>
            </a:pPr>
            <a:r>
              <a:rPr lang="en-US" sz="2400" dirty="0">
                <a:latin typeface="Arial" panose="020B0604020202020204" pitchFamily="34" charset="0"/>
                <a:ea typeface="Microsoft Sans Serif" panose="020B0604020202020204" pitchFamily="34" charset="0"/>
                <a:cs typeface="Arial" panose="020B0604020202020204" pitchFamily="34" charset="0"/>
              </a:rPr>
              <a:t>Objectives – what do you want to achieve? </a:t>
            </a:r>
          </a:p>
          <a:p>
            <a:endParaRPr lang="en-US" sz="2400" dirty="0">
              <a:latin typeface="Arial" panose="020B0604020202020204" pitchFamily="34" charset="0"/>
              <a:ea typeface="Microsoft Sans Serif" panose="020B0604020202020204" pitchFamily="34" charset="0"/>
              <a:cs typeface="Arial" panose="020B0604020202020204" pitchFamily="34" charset="0"/>
            </a:endParaRPr>
          </a:p>
          <a:p>
            <a:pPr marL="342900" indent="-342900">
              <a:buBlip>
                <a:blip r:embed="rId2"/>
              </a:buBlip>
            </a:pPr>
            <a:r>
              <a:rPr lang="en-US" sz="2400" dirty="0">
                <a:latin typeface="Arial" panose="020B0604020202020204" pitchFamily="34" charset="0"/>
                <a:ea typeface="Microsoft Sans Serif" panose="020B0604020202020204" pitchFamily="34" charset="0"/>
                <a:cs typeface="Arial" panose="020B0604020202020204" pitchFamily="34" charset="0"/>
              </a:rPr>
              <a:t>Budget - </a:t>
            </a:r>
            <a:r>
              <a:rPr lang="en-US" sz="2400" dirty="0"/>
              <a:t>Costs associated with different media channels can vary</a:t>
            </a:r>
          </a:p>
          <a:p>
            <a:endParaRPr lang="en-US" sz="2400" dirty="0"/>
          </a:p>
          <a:p>
            <a:pPr marL="342900" indent="-342900">
              <a:buBlip>
                <a:blip r:embed="rId2"/>
              </a:buBlip>
            </a:pPr>
            <a:r>
              <a:rPr lang="en-US" sz="2400" dirty="0">
                <a:latin typeface="Arial" panose="020B0604020202020204" pitchFamily="34" charset="0"/>
                <a:ea typeface="Microsoft Sans Serif" panose="020B0604020202020204" pitchFamily="34" charset="0"/>
                <a:cs typeface="Arial" panose="020B0604020202020204" pitchFamily="34" charset="0"/>
              </a:rPr>
              <a:t>Message – what kind of content you want to create (articles, videos, shorts, </a:t>
            </a:r>
            <a:r>
              <a:rPr lang="en-US" sz="2400" dirty="0" err="1">
                <a:latin typeface="Arial" panose="020B0604020202020204" pitchFamily="34" charset="0"/>
                <a:ea typeface="Microsoft Sans Serif" panose="020B0604020202020204" pitchFamily="34" charset="0"/>
                <a:cs typeface="Arial" panose="020B0604020202020204" pitchFamily="34" charset="0"/>
              </a:rPr>
              <a:t>etc</a:t>
            </a:r>
            <a:r>
              <a:rPr lang="en-US" sz="2400" dirty="0">
                <a:latin typeface="Arial" panose="020B0604020202020204" pitchFamily="34" charset="0"/>
                <a:ea typeface="Microsoft Sans Serif" panose="020B0604020202020204" pitchFamily="34" charset="0"/>
                <a:cs typeface="Arial" panose="020B0604020202020204" pitchFamily="34" charset="0"/>
              </a:rPr>
              <a:t>)? Do you want to create visual content or deliver complex information (blog, article)? </a:t>
            </a:r>
          </a:p>
        </p:txBody>
      </p:sp>
      <p:sp>
        <p:nvSpPr>
          <p:cNvPr id="3" name="CuadroTexto 6">
            <a:extLst>
              <a:ext uri="{FF2B5EF4-FFF2-40B4-BE49-F238E27FC236}">
                <a16:creationId xmlns:a16="http://schemas.microsoft.com/office/drawing/2014/main" id="{ED504398-5362-64B4-4A78-52EB164A3014}"/>
              </a:ext>
            </a:extLst>
          </p:cNvPr>
          <p:cNvSpPr txBox="1"/>
          <p:nvPr/>
        </p:nvSpPr>
        <p:spPr>
          <a:xfrm>
            <a:off x="1447800" y="7699801"/>
            <a:ext cx="15392400" cy="830997"/>
          </a:xfrm>
          <a:prstGeom prst="rect">
            <a:avLst/>
          </a:prstGeom>
          <a:noFill/>
        </p:spPr>
        <p:txBody>
          <a:bodyPr wrap="square" rtlCol="0">
            <a:spAutoFit/>
          </a:bodyPr>
          <a:lstStyle/>
          <a:p>
            <a:r>
              <a:rPr lang="en-US"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TIP: A good marketing strategy integrates different types of channel, reaching the target through different angles. </a:t>
            </a:r>
          </a:p>
        </p:txBody>
      </p:sp>
    </p:spTree>
    <p:extLst>
      <p:ext uri="{BB962C8B-B14F-4D97-AF65-F5344CB8AC3E}">
        <p14:creationId xmlns:p14="http://schemas.microsoft.com/office/powerpoint/2010/main" val="215264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220274" y="1806668"/>
            <a:ext cx="15847452" cy="1087863"/>
          </a:xfrm>
        </p:spPr>
        <p:txBody>
          <a:bodyPr>
            <a:noAutofit/>
          </a:bodyPr>
          <a:lstStyle/>
          <a:p>
            <a:pPr algn="l"/>
            <a:r>
              <a:rPr lang="it-IT"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Digital Media: Instagram &amp; </a:t>
            </a:r>
            <a:r>
              <a:rPr lang="it-IT" sz="4000" b="1" dirty="0" err="1">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Tik</a:t>
            </a:r>
            <a:r>
              <a:rPr lang="it-IT"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4000" b="1" dirty="0" err="1">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rPr>
              <a:t>Tok</a:t>
            </a:r>
            <a:endParaRPr lang="it-IT"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Segnaposto testo 5"/>
          <p:cNvSpPr txBox="1">
            <a:spLocks/>
          </p:cNvSpPr>
          <p:nvPr/>
        </p:nvSpPr>
        <p:spPr>
          <a:xfrm>
            <a:off x="1220273" y="3164896"/>
            <a:ext cx="7085527" cy="5630529"/>
          </a:xfrm>
          <a:prstGeom prst="rect">
            <a:avLst/>
          </a:prstGeom>
        </p:spPr>
        <p:txBody>
          <a:bodyPr vert="horz" lIns="137160" tIns="68580" rIns="137160" bIns="6858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Age range: 17 – 35 </a:t>
            </a:r>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years</a:t>
            </a:r>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 </a:t>
            </a:r>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old</a:t>
            </a:r>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 </a:t>
            </a: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Type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of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content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colorful</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funny,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pretty</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photos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and short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videos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Specific</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features: Instagram stories,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Reels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Live, Direct</a:t>
            </a:r>
          </a:p>
          <a:p>
            <a:endPar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endParaRPr>
          </a:p>
          <a:p>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Instagram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is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built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on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photos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and short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videos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with short text/</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subtitles</a:t>
            </a:r>
            <a:endPar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endParaRPr>
          </a:p>
          <a:p>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Visual storytelling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is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the best way to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communicate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a:t>
            </a:r>
          </a:p>
        </p:txBody>
      </p:sp>
      <p:pic>
        <p:nvPicPr>
          <p:cNvPr id="6" name="Immagine 5" descr="Instagram icon - Free download on Iconfind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2651" y="7394680"/>
            <a:ext cx="1524000" cy="1452240"/>
          </a:xfrm>
          <a:prstGeom prst="rect">
            <a:avLst/>
          </a:prstGeom>
          <a:noFill/>
          <a:ln>
            <a:noFill/>
          </a:ln>
        </p:spPr>
      </p:pic>
      <p:sp>
        <p:nvSpPr>
          <p:cNvPr id="2" name="Segnaposto testo 5">
            <a:extLst>
              <a:ext uri="{FF2B5EF4-FFF2-40B4-BE49-F238E27FC236}">
                <a16:creationId xmlns:a16="http://schemas.microsoft.com/office/drawing/2014/main" id="{EF124BFF-BD07-2E80-356E-CAFB29AD03CE}"/>
              </a:ext>
            </a:extLst>
          </p:cNvPr>
          <p:cNvSpPr txBox="1">
            <a:spLocks/>
          </p:cNvSpPr>
          <p:nvPr/>
        </p:nvSpPr>
        <p:spPr>
          <a:xfrm>
            <a:off x="8839200" y="3164895"/>
            <a:ext cx="7315200" cy="5630529"/>
          </a:xfrm>
          <a:prstGeom prst="rect">
            <a:avLst/>
          </a:prstGeom>
        </p:spPr>
        <p:txBody>
          <a:bodyPr vert="horz" lIns="137160" tIns="68580" rIns="137160" bIns="6858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Age range: 13 – 25 </a:t>
            </a:r>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years</a:t>
            </a:r>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 </a:t>
            </a:r>
            <a:r>
              <a:rPr lang="it-IT" sz="2400" b="1" dirty="0" err="1">
                <a:solidFill>
                  <a:srgbClr val="16A637"/>
                </a:solidFill>
                <a:latin typeface="Arial" panose="020B0604020202020204" pitchFamily="34" charset="0"/>
                <a:ea typeface="Microsoft Sans Serif" panose="020B0604020202020204" pitchFamily="34" charset="0"/>
                <a:cs typeface="Arial" panose="020B0604020202020204" pitchFamily="34" charset="0"/>
              </a:rPr>
              <a:t>old</a:t>
            </a:r>
            <a:r>
              <a:rPr lang="it-IT" sz="2400" b="1" dirty="0">
                <a:solidFill>
                  <a:srgbClr val="16A637"/>
                </a:solidFill>
                <a:latin typeface="Arial" panose="020B0604020202020204" pitchFamily="34" charset="0"/>
                <a:ea typeface="Microsoft Sans Serif" panose="020B0604020202020204" pitchFamily="34" charset="0"/>
                <a:cs typeface="Arial" panose="020B0604020202020204" pitchFamily="34" charset="0"/>
              </a:rPr>
              <a:t> </a:t>
            </a: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Type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of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content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colorful</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funny, and short,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catching</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videos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Specific</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features: Short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videos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Tik</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Tok</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shop </a:t>
            </a:r>
          </a:p>
          <a:p>
            <a:endPar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endParaRP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Tik</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Tok</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is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built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around</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short,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catching</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videos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often</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with a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fun</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twist. Use of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catching</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music and «challenges» (video formats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that</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become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popular</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p>
          <a:p>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Less</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reliable</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a:t>
            </a:r>
            <a:r>
              <a:rPr lang="it-IT" sz="2400" dirty="0" err="1">
                <a:solidFill>
                  <a:schemeClr val="tx1"/>
                </a:solidFill>
                <a:latin typeface="Arial" panose="020B0604020202020204" pitchFamily="34" charset="0"/>
                <a:ea typeface="Microsoft Sans Serif" panose="020B0604020202020204" pitchFamily="34" charset="0"/>
                <a:cs typeface="Arial" panose="020B0604020202020204" pitchFamily="34" charset="0"/>
              </a:rPr>
              <a:t>especially</a:t>
            </a:r>
            <a:r>
              <a:rPr lang="it-IT" sz="2400" dirty="0">
                <a:solidFill>
                  <a:schemeClr val="tx1"/>
                </a:solidFill>
                <a:latin typeface="Arial" panose="020B0604020202020204" pitchFamily="34" charset="0"/>
                <a:ea typeface="Microsoft Sans Serif" panose="020B0604020202020204" pitchFamily="34" charset="0"/>
                <a:cs typeface="Arial" panose="020B0604020202020204" pitchFamily="34" charset="0"/>
              </a:rPr>
              <a:t> to sell services. </a:t>
            </a:r>
          </a:p>
        </p:txBody>
      </p:sp>
      <p:pic>
        <p:nvPicPr>
          <p:cNvPr id="3" name="Immagine 2">
            <a:extLst>
              <a:ext uri="{FF2B5EF4-FFF2-40B4-BE49-F238E27FC236}">
                <a16:creationId xmlns:a16="http://schemas.microsoft.com/office/drawing/2014/main" id="{ECB43DB1-B3C6-C857-47E5-7E8962D0373D}"/>
              </a:ext>
            </a:extLst>
          </p:cNvPr>
          <p:cNvPicPr>
            <a:picLocks noChangeAspect="1"/>
          </p:cNvPicPr>
          <p:nvPr/>
        </p:nvPicPr>
        <p:blipFill>
          <a:blip r:embed="rId3"/>
          <a:stretch>
            <a:fillRect/>
          </a:stretch>
        </p:blipFill>
        <p:spPr>
          <a:xfrm>
            <a:off x="11878974" y="7502974"/>
            <a:ext cx="1235651" cy="1235651"/>
          </a:xfrm>
          <a:prstGeom prst="rect">
            <a:avLst/>
          </a:prstGeom>
        </p:spPr>
      </p:pic>
    </p:spTree>
    <p:extLst>
      <p:ext uri="{BB962C8B-B14F-4D97-AF65-F5344CB8AC3E}">
        <p14:creationId xmlns:p14="http://schemas.microsoft.com/office/powerpoint/2010/main" val="2261545416"/>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897</TotalTime>
  <Words>797</Words>
  <Application>Microsoft Office PowerPoint</Application>
  <PresentationFormat>Personalizzato</PresentationFormat>
  <Paragraphs>98</Paragraphs>
  <Slides>11</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Lucida Sans Unicode</vt:lpstr>
      <vt:lpstr>Microsoft Sans Serif</vt:lpstr>
      <vt:lpstr>Verdana</vt:lpstr>
      <vt:lpstr>Diseño personalizado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Digital Media: Instagram &amp; Tik Tok</vt:lpstr>
      <vt:lpstr>Digital Marketing: Facebook &amp; Youtube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Commission's support for the production of this publication does not constitute an endorsement of the contents, which reflect the views only of the authors, and the Commission cannot be held responsible for any use which may be made of the</dc:title>
  <dc:creator>Monia Coppola</dc:creator>
  <cp:keywords>DAF58IztJO0,BAFq8HwcYIQ</cp:keywords>
  <cp:lastModifiedBy>Phillip Carleton</cp:lastModifiedBy>
  <cp:revision>39</cp:revision>
  <dcterms:created xsi:type="dcterms:W3CDTF">2024-01-15T08:45:11Z</dcterms:created>
  <dcterms:modified xsi:type="dcterms:W3CDTF">2024-06-25T15:59:27Z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Canva</vt:lpwstr>
  </property>
  <property fmtid="{D5CDD505-2E9C-101B-9397-08002B2CF9AE}" pid="4" name="LastSaved">
    <vt:filetime>2024-01-15T00:00:00Z</vt:filetime>
  </property>
  <property fmtid="{D5CDD505-2E9C-101B-9397-08002B2CF9AE}" pid="5" name="Producer">
    <vt:lpwstr>Canva</vt:lpwstr>
  </property>
</Properties>
</file>