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5.jpg" ContentType="image/jpe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15"/>
  </p:notesMasterIdLst>
  <p:sldIdLst>
    <p:sldId id="258" r:id="rId2"/>
    <p:sldId id="261" r:id="rId3"/>
    <p:sldId id="262" r:id="rId4"/>
    <p:sldId id="263" r:id="rId5"/>
    <p:sldId id="272" r:id="rId6"/>
    <p:sldId id="266" r:id="rId7"/>
    <p:sldId id="267" r:id="rId8"/>
    <p:sldId id="265" r:id="rId9"/>
    <p:sldId id="268" r:id="rId10"/>
    <p:sldId id="269" r:id="rId11"/>
    <p:sldId id="270" r:id="rId12"/>
    <p:sldId id="264" r:id="rId13"/>
    <p:sldId id="271" r:id="rId14"/>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637"/>
    <a:srgbClr val="A6F5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3"/>
  </p:normalViewPr>
  <p:slideViewPr>
    <p:cSldViewPr>
      <p:cViewPr varScale="1">
        <p:scale>
          <a:sx n="80" d="100"/>
          <a:sy n="80" d="100"/>
        </p:scale>
        <p:origin x="280" y="19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7624023C-37EC-48BC-88BF-745F2254882D}" type="datetimeFigureOut">
              <a:rPr lang="it-IT" smtClean="0"/>
              <a:t>13/08/24</a:t>
            </a:fld>
            <a:endParaRPr lang="it-IT"/>
          </a:p>
        </p:txBody>
      </p:sp>
      <p:sp>
        <p:nvSpPr>
          <p:cNvPr id="4" name="Segnaposto immagine diapositiva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E929DAD9-1874-44BB-B94D-5BDE69029A7B}" type="slidenum">
              <a:rPr lang="it-IT" smtClean="0"/>
              <a:t>‹Nr.›</a:t>
            </a:fld>
            <a:endParaRPr lang="it-IT"/>
          </a:p>
        </p:txBody>
      </p:sp>
    </p:spTree>
    <p:extLst>
      <p:ext uri="{BB962C8B-B14F-4D97-AF65-F5344CB8AC3E}">
        <p14:creationId xmlns:p14="http://schemas.microsoft.com/office/powerpoint/2010/main" val="462435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929DAD9-1874-44BB-B94D-5BDE69029A7B}" type="slidenum">
              <a:rPr lang="it-IT" smtClean="0"/>
              <a:t>2</a:t>
            </a:fld>
            <a:endParaRPr lang="it-IT"/>
          </a:p>
        </p:txBody>
      </p:sp>
    </p:spTree>
    <p:extLst>
      <p:ext uri="{BB962C8B-B14F-4D97-AF65-F5344CB8AC3E}">
        <p14:creationId xmlns:p14="http://schemas.microsoft.com/office/powerpoint/2010/main" val="517038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039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690E6B-E021-0000-A6E6-C719279F44B9}"/>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7467BAD-E833-5A7C-4283-BC4F24D88B77}"/>
              </a:ext>
            </a:extLst>
          </p:cNvPr>
          <p:cNvSpPr>
            <a:spLocks noGrp="1"/>
          </p:cNvSpPr>
          <p:nvPr>
            <p:ph type="body" orient="vert" idx="1"/>
          </p:nvPr>
        </p:nvSpPr>
        <p:spPr>
          <a:xfrm>
            <a:off x="1257300" y="2738438"/>
            <a:ext cx="15773400" cy="6527800"/>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916068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344502-BAA0-D736-A2AA-FA84694B54E2}"/>
              </a:ext>
            </a:extLst>
          </p:cNvPr>
          <p:cNvSpPr>
            <a:spLocks noGrp="1"/>
          </p:cNvSpPr>
          <p:nvPr>
            <p:ph type="title" orient="vert"/>
          </p:nvPr>
        </p:nvSpPr>
        <p:spPr>
          <a:xfrm>
            <a:off x="13087350" y="547688"/>
            <a:ext cx="3943350" cy="8718550"/>
          </a:xfrm>
          <a:prstGeom prst="rect">
            <a:avLst/>
          </a:prstGeo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A92808-21DA-FB4E-6D49-CC66E22A2DA0}"/>
              </a:ext>
            </a:extLst>
          </p:cNvPr>
          <p:cNvSpPr>
            <a:spLocks noGrp="1"/>
          </p:cNvSpPr>
          <p:nvPr>
            <p:ph type="body" orient="vert" idx="1"/>
          </p:nvPr>
        </p:nvSpPr>
        <p:spPr>
          <a:xfrm>
            <a:off x="1257300" y="547688"/>
            <a:ext cx="11677650" cy="8718550"/>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53481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3ABA3-46AF-251E-F7D1-136C4B8E685D}"/>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B83E2C-BDA4-3BB4-4A3F-BC46D9870F4E}"/>
              </a:ext>
            </a:extLst>
          </p:cNvPr>
          <p:cNvSpPr>
            <a:spLocks noGrp="1"/>
          </p:cNvSpPr>
          <p:nvPr>
            <p:ph idx="1"/>
          </p:nvPr>
        </p:nvSpPr>
        <p:spPr>
          <a:xfrm>
            <a:off x="1257300" y="2738438"/>
            <a:ext cx="15773400" cy="6527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object 20">
            <a:extLst>
              <a:ext uri="{FF2B5EF4-FFF2-40B4-BE49-F238E27FC236}">
                <a16:creationId xmlns:a16="http://schemas.microsoft.com/office/drawing/2014/main" id="{9A853FAE-7608-8875-0C34-1EDDA58E66CC}"/>
              </a:ext>
            </a:extLst>
          </p:cNvPr>
          <p:cNvSpPr txBox="1">
            <a:spLocks noGrp="1"/>
          </p:cNvSpPr>
          <p:nvPr>
            <p:ph type="ftr" sz="quarter" idx="3"/>
          </p:nvPr>
        </p:nvSpPr>
        <p:spPr>
          <a:xfrm>
            <a:off x="9777482" y="9226488"/>
            <a:ext cx="5522594" cy="718787"/>
          </a:xfrm>
          <a:prstGeom prst="rect">
            <a:avLst/>
          </a:prstGeom>
        </p:spPr>
        <p:txBody>
          <a:bodyPr vert="horz" wrap="square" lIns="0" tIns="6985" rIns="0" bIns="0" rtlCol="0">
            <a:spAutoFit/>
          </a:bodyPr>
          <a:lstStyle>
            <a:lvl1pPr>
              <a:defRPr sz="1000">
                <a:latin typeface="Lucida Sans Unicode" panose="020B0602030504020204" pitchFamily="34" charset="0"/>
                <a:cs typeface="Lucida Sans Unicode" panose="020B0602030504020204" pitchFamily="34" charset="0"/>
              </a:defRPr>
            </a:lvl1pPr>
          </a:lstStyle>
          <a:p>
            <a:pPr marL="12700" marR="5080" algn="just">
              <a:lnSpc>
                <a:spcPts val="1390"/>
              </a:lnSpc>
              <a:spcBef>
                <a:spcPts val="55"/>
              </a:spcBef>
            </a:pPr>
            <a:r>
              <a:rPr lang="en-US" spc="-10" dirty="0"/>
              <a:t>Legal </a:t>
            </a:r>
            <a:r>
              <a:rPr lang="en-US" spc="-20" dirty="0"/>
              <a:t>description</a:t>
            </a:r>
            <a:r>
              <a:rPr lang="en-US" spc="-5" dirty="0"/>
              <a:t> </a:t>
            </a:r>
            <a:r>
              <a:rPr lang="en-US" dirty="0"/>
              <a:t>–</a:t>
            </a:r>
            <a:r>
              <a:rPr lang="en-US" spc="-10" dirty="0"/>
              <a:t> Creative</a:t>
            </a:r>
            <a:r>
              <a:rPr lang="en-US" spc="-5" dirty="0"/>
              <a:t> </a:t>
            </a:r>
            <a:r>
              <a:rPr lang="en-US" spc="-10" dirty="0"/>
              <a:t>Commons</a:t>
            </a:r>
            <a:r>
              <a:rPr lang="en-US" spc="-5" dirty="0"/>
              <a:t> </a:t>
            </a:r>
            <a:r>
              <a:rPr lang="en-US" spc="-35" dirty="0"/>
              <a:t>licensing:</a:t>
            </a:r>
            <a:r>
              <a:rPr lang="en-US" spc="-10" dirty="0"/>
              <a:t> </a:t>
            </a:r>
            <a:r>
              <a:rPr lang="en-US" dirty="0"/>
              <a:t>The</a:t>
            </a:r>
            <a:r>
              <a:rPr lang="en-US" spc="-5" dirty="0"/>
              <a:t> </a:t>
            </a:r>
            <a:r>
              <a:rPr lang="en-US" spc="-10" dirty="0"/>
              <a:t>materials </a:t>
            </a:r>
            <a:r>
              <a:rPr lang="en-US" spc="-20" dirty="0"/>
              <a:t>published</a:t>
            </a:r>
            <a:r>
              <a:rPr lang="en-US" spc="-5" dirty="0"/>
              <a:t> </a:t>
            </a:r>
            <a:r>
              <a:rPr lang="en-US" dirty="0"/>
              <a:t>on</a:t>
            </a:r>
            <a:r>
              <a:rPr lang="en-US" spc="-5" dirty="0"/>
              <a:t> </a:t>
            </a:r>
            <a:r>
              <a:rPr lang="en-US" dirty="0"/>
              <a:t>the</a:t>
            </a:r>
            <a:r>
              <a:rPr lang="en-US" spc="-10" dirty="0"/>
              <a:t> Upskilling </a:t>
            </a:r>
            <a:r>
              <a:rPr lang="en-US" dirty="0"/>
              <a:t>rural</a:t>
            </a:r>
            <a:r>
              <a:rPr lang="en-US" spc="-10" dirty="0"/>
              <a:t> </a:t>
            </a:r>
            <a:r>
              <a:rPr lang="en-US" spc="-20" dirty="0"/>
              <a:t>project</a:t>
            </a:r>
            <a:r>
              <a:rPr lang="en-US" spc="-10" dirty="0"/>
              <a:t> website </a:t>
            </a:r>
            <a:r>
              <a:rPr lang="en-US" dirty="0"/>
              <a:t>are</a:t>
            </a:r>
            <a:r>
              <a:rPr lang="en-US" spc="-10" dirty="0"/>
              <a:t> </a:t>
            </a:r>
            <a:r>
              <a:rPr lang="en-US" spc="-30" dirty="0"/>
              <a:t>classified</a:t>
            </a:r>
            <a:r>
              <a:rPr lang="en-US" spc="-10" dirty="0"/>
              <a:t> </a:t>
            </a:r>
            <a:r>
              <a:rPr lang="en-US" dirty="0"/>
              <a:t>as</a:t>
            </a:r>
            <a:r>
              <a:rPr lang="en-US" spc="-10" dirty="0"/>
              <a:t> </a:t>
            </a:r>
            <a:r>
              <a:rPr lang="en-US" dirty="0"/>
              <a:t>Open</a:t>
            </a:r>
            <a:r>
              <a:rPr lang="en-US" spc="-10" dirty="0"/>
              <a:t> </a:t>
            </a:r>
            <a:r>
              <a:rPr lang="en-US" spc="-20" dirty="0"/>
              <a:t>Educational</a:t>
            </a:r>
            <a:r>
              <a:rPr lang="en-US" spc="-10" dirty="0"/>
              <a:t> </a:t>
            </a:r>
            <a:r>
              <a:rPr lang="en-US" spc="-35" dirty="0"/>
              <a:t>Resources’</a:t>
            </a:r>
            <a:r>
              <a:rPr lang="en-US" spc="-10" dirty="0"/>
              <a:t> </a:t>
            </a:r>
            <a:r>
              <a:rPr lang="en-US" dirty="0"/>
              <a:t>(OER)</a:t>
            </a:r>
            <a:r>
              <a:rPr lang="en-US" spc="-5" dirty="0"/>
              <a:t> </a:t>
            </a:r>
            <a:r>
              <a:rPr lang="en-US" dirty="0"/>
              <a:t>and</a:t>
            </a:r>
            <a:r>
              <a:rPr lang="en-US" spc="-10" dirty="0"/>
              <a:t> </a:t>
            </a:r>
            <a:r>
              <a:rPr lang="en-US" dirty="0"/>
              <a:t>can</a:t>
            </a:r>
            <a:r>
              <a:rPr lang="en-US" spc="-10" dirty="0"/>
              <a:t> </a:t>
            </a:r>
            <a:r>
              <a:rPr lang="en-US" dirty="0"/>
              <a:t>be</a:t>
            </a:r>
            <a:r>
              <a:rPr lang="en-US" spc="-10" dirty="0"/>
              <a:t> freely </a:t>
            </a:r>
            <a:r>
              <a:rPr lang="en-US" dirty="0"/>
              <a:t>(without</a:t>
            </a:r>
            <a:r>
              <a:rPr lang="en-US" spc="25" dirty="0"/>
              <a:t> </a:t>
            </a:r>
            <a:r>
              <a:rPr lang="en-US" dirty="0"/>
              <a:t>permission</a:t>
            </a:r>
            <a:r>
              <a:rPr lang="en-US" spc="30" dirty="0"/>
              <a:t> </a:t>
            </a:r>
            <a:r>
              <a:rPr lang="en-US" dirty="0"/>
              <a:t>of</a:t>
            </a:r>
            <a:r>
              <a:rPr lang="en-US" spc="30" dirty="0"/>
              <a:t> </a:t>
            </a:r>
            <a:r>
              <a:rPr lang="en-US" dirty="0"/>
              <a:t>their</a:t>
            </a:r>
            <a:r>
              <a:rPr lang="en-US" spc="30" dirty="0"/>
              <a:t> </a:t>
            </a:r>
            <a:r>
              <a:rPr lang="en-US" dirty="0"/>
              <a:t>creators):</a:t>
            </a:r>
            <a:r>
              <a:rPr lang="en-US" spc="30" dirty="0"/>
              <a:t> </a:t>
            </a:r>
            <a:r>
              <a:rPr lang="en-US" dirty="0"/>
              <a:t>downloaded,</a:t>
            </a:r>
            <a:r>
              <a:rPr lang="en-US" spc="30" dirty="0"/>
              <a:t> </a:t>
            </a:r>
            <a:r>
              <a:rPr lang="en-US" dirty="0"/>
              <a:t>used,</a:t>
            </a:r>
            <a:r>
              <a:rPr lang="en-US" spc="30" dirty="0"/>
              <a:t> </a:t>
            </a:r>
            <a:r>
              <a:rPr lang="en-US" dirty="0"/>
              <a:t>reused,</a:t>
            </a:r>
            <a:r>
              <a:rPr lang="en-US" spc="30" dirty="0"/>
              <a:t> </a:t>
            </a:r>
            <a:r>
              <a:rPr lang="en-US" dirty="0"/>
              <a:t>copied,</a:t>
            </a:r>
            <a:r>
              <a:rPr lang="en-US" spc="30" dirty="0"/>
              <a:t> </a:t>
            </a:r>
            <a:r>
              <a:rPr lang="en-US" dirty="0"/>
              <a:t>adapted,</a:t>
            </a:r>
            <a:r>
              <a:rPr lang="en-US" spc="30" dirty="0"/>
              <a:t> </a:t>
            </a:r>
            <a:r>
              <a:rPr lang="en-US" spc="-25" dirty="0"/>
              <a:t>and shared</a:t>
            </a:r>
            <a:r>
              <a:rPr lang="en-US" spc="-35" dirty="0"/>
              <a:t> </a:t>
            </a:r>
            <a:r>
              <a:rPr lang="en-US" spc="-25" dirty="0"/>
              <a:t>by</a:t>
            </a:r>
            <a:r>
              <a:rPr lang="en-US" spc="-35" dirty="0"/>
              <a:t> </a:t>
            </a:r>
            <a:r>
              <a:rPr lang="en-US" spc="-40" dirty="0"/>
              <a:t>users,</a:t>
            </a:r>
            <a:r>
              <a:rPr lang="en-US" spc="-30" dirty="0"/>
              <a:t> </a:t>
            </a:r>
            <a:r>
              <a:rPr lang="en-US" spc="-25" dirty="0"/>
              <a:t>with</a:t>
            </a:r>
            <a:r>
              <a:rPr lang="en-US" spc="-35" dirty="0"/>
              <a:t> </a:t>
            </a:r>
            <a:r>
              <a:rPr lang="en-US" spc="-30" dirty="0"/>
              <a:t>information </a:t>
            </a:r>
            <a:r>
              <a:rPr lang="en-US" spc="-20" dirty="0"/>
              <a:t>about</a:t>
            </a:r>
            <a:r>
              <a:rPr lang="en-US" spc="-35" dirty="0"/>
              <a:t> </a:t>
            </a:r>
            <a:r>
              <a:rPr lang="en-US" spc="-20" dirty="0"/>
              <a:t>the</a:t>
            </a:r>
            <a:r>
              <a:rPr lang="en-US" spc="-30" dirty="0"/>
              <a:t> source</a:t>
            </a:r>
            <a:r>
              <a:rPr lang="en-US" spc="-35" dirty="0"/>
              <a:t> </a:t>
            </a:r>
            <a:r>
              <a:rPr lang="en-US" spc="-30" dirty="0"/>
              <a:t>of </a:t>
            </a:r>
            <a:r>
              <a:rPr lang="en-US" spc="-25" dirty="0"/>
              <a:t>their</a:t>
            </a:r>
            <a:r>
              <a:rPr lang="en-US" spc="-35" dirty="0"/>
              <a:t> </a:t>
            </a:r>
            <a:r>
              <a:rPr lang="en-US" spc="-10" dirty="0"/>
              <a:t>origin.</a:t>
            </a:r>
          </a:p>
        </p:txBody>
      </p:sp>
      <p:sp>
        <p:nvSpPr>
          <p:cNvPr id="8" name="object 21">
            <a:extLst>
              <a:ext uri="{FF2B5EF4-FFF2-40B4-BE49-F238E27FC236}">
                <a16:creationId xmlns:a16="http://schemas.microsoft.com/office/drawing/2014/main" id="{46FAC108-9EB2-DE11-E197-2F887931D32C}"/>
              </a:ext>
            </a:extLst>
          </p:cNvPr>
          <p:cNvSpPr txBox="1">
            <a:spLocks noGrp="1"/>
          </p:cNvSpPr>
          <p:nvPr>
            <p:ph type="dt" sz="half" idx="2"/>
          </p:nvPr>
        </p:nvSpPr>
        <p:spPr>
          <a:xfrm>
            <a:off x="3485270" y="9271574"/>
            <a:ext cx="4275455" cy="780983"/>
          </a:xfrm>
          <a:prstGeom prst="rect">
            <a:avLst/>
          </a:prstGeom>
        </p:spPr>
        <p:txBody>
          <a:bodyPr vert="horz" wrap="square" lIns="0" tIns="7620" rIns="0" bIns="0" rtlCol="0">
            <a:spAutoFit/>
          </a:bodyPr>
          <a:lstStyle>
            <a:lvl1pPr>
              <a:defRPr sz="1000">
                <a:latin typeface="Lucida Sans Unicode" panose="020B0602030504020204" pitchFamily="34" charset="0"/>
                <a:cs typeface="Lucida Sans Unicode" panose="020B0602030504020204" pitchFamily="34" charset="0"/>
              </a:defRPr>
            </a:lvl1pPr>
          </a:lstStyle>
          <a:p>
            <a:pPr marL="12700" marR="5080" algn="just">
              <a:lnSpc>
                <a:spcPts val="1200"/>
              </a:lnSpc>
              <a:spcBef>
                <a:spcPts val="60"/>
              </a:spcBef>
            </a:pPr>
            <a:r>
              <a:rPr lang="en-US" dirty="0"/>
              <a:t>The</a:t>
            </a:r>
            <a:r>
              <a:rPr lang="en-US" spc="25" dirty="0"/>
              <a:t> </a:t>
            </a:r>
            <a:r>
              <a:rPr lang="en-US" dirty="0"/>
              <a:t>European</a:t>
            </a:r>
            <a:r>
              <a:rPr lang="en-US" spc="25" dirty="0"/>
              <a:t> </a:t>
            </a:r>
            <a:r>
              <a:rPr lang="en-US" spc="-10" dirty="0"/>
              <a:t>Commission's</a:t>
            </a:r>
            <a:r>
              <a:rPr lang="en-US" spc="25" dirty="0"/>
              <a:t> </a:t>
            </a:r>
            <a:r>
              <a:rPr lang="en-US" dirty="0"/>
              <a:t>support</a:t>
            </a:r>
            <a:r>
              <a:rPr lang="en-US" spc="25" dirty="0"/>
              <a:t> </a:t>
            </a:r>
            <a:r>
              <a:rPr lang="en-US" dirty="0"/>
              <a:t>for</a:t>
            </a:r>
            <a:r>
              <a:rPr lang="en-US" spc="25" dirty="0"/>
              <a:t> </a:t>
            </a:r>
            <a:r>
              <a:rPr lang="en-US" dirty="0"/>
              <a:t>the</a:t>
            </a:r>
            <a:r>
              <a:rPr lang="en-US" spc="25" dirty="0"/>
              <a:t> </a:t>
            </a:r>
            <a:r>
              <a:rPr lang="en-US" dirty="0"/>
              <a:t>production</a:t>
            </a:r>
            <a:r>
              <a:rPr lang="en-US" spc="25" dirty="0"/>
              <a:t> </a:t>
            </a:r>
            <a:r>
              <a:rPr lang="en-US" dirty="0"/>
              <a:t>of</a:t>
            </a:r>
            <a:r>
              <a:rPr lang="en-US" spc="25" dirty="0"/>
              <a:t> </a:t>
            </a:r>
            <a:r>
              <a:rPr lang="en-US" dirty="0"/>
              <a:t>this</a:t>
            </a:r>
            <a:r>
              <a:rPr lang="en-US" spc="25" dirty="0"/>
              <a:t> </a:t>
            </a:r>
            <a:r>
              <a:rPr lang="en-US" spc="-10" dirty="0"/>
              <a:t>publication</a:t>
            </a:r>
            <a:r>
              <a:rPr lang="en-US" spc="25" dirty="0"/>
              <a:t> </a:t>
            </a:r>
            <a:r>
              <a:rPr lang="en-US" spc="-20" dirty="0"/>
              <a:t>does </a:t>
            </a:r>
            <a:r>
              <a:rPr lang="en-US" dirty="0"/>
              <a:t>not</a:t>
            </a:r>
            <a:r>
              <a:rPr lang="en-US" spc="-30" dirty="0"/>
              <a:t> </a:t>
            </a:r>
            <a:r>
              <a:rPr lang="en-US" spc="-10" dirty="0"/>
              <a:t>constitute</a:t>
            </a:r>
            <a:r>
              <a:rPr lang="en-US" spc="-30" dirty="0"/>
              <a:t> </a:t>
            </a:r>
            <a:r>
              <a:rPr lang="en-US" dirty="0"/>
              <a:t>an</a:t>
            </a:r>
            <a:r>
              <a:rPr lang="en-US" spc="-30" dirty="0"/>
              <a:t> </a:t>
            </a:r>
            <a:r>
              <a:rPr lang="en-US" spc="-10" dirty="0"/>
              <a:t>endorsement</a:t>
            </a:r>
            <a:r>
              <a:rPr lang="en-US" spc="-25" dirty="0"/>
              <a:t> </a:t>
            </a:r>
            <a:r>
              <a:rPr lang="en-US" dirty="0"/>
              <a:t>of</a:t>
            </a:r>
            <a:r>
              <a:rPr lang="en-US" spc="-30" dirty="0"/>
              <a:t> </a:t>
            </a:r>
            <a:r>
              <a:rPr lang="en-US" dirty="0"/>
              <a:t>the</a:t>
            </a:r>
            <a:r>
              <a:rPr lang="en-US" spc="-30" dirty="0"/>
              <a:t> </a:t>
            </a:r>
            <a:r>
              <a:rPr lang="en-US" spc="-20" dirty="0"/>
              <a:t>contents,</a:t>
            </a:r>
            <a:r>
              <a:rPr lang="en-US" spc="-25" dirty="0"/>
              <a:t> </a:t>
            </a:r>
            <a:r>
              <a:rPr lang="en-US" dirty="0"/>
              <a:t>which</a:t>
            </a:r>
            <a:r>
              <a:rPr lang="en-US" spc="-30" dirty="0"/>
              <a:t> </a:t>
            </a:r>
            <a:r>
              <a:rPr lang="en-US" spc="-10" dirty="0"/>
              <a:t>reflect</a:t>
            </a:r>
            <a:r>
              <a:rPr lang="en-US" spc="-30" dirty="0"/>
              <a:t> </a:t>
            </a:r>
            <a:r>
              <a:rPr lang="en-US" dirty="0"/>
              <a:t>the</a:t>
            </a:r>
            <a:r>
              <a:rPr lang="en-US" spc="-25" dirty="0"/>
              <a:t> </a:t>
            </a:r>
            <a:r>
              <a:rPr lang="en-US" dirty="0"/>
              <a:t>views</a:t>
            </a:r>
            <a:r>
              <a:rPr lang="en-US" spc="-30" dirty="0"/>
              <a:t> </a:t>
            </a:r>
            <a:r>
              <a:rPr lang="en-US" dirty="0"/>
              <a:t>only</a:t>
            </a:r>
            <a:r>
              <a:rPr lang="en-US" spc="-30" dirty="0"/>
              <a:t> </a:t>
            </a:r>
            <a:r>
              <a:rPr lang="en-US" dirty="0"/>
              <a:t>of</a:t>
            </a:r>
            <a:r>
              <a:rPr lang="en-US" spc="-30" dirty="0"/>
              <a:t> </a:t>
            </a:r>
            <a:r>
              <a:rPr lang="en-US" spc="-25" dirty="0"/>
              <a:t>the </a:t>
            </a:r>
            <a:r>
              <a:rPr lang="en-US" spc="-10" dirty="0"/>
              <a:t>authors,</a:t>
            </a:r>
            <a:r>
              <a:rPr lang="en-US" spc="10" dirty="0"/>
              <a:t> </a:t>
            </a:r>
            <a:r>
              <a:rPr lang="en-US" dirty="0"/>
              <a:t>and</a:t>
            </a:r>
            <a:r>
              <a:rPr lang="en-US" spc="10" dirty="0"/>
              <a:t> </a:t>
            </a:r>
            <a:r>
              <a:rPr lang="en-US" dirty="0"/>
              <a:t>the</a:t>
            </a:r>
            <a:r>
              <a:rPr lang="en-US" spc="10" dirty="0"/>
              <a:t> </a:t>
            </a:r>
            <a:r>
              <a:rPr lang="en-US" spc="-10" dirty="0"/>
              <a:t>Commission</a:t>
            </a:r>
            <a:r>
              <a:rPr lang="en-US" spc="15" dirty="0"/>
              <a:t> </a:t>
            </a:r>
            <a:r>
              <a:rPr lang="en-US" dirty="0"/>
              <a:t>cannot</a:t>
            </a:r>
            <a:r>
              <a:rPr lang="en-US" spc="10" dirty="0"/>
              <a:t> </a:t>
            </a:r>
            <a:r>
              <a:rPr lang="en-US" dirty="0"/>
              <a:t>be</a:t>
            </a:r>
            <a:r>
              <a:rPr lang="en-US" spc="10" dirty="0"/>
              <a:t> </a:t>
            </a:r>
            <a:r>
              <a:rPr lang="en-US" dirty="0"/>
              <a:t>held</a:t>
            </a:r>
            <a:r>
              <a:rPr lang="en-US" spc="15" dirty="0"/>
              <a:t> </a:t>
            </a:r>
            <a:r>
              <a:rPr lang="en-US" spc="-10" dirty="0"/>
              <a:t>responsible</a:t>
            </a:r>
            <a:r>
              <a:rPr lang="en-US" spc="10" dirty="0"/>
              <a:t> </a:t>
            </a:r>
            <a:r>
              <a:rPr lang="en-US" dirty="0"/>
              <a:t>for</a:t>
            </a:r>
            <a:r>
              <a:rPr lang="en-US" spc="10" dirty="0"/>
              <a:t> </a:t>
            </a:r>
            <a:r>
              <a:rPr lang="en-US" dirty="0"/>
              <a:t>any</a:t>
            </a:r>
            <a:r>
              <a:rPr lang="en-US" spc="10" dirty="0"/>
              <a:t> </a:t>
            </a:r>
            <a:r>
              <a:rPr lang="en-US" dirty="0"/>
              <a:t>use</a:t>
            </a:r>
            <a:r>
              <a:rPr lang="en-US" spc="15" dirty="0"/>
              <a:t> </a:t>
            </a:r>
            <a:r>
              <a:rPr lang="en-US" dirty="0"/>
              <a:t>which</a:t>
            </a:r>
            <a:r>
              <a:rPr lang="en-US" spc="10" dirty="0"/>
              <a:t> </a:t>
            </a:r>
            <a:r>
              <a:rPr lang="en-US" spc="-25" dirty="0"/>
              <a:t>may </a:t>
            </a:r>
            <a:r>
              <a:rPr lang="en-US" dirty="0"/>
              <a:t>be</a:t>
            </a:r>
            <a:r>
              <a:rPr lang="en-US" spc="-30" dirty="0"/>
              <a:t> </a:t>
            </a:r>
            <a:r>
              <a:rPr lang="en-US" dirty="0"/>
              <a:t>made</a:t>
            </a:r>
            <a:r>
              <a:rPr lang="en-US" spc="-25" dirty="0"/>
              <a:t> </a:t>
            </a:r>
            <a:r>
              <a:rPr lang="en-US" spc="-10" dirty="0"/>
              <a:t>of</a:t>
            </a:r>
            <a:r>
              <a:rPr lang="en-US" spc="-30" dirty="0"/>
              <a:t> </a:t>
            </a:r>
            <a:r>
              <a:rPr lang="en-US" dirty="0"/>
              <a:t>the</a:t>
            </a:r>
            <a:r>
              <a:rPr lang="en-US" spc="-25" dirty="0"/>
              <a:t> </a:t>
            </a:r>
            <a:r>
              <a:rPr lang="en-US" spc="-20" dirty="0"/>
              <a:t>information</a:t>
            </a:r>
            <a:r>
              <a:rPr lang="en-US" spc="-30" dirty="0"/>
              <a:t> </a:t>
            </a:r>
            <a:r>
              <a:rPr lang="en-US" spc="-20" dirty="0"/>
              <a:t>contained</a:t>
            </a:r>
            <a:r>
              <a:rPr lang="en-US" spc="-25" dirty="0"/>
              <a:t> </a:t>
            </a:r>
            <a:r>
              <a:rPr lang="en-US" spc="-10" dirty="0"/>
              <a:t>therein.</a:t>
            </a:r>
          </a:p>
        </p:txBody>
      </p:sp>
    </p:spTree>
    <p:extLst>
      <p:ext uri="{BB962C8B-B14F-4D97-AF65-F5344CB8AC3E}">
        <p14:creationId xmlns:p14="http://schemas.microsoft.com/office/powerpoint/2010/main" val="3528370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53ABDB-C8E6-08A3-A544-3AAD20BAC05D}"/>
              </a:ext>
            </a:extLst>
          </p:cNvPr>
          <p:cNvSpPr>
            <a:spLocks noGrp="1"/>
          </p:cNvSpPr>
          <p:nvPr>
            <p:ph type="title"/>
          </p:nvPr>
        </p:nvSpPr>
        <p:spPr>
          <a:xfrm>
            <a:off x="1247775" y="2565400"/>
            <a:ext cx="15773400" cy="4278313"/>
          </a:xfrm>
          <a:prstGeom prst="rect">
            <a:avLst/>
          </a:prstGeo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A9C15B-4716-174D-325F-5D8C56FECA2B}"/>
              </a:ext>
            </a:extLst>
          </p:cNvPr>
          <p:cNvSpPr>
            <a:spLocks noGrp="1"/>
          </p:cNvSpPr>
          <p:nvPr>
            <p:ph type="body" idx="1"/>
          </p:nvPr>
        </p:nvSpPr>
        <p:spPr>
          <a:xfrm>
            <a:off x="1247775" y="6884988"/>
            <a:ext cx="15773400" cy="22494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Tree>
    <p:extLst>
      <p:ext uri="{BB962C8B-B14F-4D97-AF65-F5344CB8AC3E}">
        <p14:creationId xmlns:p14="http://schemas.microsoft.com/office/powerpoint/2010/main" val="198840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857966-829B-60E2-505D-B6F04E402993}"/>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D1BEDD-5591-51FA-72DA-7E5924B7E72B}"/>
              </a:ext>
            </a:extLst>
          </p:cNvPr>
          <p:cNvSpPr>
            <a:spLocks noGrp="1"/>
          </p:cNvSpPr>
          <p:nvPr>
            <p:ph sz="half" idx="1"/>
          </p:nvPr>
        </p:nvSpPr>
        <p:spPr>
          <a:xfrm>
            <a:off x="1257300" y="2738438"/>
            <a:ext cx="7810500" cy="6527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3F1F412-FEE2-EC94-CB8E-D9146AE67E16}"/>
              </a:ext>
            </a:extLst>
          </p:cNvPr>
          <p:cNvSpPr>
            <a:spLocks noGrp="1"/>
          </p:cNvSpPr>
          <p:nvPr>
            <p:ph sz="half" idx="2"/>
          </p:nvPr>
        </p:nvSpPr>
        <p:spPr>
          <a:xfrm>
            <a:off x="9220200" y="2738438"/>
            <a:ext cx="7810500" cy="6527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196712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27A352-4628-6C11-B4E3-93BBC4A77939}"/>
              </a:ext>
            </a:extLst>
          </p:cNvPr>
          <p:cNvSpPr>
            <a:spLocks noGrp="1"/>
          </p:cNvSpPr>
          <p:nvPr>
            <p:ph type="title"/>
          </p:nvPr>
        </p:nvSpPr>
        <p:spPr>
          <a:xfrm>
            <a:off x="1260475" y="547688"/>
            <a:ext cx="15773400" cy="1989137"/>
          </a:xfrm>
          <a:prstGeom prst="rect">
            <a:avLst/>
          </a:prstGeo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12006F4-A201-3229-2A7E-C19FFD3564F7}"/>
              </a:ext>
            </a:extLst>
          </p:cNvPr>
          <p:cNvSpPr>
            <a:spLocks noGrp="1"/>
          </p:cNvSpPr>
          <p:nvPr>
            <p:ph type="body" idx="1"/>
          </p:nvPr>
        </p:nvSpPr>
        <p:spPr>
          <a:xfrm>
            <a:off x="1260475" y="2522538"/>
            <a:ext cx="7735888"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225A6F9-F683-84E9-E5B2-437F9888819B}"/>
              </a:ext>
            </a:extLst>
          </p:cNvPr>
          <p:cNvSpPr>
            <a:spLocks noGrp="1"/>
          </p:cNvSpPr>
          <p:nvPr>
            <p:ph sz="half" idx="2"/>
          </p:nvPr>
        </p:nvSpPr>
        <p:spPr>
          <a:xfrm>
            <a:off x="1260475" y="3757613"/>
            <a:ext cx="7735888" cy="5527675"/>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8C23137-3DA7-A719-65EA-A9C744EC0B66}"/>
              </a:ext>
            </a:extLst>
          </p:cNvPr>
          <p:cNvSpPr>
            <a:spLocks noGrp="1"/>
          </p:cNvSpPr>
          <p:nvPr>
            <p:ph type="body" sz="quarter" idx="3"/>
          </p:nvPr>
        </p:nvSpPr>
        <p:spPr>
          <a:xfrm>
            <a:off x="9258300" y="2522538"/>
            <a:ext cx="7775575"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A3E4D13-596C-DE10-EE21-E5BDA525968C}"/>
              </a:ext>
            </a:extLst>
          </p:cNvPr>
          <p:cNvSpPr>
            <a:spLocks noGrp="1"/>
          </p:cNvSpPr>
          <p:nvPr>
            <p:ph sz="quarter" idx="4"/>
          </p:nvPr>
        </p:nvSpPr>
        <p:spPr>
          <a:xfrm>
            <a:off x="9258300" y="3757613"/>
            <a:ext cx="7775575" cy="5527675"/>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83416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2EC2C0-FB48-5F4C-1930-13465226C4CF}"/>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1895278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464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1965BF-53E5-F1CC-C0C8-9B49E939881F}"/>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EB4B5C6-0A9C-4BF4-C128-F1D66C431496}"/>
              </a:ext>
            </a:extLst>
          </p:cNvPr>
          <p:cNvSpPr>
            <a:spLocks noGrp="1"/>
          </p:cNvSpPr>
          <p:nvPr>
            <p:ph idx="1"/>
          </p:nvPr>
        </p:nvSpPr>
        <p:spPr>
          <a:xfrm>
            <a:off x="7775575" y="1481138"/>
            <a:ext cx="9258300" cy="7310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CE3C77A-3822-D810-6CB5-BE3461AFED89}"/>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179963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B244A1-8A3C-1F77-6EEB-9E962D966F05}"/>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829DC7D-7E98-C025-7358-761EBB7AE109}"/>
              </a:ext>
            </a:extLst>
          </p:cNvPr>
          <p:cNvSpPr>
            <a:spLocks noGrp="1"/>
          </p:cNvSpPr>
          <p:nvPr>
            <p:ph type="pic" idx="1"/>
          </p:nvPr>
        </p:nvSpPr>
        <p:spPr>
          <a:xfrm>
            <a:off x="7775575" y="1481138"/>
            <a:ext cx="9258300" cy="73104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F2539F0-BCAA-0458-ED6F-3D36EB0D5BCA}"/>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3305162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44C8E543-65A6-FC80-AC84-89806CA970EA}"/>
              </a:ext>
            </a:extLst>
          </p:cNvPr>
          <p:cNvPicPr/>
          <p:nvPr userDrawn="1"/>
        </p:nvPicPr>
        <p:blipFill>
          <a:blip r:embed="rId13" cstate="print"/>
          <a:stretch>
            <a:fillRect/>
          </a:stretch>
        </p:blipFill>
        <p:spPr>
          <a:xfrm>
            <a:off x="13090351" y="1130316"/>
            <a:ext cx="3927134" cy="511586"/>
          </a:xfrm>
          <a:prstGeom prst="rect">
            <a:avLst/>
          </a:prstGeom>
        </p:spPr>
      </p:pic>
      <p:grpSp>
        <p:nvGrpSpPr>
          <p:cNvPr id="9" name="object 3">
            <a:extLst>
              <a:ext uri="{FF2B5EF4-FFF2-40B4-BE49-F238E27FC236}">
                <a16:creationId xmlns:a16="http://schemas.microsoft.com/office/drawing/2014/main" id="{425D69B2-1E8D-6873-B029-7E5FA213CC9D}"/>
              </a:ext>
            </a:extLst>
          </p:cNvPr>
          <p:cNvGrpSpPr/>
          <p:nvPr userDrawn="1"/>
        </p:nvGrpSpPr>
        <p:grpSpPr>
          <a:xfrm>
            <a:off x="560066" y="618997"/>
            <a:ext cx="887730" cy="1363345"/>
            <a:chOff x="560066" y="618997"/>
            <a:chExt cx="887730" cy="1363345"/>
          </a:xfrm>
        </p:grpSpPr>
        <p:sp>
          <p:nvSpPr>
            <p:cNvPr id="10" name="object 4">
              <a:extLst>
                <a:ext uri="{FF2B5EF4-FFF2-40B4-BE49-F238E27FC236}">
                  <a16:creationId xmlns:a16="http://schemas.microsoft.com/office/drawing/2014/main" id="{7D1AE24B-D21F-ABB4-B103-A98C26CBBE93}"/>
                </a:ext>
              </a:extLst>
            </p:cNvPr>
            <p:cNvSpPr/>
            <p:nvPr/>
          </p:nvSpPr>
          <p:spPr>
            <a:xfrm>
              <a:off x="560066" y="619017"/>
              <a:ext cx="887094" cy="1363345"/>
            </a:xfrm>
            <a:custGeom>
              <a:avLst/>
              <a:gdLst/>
              <a:ahLst/>
              <a:cxnLst/>
              <a:rect l="l" t="t" r="r" b="b"/>
              <a:pathLst>
                <a:path w="887094" h="1363345">
                  <a:moveTo>
                    <a:pt x="202742" y="1362903"/>
                  </a:moveTo>
                  <a:lnTo>
                    <a:pt x="164111" y="1358362"/>
                  </a:lnTo>
                  <a:lnTo>
                    <a:pt x="127095" y="1346841"/>
                  </a:lnTo>
                  <a:lnTo>
                    <a:pt x="92784" y="1328791"/>
                  </a:lnTo>
                  <a:lnTo>
                    <a:pt x="62270" y="1304664"/>
                  </a:lnTo>
                  <a:lnTo>
                    <a:pt x="36643" y="1274913"/>
                  </a:lnTo>
                  <a:lnTo>
                    <a:pt x="16995" y="1239987"/>
                  </a:lnTo>
                  <a:lnTo>
                    <a:pt x="4417" y="1200340"/>
                  </a:lnTo>
                  <a:lnTo>
                    <a:pt x="0" y="1156422"/>
                  </a:lnTo>
                  <a:lnTo>
                    <a:pt x="0" y="206176"/>
                  </a:lnTo>
                  <a:lnTo>
                    <a:pt x="4417" y="162331"/>
                  </a:lnTo>
                  <a:lnTo>
                    <a:pt x="16995" y="122744"/>
                  </a:lnTo>
                  <a:lnTo>
                    <a:pt x="36643" y="87868"/>
                  </a:lnTo>
                  <a:lnTo>
                    <a:pt x="62270" y="58156"/>
                  </a:lnTo>
                  <a:lnTo>
                    <a:pt x="92784" y="34060"/>
                  </a:lnTo>
                  <a:lnTo>
                    <a:pt x="127095" y="16034"/>
                  </a:lnTo>
                  <a:lnTo>
                    <a:pt x="164111" y="4529"/>
                  </a:lnTo>
                  <a:lnTo>
                    <a:pt x="202742" y="0"/>
                  </a:lnTo>
                  <a:lnTo>
                    <a:pt x="241897" y="2897"/>
                  </a:lnTo>
                  <a:lnTo>
                    <a:pt x="280483" y="13675"/>
                  </a:lnTo>
                  <a:lnTo>
                    <a:pt x="317412" y="32786"/>
                  </a:lnTo>
                  <a:lnTo>
                    <a:pt x="351591" y="60682"/>
                  </a:lnTo>
                  <a:lnTo>
                    <a:pt x="831484" y="540576"/>
                  </a:lnTo>
                  <a:lnTo>
                    <a:pt x="856077" y="572629"/>
                  </a:lnTo>
                  <a:lnTo>
                    <a:pt x="873944" y="608863"/>
                  </a:lnTo>
                  <a:lnTo>
                    <a:pt x="884399" y="647889"/>
                  </a:lnTo>
                  <a:lnTo>
                    <a:pt x="887041" y="674710"/>
                  </a:lnTo>
                  <a:lnTo>
                    <a:pt x="887041" y="688203"/>
                  </a:lnTo>
                  <a:lnTo>
                    <a:pt x="881767" y="728258"/>
                  </a:lnTo>
                  <a:lnTo>
                    <a:pt x="868781" y="766515"/>
                  </a:lnTo>
                  <a:lnTo>
                    <a:pt x="848581" y="801505"/>
                  </a:lnTo>
                  <a:lnTo>
                    <a:pt x="351591" y="1302232"/>
                  </a:lnTo>
                  <a:lnTo>
                    <a:pt x="317412" y="1330128"/>
                  </a:lnTo>
                  <a:lnTo>
                    <a:pt x="280483" y="1349238"/>
                  </a:lnTo>
                  <a:lnTo>
                    <a:pt x="241897" y="1360012"/>
                  </a:lnTo>
                  <a:lnTo>
                    <a:pt x="202742" y="1362903"/>
                  </a:lnTo>
                  <a:close/>
                </a:path>
              </a:pathLst>
            </a:custGeom>
            <a:solidFill>
              <a:srgbClr val="16A637"/>
            </a:solidFill>
          </p:spPr>
          <p:txBody>
            <a:bodyPr wrap="square" lIns="0" tIns="0" rIns="0" bIns="0" rtlCol="0"/>
            <a:lstStyle/>
            <a:p>
              <a:endParaRPr/>
            </a:p>
          </p:txBody>
        </p:sp>
        <p:sp>
          <p:nvSpPr>
            <p:cNvPr id="11" name="object 5">
              <a:extLst>
                <a:ext uri="{FF2B5EF4-FFF2-40B4-BE49-F238E27FC236}">
                  <a16:creationId xmlns:a16="http://schemas.microsoft.com/office/drawing/2014/main" id="{0732FA4A-4932-B704-9A48-AE54BE4F66F1}"/>
                </a:ext>
              </a:extLst>
            </p:cNvPr>
            <p:cNvSpPr/>
            <p:nvPr/>
          </p:nvSpPr>
          <p:spPr>
            <a:xfrm>
              <a:off x="560172" y="618997"/>
              <a:ext cx="887730" cy="1026160"/>
            </a:xfrm>
            <a:custGeom>
              <a:avLst/>
              <a:gdLst/>
              <a:ahLst/>
              <a:cxnLst/>
              <a:rect l="l" t="t" r="r" b="b"/>
              <a:pathLst>
                <a:path w="887730" h="1026160">
                  <a:moveTo>
                    <a:pt x="628746" y="1025835"/>
                  </a:moveTo>
                  <a:lnTo>
                    <a:pt x="580659" y="848647"/>
                  </a:lnTo>
                  <a:lnTo>
                    <a:pt x="358955" y="571248"/>
                  </a:lnTo>
                  <a:lnTo>
                    <a:pt x="114959" y="315467"/>
                  </a:lnTo>
                  <a:lnTo>
                    <a:pt x="0" y="203133"/>
                  </a:lnTo>
                  <a:lnTo>
                    <a:pt x="5095" y="159784"/>
                  </a:lnTo>
                  <a:lnTo>
                    <a:pt x="18139" y="120676"/>
                  </a:lnTo>
                  <a:lnTo>
                    <a:pt x="38067" y="86255"/>
                  </a:lnTo>
                  <a:lnTo>
                    <a:pt x="63815" y="56963"/>
                  </a:lnTo>
                  <a:lnTo>
                    <a:pt x="94316" y="33248"/>
                  </a:lnTo>
                  <a:lnTo>
                    <a:pt x="128507" y="15552"/>
                  </a:lnTo>
                  <a:lnTo>
                    <a:pt x="165322" y="4321"/>
                  </a:lnTo>
                  <a:lnTo>
                    <a:pt x="203696" y="0"/>
                  </a:lnTo>
                  <a:lnTo>
                    <a:pt x="242565" y="3032"/>
                  </a:lnTo>
                  <a:lnTo>
                    <a:pt x="280862" y="13864"/>
                  </a:lnTo>
                  <a:lnTo>
                    <a:pt x="317524" y="32939"/>
                  </a:lnTo>
                  <a:lnTo>
                    <a:pt x="351485" y="60702"/>
                  </a:lnTo>
                  <a:lnTo>
                    <a:pt x="831801" y="541017"/>
                  </a:lnTo>
                  <a:lnTo>
                    <a:pt x="856393" y="573070"/>
                  </a:lnTo>
                  <a:lnTo>
                    <a:pt x="874260" y="609304"/>
                  </a:lnTo>
                  <a:lnTo>
                    <a:pt x="884716" y="648330"/>
                  </a:lnTo>
                  <a:lnTo>
                    <a:pt x="887357" y="675151"/>
                  </a:lnTo>
                  <a:lnTo>
                    <a:pt x="887357" y="688644"/>
                  </a:lnTo>
                  <a:lnTo>
                    <a:pt x="882084" y="728699"/>
                  </a:lnTo>
                  <a:lnTo>
                    <a:pt x="869097" y="766956"/>
                  </a:lnTo>
                  <a:lnTo>
                    <a:pt x="848898" y="801945"/>
                  </a:lnTo>
                  <a:lnTo>
                    <a:pt x="831801" y="822779"/>
                  </a:lnTo>
                  <a:lnTo>
                    <a:pt x="628746" y="1025835"/>
                  </a:lnTo>
                  <a:close/>
                </a:path>
              </a:pathLst>
            </a:custGeom>
            <a:solidFill>
              <a:srgbClr val="93D83C"/>
            </a:solidFill>
          </p:spPr>
          <p:txBody>
            <a:bodyPr wrap="square" lIns="0" tIns="0" rIns="0" bIns="0" rtlCol="0"/>
            <a:lstStyle/>
            <a:p>
              <a:endParaRPr/>
            </a:p>
          </p:txBody>
        </p:sp>
      </p:grpSp>
      <p:grpSp>
        <p:nvGrpSpPr>
          <p:cNvPr id="12" name="object 6">
            <a:extLst>
              <a:ext uri="{FF2B5EF4-FFF2-40B4-BE49-F238E27FC236}">
                <a16:creationId xmlns:a16="http://schemas.microsoft.com/office/drawing/2014/main" id="{0EE80267-FE85-2F96-6DA4-166FEE6FC99B}"/>
              </a:ext>
            </a:extLst>
          </p:cNvPr>
          <p:cNvGrpSpPr/>
          <p:nvPr userDrawn="1"/>
        </p:nvGrpSpPr>
        <p:grpSpPr>
          <a:xfrm>
            <a:off x="1127665" y="612442"/>
            <a:ext cx="911225" cy="1358265"/>
            <a:chOff x="1127665" y="612442"/>
            <a:chExt cx="911225" cy="1358265"/>
          </a:xfrm>
        </p:grpSpPr>
        <p:sp>
          <p:nvSpPr>
            <p:cNvPr id="13" name="object 7">
              <a:extLst>
                <a:ext uri="{FF2B5EF4-FFF2-40B4-BE49-F238E27FC236}">
                  <a16:creationId xmlns:a16="http://schemas.microsoft.com/office/drawing/2014/main" id="{6838DAE0-222B-AE64-C42C-5A19F8CF48DD}"/>
                </a:ext>
              </a:extLst>
            </p:cNvPr>
            <p:cNvSpPr/>
            <p:nvPr/>
          </p:nvSpPr>
          <p:spPr>
            <a:xfrm>
              <a:off x="1768983" y="612444"/>
              <a:ext cx="269240" cy="269240"/>
            </a:xfrm>
            <a:custGeom>
              <a:avLst/>
              <a:gdLst/>
              <a:ahLst/>
              <a:cxnLst/>
              <a:rect l="l" t="t" r="r" b="b"/>
              <a:pathLst>
                <a:path w="269239" h="269240">
                  <a:moveTo>
                    <a:pt x="269240" y="134620"/>
                  </a:moveTo>
                  <a:lnTo>
                    <a:pt x="263448" y="95542"/>
                  </a:lnTo>
                  <a:lnTo>
                    <a:pt x="246545" y="59829"/>
                  </a:lnTo>
                  <a:lnTo>
                    <a:pt x="220027" y="30556"/>
                  </a:lnTo>
                  <a:lnTo>
                    <a:pt x="186131" y="10248"/>
                  </a:lnTo>
                  <a:lnTo>
                    <a:pt x="147815" y="647"/>
                  </a:lnTo>
                  <a:lnTo>
                    <a:pt x="134620" y="0"/>
                  </a:lnTo>
                  <a:lnTo>
                    <a:pt x="128003" y="165"/>
                  </a:lnTo>
                  <a:lnTo>
                    <a:pt x="89281" y="7874"/>
                  </a:lnTo>
                  <a:lnTo>
                    <a:pt x="54419" y="26504"/>
                  </a:lnTo>
                  <a:lnTo>
                    <a:pt x="26492" y="54419"/>
                  </a:lnTo>
                  <a:lnTo>
                    <a:pt x="7861" y="89281"/>
                  </a:lnTo>
                  <a:lnTo>
                    <a:pt x="165" y="128003"/>
                  </a:lnTo>
                  <a:lnTo>
                    <a:pt x="0" y="134620"/>
                  </a:lnTo>
                  <a:lnTo>
                    <a:pt x="165" y="141236"/>
                  </a:lnTo>
                  <a:lnTo>
                    <a:pt x="7861" y="179971"/>
                  </a:lnTo>
                  <a:lnTo>
                    <a:pt x="26492" y="214820"/>
                  </a:lnTo>
                  <a:lnTo>
                    <a:pt x="54419" y="242747"/>
                  </a:lnTo>
                  <a:lnTo>
                    <a:pt x="89281" y="261378"/>
                  </a:lnTo>
                  <a:lnTo>
                    <a:pt x="128003" y="269074"/>
                  </a:lnTo>
                  <a:lnTo>
                    <a:pt x="134620" y="269240"/>
                  </a:lnTo>
                  <a:lnTo>
                    <a:pt x="141236" y="269074"/>
                  </a:lnTo>
                  <a:lnTo>
                    <a:pt x="179959" y="261378"/>
                  </a:lnTo>
                  <a:lnTo>
                    <a:pt x="214820" y="242747"/>
                  </a:lnTo>
                  <a:lnTo>
                    <a:pt x="242747" y="214820"/>
                  </a:lnTo>
                  <a:lnTo>
                    <a:pt x="261378" y="179971"/>
                  </a:lnTo>
                  <a:lnTo>
                    <a:pt x="269074" y="141236"/>
                  </a:lnTo>
                  <a:lnTo>
                    <a:pt x="269240" y="134620"/>
                  </a:lnTo>
                  <a:close/>
                </a:path>
              </a:pathLst>
            </a:custGeom>
            <a:solidFill>
              <a:srgbClr val="16A637"/>
            </a:solidFill>
          </p:spPr>
          <p:txBody>
            <a:bodyPr wrap="square" lIns="0" tIns="0" rIns="0" bIns="0" rtlCol="0"/>
            <a:lstStyle/>
            <a:p>
              <a:endParaRPr/>
            </a:p>
          </p:txBody>
        </p:sp>
        <p:sp>
          <p:nvSpPr>
            <p:cNvPr id="14" name="object 8">
              <a:extLst>
                <a:ext uri="{FF2B5EF4-FFF2-40B4-BE49-F238E27FC236}">
                  <a16:creationId xmlns:a16="http://schemas.microsoft.com/office/drawing/2014/main" id="{D72B8E9F-59E1-CB9A-D81D-403ECD4F5060}"/>
                </a:ext>
              </a:extLst>
            </p:cNvPr>
            <p:cNvSpPr/>
            <p:nvPr/>
          </p:nvSpPr>
          <p:spPr>
            <a:xfrm>
              <a:off x="1127665" y="631791"/>
              <a:ext cx="911225" cy="1339215"/>
            </a:xfrm>
            <a:custGeom>
              <a:avLst/>
              <a:gdLst/>
              <a:ahLst/>
              <a:cxnLst/>
              <a:rect l="l" t="t" r="r" b="b"/>
              <a:pathLst>
                <a:path w="911225" h="1339214">
                  <a:moveTo>
                    <a:pt x="232033" y="1338882"/>
                  </a:moveTo>
                  <a:lnTo>
                    <a:pt x="191202" y="1334729"/>
                  </a:lnTo>
                  <a:lnTo>
                    <a:pt x="151119" y="1325612"/>
                  </a:lnTo>
                  <a:lnTo>
                    <a:pt x="113173" y="1312250"/>
                  </a:lnTo>
                  <a:lnTo>
                    <a:pt x="78753" y="1295364"/>
                  </a:lnTo>
                  <a:lnTo>
                    <a:pt x="26049" y="1253897"/>
                  </a:lnTo>
                  <a:lnTo>
                    <a:pt x="4122" y="1206967"/>
                  </a:lnTo>
                  <a:lnTo>
                    <a:pt x="8173" y="1183252"/>
                  </a:lnTo>
                  <a:lnTo>
                    <a:pt x="24087" y="1160330"/>
                  </a:lnTo>
                  <a:lnTo>
                    <a:pt x="370314" y="814003"/>
                  </a:lnTo>
                  <a:lnTo>
                    <a:pt x="374841" y="809014"/>
                  </a:lnTo>
                  <a:lnTo>
                    <a:pt x="398386" y="776191"/>
                  </a:lnTo>
                  <a:lnTo>
                    <a:pt x="415070" y="739405"/>
                  </a:lnTo>
                  <a:lnTo>
                    <a:pt x="424250" y="700068"/>
                  </a:lnTo>
                  <a:lnTo>
                    <a:pt x="425904" y="679915"/>
                  </a:lnTo>
                  <a:lnTo>
                    <a:pt x="425904" y="666425"/>
                  </a:lnTo>
                  <a:lnTo>
                    <a:pt x="420627" y="626378"/>
                  </a:lnTo>
                  <a:lnTo>
                    <a:pt x="407633" y="588131"/>
                  </a:lnTo>
                  <a:lnTo>
                    <a:pt x="387421" y="553158"/>
                  </a:lnTo>
                  <a:lnTo>
                    <a:pt x="23876" y="185800"/>
                  </a:lnTo>
                  <a:lnTo>
                    <a:pt x="5684" y="160494"/>
                  </a:lnTo>
                  <a:lnTo>
                    <a:pt x="0" y="134891"/>
                  </a:lnTo>
                  <a:lnTo>
                    <a:pt x="5359" y="109662"/>
                  </a:lnTo>
                  <a:lnTo>
                    <a:pt x="20302" y="85480"/>
                  </a:lnTo>
                  <a:lnTo>
                    <a:pt x="73084" y="42944"/>
                  </a:lnTo>
                  <a:lnTo>
                    <a:pt x="107999" y="25934"/>
                  </a:lnTo>
                  <a:lnTo>
                    <a:pt x="146648" y="12658"/>
                  </a:lnTo>
                  <a:lnTo>
                    <a:pt x="187567" y="3789"/>
                  </a:lnTo>
                  <a:lnTo>
                    <a:pt x="229295" y="0"/>
                  </a:lnTo>
                  <a:lnTo>
                    <a:pt x="270369" y="1961"/>
                  </a:lnTo>
                  <a:lnTo>
                    <a:pt x="309327" y="10345"/>
                  </a:lnTo>
                  <a:lnTo>
                    <a:pt x="344706" y="25824"/>
                  </a:lnTo>
                  <a:lnTo>
                    <a:pt x="375045" y="49070"/>
                  </a:lnTo>
                  <a:lnTo>
                    <a:pt x="850168" y="524193"/>
                  </a:lnTo>
                  <a:lnTo>
                    <a:pt x="854969" y="528967"/>
                  </a:lnTo>
                  <a:lnTo>
                    <a:pt x="879731" y="561078"/>
                  </a:lnTo>
                  <a:lnTo>
                    <a:pt x="897725" y="597416"/>
                  </a:lnTo>
                  <a:lnTo>
                    <a:pt x="908257" y="636574"/>
                  </a:lnTo>
                  <a:lnTo>
                    <a:pt x="910918" y="663495"/>
                  </a:lnTo>
                  <a:lnTo>
                    <a:pt x="910918" y="677037"/>
                  </a:lnTo>
                  <a:lnTo>
                    <a:pt x="905606" y="717239"/>
                  </a:lnTo>
                  <a:lnTo>
                    <a:pt x="892525" y="755620"/>
                  </a:lnTo>
                  <a:lnTo>
                    <a:pt x="872183" y="790698"/>
                  </a:lnTo>
                  <a:lnTo>
                    <a:pt x="375045" y="1291464"/>
                  </a:lnTo>
                  <a:lnTo>
                    <a:pt x="310380" y="1329418"/>
                  </a:lnTo>
                  <a:lnTo>
                    <a:pt x="272222" y="1337352"/>
                  </a:lnTo>
                  <a:lnTo>
                    <a:pt x="232033" y="1338882"/>
                  </a:lnTo>
                  <a:close/>
                </a:path>
              </a:pathLst>
            </a:custGeom>
            <a:solidFill>
              <a:srgbClr val="A6F542"/>
            </a:solidFill>
          </p:spPr>
          <p:txBody>
            <a:bodyPr wrap="square" lIns="0" tIns="0" rIns="0" bIns="0" rtlCol="0"/>
            <a:lstStyle/>
            <a:p>
              <a:endParaRPr/>
            </a:p>
          </p:txBody>
        </p:sp>
        <p:sp>
          <p:nvSpPr>
            <p:cNvPr id="15" name="object 9">
              <a:extLst>
                <a:ext uri="{FF2B5EF4-FFF2-40B4-BE49-F238E27FC236}">
                  <a16:creationId xmlns:a16="http://schemas.microsoft.com/office/drawing/2014/main" id="{58F66576-47FB-0432-804D-0FFBFBA35178}"/>
                </a:ext>
              </a:extLst>
            </p:cNvPr>
            <p:cNvSpPr/>
            <p:nvPr/>
          </p:nvSpPr>
          <p:spPr>
            <a:xfrm>
              <a:off x="1127665" y="631791"/>
              <a:ext cx="911225" cy="1006475"/>
            </a:xfrm>
            <a:custGeom>
              <a:avLst/>
              <a:gdLst/>
              <a:ahLst/>
              <a:cxnLst/>
              <a:rect l="l" t="t" r="r" b="b"/>
              <a:pathLst>
                <a:path w="911225" h="1006475">
                  <a:moveTo>
                    <a:pt x="660436" y="1006073"/>
                  </a:moveTo>
                  <a:lnTo>
                    <a:pt x="636002" y="943344"/>
                  </a:lnTo>
                  <a:lnTo>
                    <a:pt x="616360" y="907318"/>
                  </a:lnTo>
                  <a:lnTo>
                    <a:pt x="592402" y="868695"/>
                  </a:lnTo>
                  <a:lnTo>
                    <a:pt x="564600" y="827860"/>
                  </a:lnTo>
                  <a:lnTo>
                    <a:pt x="533431" y="785194"/>
                  </a:lnTo>
                  <a:lnTo>
                    <a:pt x="499368" y="741081"/>
                  </a:lnTo>
                  <a:lnTo>
                    <a:pt x="462885" y="695904"/>
                  </a:lnTo>
                  <a:lnTo>
                    <a:pt x="424458" y="650047"/>
                  </a:lnTo>
                  <a:lnTo>
                    <a:pt x="421823" y="632874"/>
                  </a:lnTo>
                  <a:lnTo>
                    <a:pt x="405443" y="583786"/>
                  </a:lnTo>
                  <a:lnTo>
                    <a:pt x="377315" y="540350"/>
                  </a:lnTo>
                  <a:lnTo>
                    <a:pt x="23876" y="185800"/>
                  </a:lnTo>
                  <a:lnTo>
                    <a:pt x="5684" y="160494"/>
                  </a:lnTo>
                  <a:lnTo>
                    <a:pt x="0" y="134891"/>
                  </a:lnTo>
                  <a:lnTo>
                    <a:pt x="5359" y="109662"/>
                  </a:lnTo>
                  <a:lnTo>
                    <a:pt x="20302" y="85480"/>
                  </a:lnTo>
                  <a:lnTo>
                    <a:pt x="73084" y="42944"/>
                  </a:lnTo>
                  <a:lnTo>
                    <a:pt x="107999" y="25934"/>
                  </a:lnTo>
                  <a:lnTo>
                    <a:pt x="146648" y="12658"/>
                  </a:lnTo>
                  <a:lnTo>
                    <a:pt x="187567" y="3789"/>
                  </a:lnTo>
                  <a:lnTo>
                    <a:pt x="229295" y="0"/>
                  </a:lnTo>
                  <a:lnTo>
                    <a:pt x="270369" y="1961"/>
                  </a:lnTo>
                  <a:lnTo>
                    <a:pt x="309327" y="10345"/>
                  </a:lnTo>
                  <a:lnTo>
                    <a:pt x="344706" y="25824"/>
                  </a:lnTo>
                  <a:lnTo>
                    <a:pt x="375045" y="49070"/>
                  </a:lnTo>
                  <a:lnTo>
                    <a:pt x="850168" y="524193"/>
                  </a:lnTo>
                  <a:lnTo>
                    <a:pt x="854963" y="528961"/>
                  </a:lnTo>
                  <a:lnTo>
                    <a:pt x="879695" y="561024"/>
                  </a:lnTo>
                  <a:lnTo>
                    <a:pt x="897682" y="597303"/>
                  </a:lnTo>
                  <a:lnTo>
                    <a:pt x="908227" y="636400"/>
                  </a:lnTo>
                  <a:lnTo>
                    <a:pt x="910925" y="676805"/>
                  </a:lnTo>
                  <a:lnTo>
                    <a:pt x="910600" y="683550"/>
                  </a:lnTo>
                  <a:lnTo>
                    <a:pt x="904033" y="723508"/>
                  </a:lnTo>
                  <a:lnTo>
                    <a:pt x="889780" y="761410"/>
                  </a:lnTo>
                  <a:lnTo>
                    <a:pt x="868391" y="795795"/>
                  </a:lnTo>
                  <a:lnTo>
                    <a:pt x="855269" y="811246"/>
                  </a:lnTo>
                  <a:lnTo>
                    <a:pt x="660436" y="1006073"/>
                  </a:lnTo>
                  <a:close/>
                </a:path>
              </a:pathLst>
            </a:custGeom>
            <a:solidFill>
              <a:srgbClr val="16A637"/>
            </a:solidFill>
          </p:spPr>
          <p:txBody>
            <a:bodyPr wrap="square" lIns="0" tIns="0" rIns="0" bIns="0" rtlCol="0"/>
            <a:lstStyle/>
            <a:p>
              <a:endParaRPr/>
            </a:p>
          </p:txBody>
        </p:sp>
      </p:grpSp>
      <p:grpSp>
        <p:nvGrpSpPr>
          <p:cNvPr id="16" name="object 10">
            <a:extLst>
              <a:ext uri="{FF2B5EF4-FFF2-40B4-BE49-F238E27FC236}">
                <a16:creationId xmlns:a16="http://schemas.microsoft.com/office/drawing/2014/main" id="{2726F590-6AB1-D4B7-738F-581095783150}"/>
              </a:ext>
            </a:extLst>
          </p:cNvPr>
          <p:cNvGrpSpPr/>
          <p:nvPr userDrawn="1"/>
        </p:nvGrpSpPr>
        <p:grpSpPr>
          <a:xfrm>
            <a:off x="16371766" y="8330202"/>
            <a:ext cx="887730" cy="1363345"/>
            <a:chOff x="16371766" y="8330202"/>
            <a:chExt cx="887730" cy="1363345"/>
          </a:xfrm>
        </p:grpSpPr>
        <p:sp>
          <p:nvSpPr>
            <p:cNvPr id="17" name="object 11">
              <a:extLst>
                <a:ext uri="{FF2B5EF4-FFF2-40B4-BE49-F238E27FC236}">
                  <a16:creationId xmlns:a16="http://schemas.microsoft.com/office/drawing/2014/main" id="{B280E431-9D51-2681-D8EF-D8B199CCD465}"/>
                </a:ext>
              </a:extLst>
            </p:cNvPr>
            <p:cNvSpPr/>
            <p:nvPr/>
          </p:nvSpPr>
          <p:spPr>
            <a:xfrm>
              <a:off x="16372188" y="8330202"/>
              <a:ext cx="887094" cy="1363345"/>
            </a:xfrm>
            <a:custGeom>
              <a:avLst/>
              <a:gdLst/>
              <a:ahLst/>
              <a:cxnLst/>
              <a:rect l="l" t="t" r="r" b="b"/>
              <a:pathLst>
                <a:path w="887094" h="1363345">
                  <a:moveTo>
                    <a:pt x="684298" y="0"/>
                  </a:moveTo>
                  <a:lnTo>
                    <a:pt x="722929" y="4541"/>
                  </a:lnTo>
                  <a:lnTo>
                    <a:pt x="759945" y="16062"/>
                  </a:lnTo>
                  <a:lnTo>
                    <a:pt x="794256" y="34112"/>
                  </a:lnTo>
                  <a:lnTo>
                    <a:pt x="824770" y="58238"/>
                  </a:lnTo>
                  <a:lnTo>
                    <a:pt x="850397" y="87990"/>
                  </a:lnTo>
                  <a:lnTo>
                    <a:pt x="870045" y="122916"/>
                  </a:lnTo>
                  <a:lnTo>
                    <a:pt x="882623" y="162563"/>
                  </a:lnTo>
                  <a:lnTo>
                    <a:pt x="887041" y="206481"/>
                  </a:lnTo>
                  <a:lnTo>
                    <a:pt x="887041" y="1156727"/>
                  </a:lnTo>
                  <a:lnTo>
                    <a:pt x="882623" y="1200572"/>
                  </a:lnTo>
                  <a:lnTo>
                    <a:pt x="870045" y="1240159"/>
                  </a:lnTo>
                  <a:lnTo>
                    <a:pt x="850397" y="1275034"/>
                  </a:lnTo>
                  <a:lnTo>
                    <a:pt x="824770" y="1304746"/>
                  </a:lnTo>
                  <a:lnTo>
                    <a:pt x="794256" y="1328842"/>
                  </a:lnTo>
                  <a:lnTo>
                    <a:pt x="759945" y="1346869"/>
                  </a:lnTo>
                  <a:lnTo>
                    <a:pt x="722929" y="1358373"/>
                  </a:lnTo>
                  <a:lnTo>
                    <a:pt x="684298" y="1362903"/>
                  </a:lnTo>
                  <a:lnTo>
                    <a:pt x="645144" y="1360006"/>
                  </a:lnTo>
                  <a:lnTo>
                    <a:pt x="606557" y="1349228"/>
                  </a:lnTo>
                  <a:lnTo>
                    <a:pt x="569628" y="1330117"/>
                  </a:lnTo>
                  <a:lnTo>
                    <a:pt x="535450" y="1302220"/>
                  </a:lnTo>
                  <a:lnTo>
                    <a:pt x="55557" y="822327"/>
                  </a:lnTo>
                  <a:lnTo>
                    <a:pt x="30964" y="790274"/>
                  </a:lnTo>
                  <a:lnTo>
                    <a:pt x="13096" y="754039"/>
                  </a:lnTo>
                  <a:lnTo>
                    <a:pt x="2641" y="715014"/>
                  </a:lnTo>
                  <a:lnTo>
                    <a:pt x="0" y="688192"/>
                  </a:lnTo>
                  <a:lnTo>
                    <a:pt x="0" y="674699"/>
                  </a:lnTo>
                  <a:lnTo>
                    <a:pt x="5273" y="634645"/>
                  </a:lnTo>
                  <a:lnTo>
                    <a:pt x="18259" y="596387"/>
                  </a:lnTo>
                  <a:lnTo>
                    <a:pt x="38459" y="561398"/>
                  </a:lnTo>
                  <a:lnTo>
                    <a:pt x="535450" y="60671"/>
                  </a:lnTo>
                  <a:lnTo>
                    <a:pt x="569628" y="32774"/>
                  </a:lnTo>
                  <a:lnTo>
                    <a:pt x="606557" y="13665"/>
                  </a:lnTo>
                  <a:lnTo>
                    <a:pt x="645144" y="2890"/>
                  </a:lnTo>
                  <a:lnTo>
                    <a:pt x="684298" y="0"/>
                  </a:lnTo>
                  <a:close/>
                </a:path>
              </a:pathLst>
            </a:custGeom>
            <a:solidFill>
              <a:srgbClr val="16A637"/>
            </a:solidFill>
          </p:spPr>
          <p:txBody>
            <a:bodyPr wrap="square" lIns="0" tIns="0" rIns="0" bIns="0" rtlCol="0"/>
            <a:lstStyle/>
            <a:p>
              <a:endParaRPr/>
            </a:p>
          </p:txBody>
        </p:sp>
        <p:sp>
          <p:nvSpPr>
            <p:cNvPr id="18" name="object 12">
              <a:extLst>
                <a:ext uri="{FF2B5EF4-FFF2-40B4-BE49-F238E27FC236}">
                  <a16:creationId xmlns:a16="http://schemas.microsoft.com/office/drawing/2014/main" id="{E4C96C2A-589F-BB8A-5252-3C90D164DA9B}"/>
                </a:ext>
              </a:extLst>
            </p:cNvPr>
            <p:cNvSpPr/>
            <p:nvPr/>
          </p:nvSpPr>
          <p:spPr>
            <a:xfrm>
              <a:off x="16371766" y="8667290"/>
              <a:ext cx="887730" cy="1026160"/>
            </a:xfrm>
            <a:custGeom>
              <a:avLst/>
              <a:gdLst/>
              <a:ahLst/>
              <a:cxnLst/>
              <a:rect l="l" t="t" r="r" b="b"/>
              <a:pathLst>
                <a:path w="887730" h="1026159">
                  <a:moveTo>
                    <a:pt x="258611" y="0"/>
                  </a:moveTo>
                  <a:lnTo>
                    <a:pt x="306697" y="177187"/>
                  </a:lnTo>
                  <a:lnTo>
                    <a:pt x="528402" y="454587"/>
                  </a:lnTo>
                  <a:lnTo>
                    <a:pt x="772397" y="710368"/>
                  </a:lnTo>
                  <a:lnTo>
                    <a:pt x="887357" y="822701"/>
                  </a:lnTo>
                  <a:lnTo>
                    <a:pt x="882262" y="866050"/>
                  </a:lnTo>
                  <a:lnTo>
                    <a:pt x="869218" y="905158"/>
                  </a:lnTo>
                  <a:lnTo>
                    <a:pt x="849290" y="939580"/>
                  </a:lnTo>
                  <a:lnTo>
                    <a:pt x="823542" y="968871"/>
                  </a:lnTo>
                  <a:lnTo>
                    <a:pt x="793040" y="992587"/>
                  </a:lnTo>
                  <a:lnTo>
                    <a:pt x="758850" y="1010283"/>
                  </a:lnTo>
                  <a:lnTo>
                    <a:pt x="722035" y="1021513"/>
                  </a:lnTo>
                  <a:lnTo>
                    <a:pt x="683660" y="1025835"/>
                  </a:lnTo>
                  <a:lnTo>
                    <a:pt x="644792" y="1022802"/>
                  </a:lnTo>
                  <a:lnTo>
                    <a:pt x="606494" y="1011971"/>
                  </a:lnTo>
                  <a:lnTo>
                    <a:pt x="569833" y="992896"/>
                  </a:lnTo>
                  <a:lnTo>
                    <a:pt x="535872" y="965133"/>
                  </a:lnTo>
                  <a:lnTo>
                    <a:pt x="55556" y="484817"/>
                  </a:lnTo>
                  <a:lnTo>
                    <a:pt x="30963" y="452764"/>
                  </a:lnTo>
                  <a:lnTo>
                    <a:pt x="13097" y="416530"/>
                  </a:lnTo>
                  <a:lnTo>
                    <a:pt x="2641" y="377505"/>
                  </a:lnTo>
                  <a:lnTo>
                    <a:pt x="0" y="350683"/>
                  </a:lnTo>
                  <a:lnTo>
                    <a:pt x="0" y="337191"/>
                  </a:lnTo>
                  <a:lnTo>
                    <a:pt x="5273" y="297136"/>
                  </a:lnTo>
                  <a:lnTo>
                    <a:pt x="18259" y="258879"/>
                  </a:lnTo>
                  <a:lnTo>
                    <a:pt x="38459" y="223890"/>
                  </a:lnTo>
                  <a:lnTo>
                    <a:pt x="55556" y="203055"/>
                  </a:lnTo>
                  <a:lnTo>
                    <a:pt x="258611" y="0"/>
                  </a:lnTo>
                  <a:close/>
                </a:path>
              </a:pathLst>
            </a:custGeom>
            <a:solidFill>
              <a:srgbClr val="93D83C"/>
            </a:solidFill>
          </p:spPr>
          <p:txBody>
            <a:bodyPr wrap="square" lIns="0" tIns="0" rIns="0" bIns="0" rtlCol="0"/>
            <a:lstStyle/>
            <a:p>
              <a:endParaRPr/>
            </a:p>
          </p:txBody>
        </p:sp>
      </p:grpSp>
      <p:grpSp>
        <p:nvGrpSpPr>
          <p:cNvPr id="19" name="object 13">
            <a:extLst>
              <a:ext uri="{FF2B5EF4-FFF2-40B4-BE49-F238E27FC236}">
                <a16:creationId xmlns:a16="http://schemas.microsoft.com/office/drawing/2014/main" id="{97D3E8E8-6685-C71C-8194-C14A46948EA8}"/>
              </a:ext>
            </a:extLst>
          </p:cNvPr>
          <p:cNvGrpSpPr/>
          <p:nvPr userDrawn="1"/>
        </p:nvGrpSpPr>
        <p:grpSpPr>
          <a:xfrm>
            <a:off x="15780706" y="8341449"/>
            <a:ext cx="911225" cy="1358265"/>
            <a:chOff x="15780706" y="8341449"/>
            <a:chExt cx="911225" cy="1358265"/>
          </a:xfrm>
        </p:grpSpPr>
        <p:sp>
          <p:nvSpPr>
            <p:cNvPr id="20" name="object 14">
              <a:extLst>
                <a:ext uri="{FF2B5EF4-FFF2-40B4-BE49-F238E27FC236}">
                  <a16:creationId xmlns:a16="http://schemas.microsoft.com/office/drawing/2014/main" id="{E472DC5E-331F-88D4-8F57-CA5308302F7D}"/>
                </a:ext>
              </a:extLst>
            </p:cNvPr>
            <p:cNvSpPr/>
            <p:nvPr/>
          </p:nvSpPr>
          <p:spPr>
            <a:xfrm>
              <a:off x="15781059" y="9430448"/>
              <a:ext cx="269240" cy="269240"/>
            </a:xfrm>
            <a:custGeom>
              <a:avLst/>
              <a:gdLst/>
              <a:ahLst/>
              <a:cxnLst/>
              <a:rect l="l" t="t" r="r" b="b"/>
              <a:pathLst>
                <a:path w="269240" h="269240">
                  <a:moveTo>
                    <a:pt x="269240" y="134620"/>
                  </a:moveTo>
                  <a:lnTo>
                    <a:pt x="263448" y="95542"/>
                  </a:lnTo>
                  <a:lnTo>
                    <a:pt x="246557" y="59829"/>
                  </a:lnTo>
                  <a:lnTo>
                    <a:pt x="220027" y="30556"/>
                  </a:lnTo>
                  <a:lnTo>
                    <a:pt x="186143" y="10248"/>
                  </a:lnTo>
                  <a:lnTo>
                    <a:pt x="147815" y="647"/>
                  </a:lnTo>
                  <a:lnTo>
                    <a:pt x="134620" y="0"/>
                  </a:lnTo>
                  <a:lnTo>
                    <a:pt x="128016" y="165"/>
                  </a:lnTo>
                  <a:lnTo>
                    <a:pt x="89281" y="7861"/>
                  </a:lnTo>
                  <a:lnTo>
                    <a:pt x="54419" y="26492"/>
                  </a:lnTo>
                  <a:lnTo>
                    <a:pt x="26504" y="54419"/>
                  </a:lnTo>
                  <a:lnTo>
                    <a:pt x="7874" y="89281"/>
                  </a:lnTo>
                  <a:lnTo>
                    <a:pt x="165" y="128003"/>
                  </a:lnTo>
                  <a:lnTo>
                    <a:pt x="0" y="134620"/>
                  </a:lnTo>
                  <a:lnTo>
                    <a:pt x="165" y="141236"/>
                  </a:lnTo>
                  <a:lnTo>
                    <a:pt x="7874" y="179959"/>
                  </a:lnTo>
                  <a:lnTo>
                    <a:pt x="26504" y="214820"/>
                  </a:lnTo>
                  <a:lnTo>
                    <a:pt x="54419" y="242735"/>
                  </a:lnTo>
                  <a:lnTo>
                    <a:pt x="89281" y="261366"/>
                  </a:lnTo>
                  <a:lnTo>
                    <a:pt x="128016" y="269074"/>
                  </a:lnTo>
                  <a:lnTo>
                    <a:pt x="134620" y="269240"/>
                  </a:lnTo>
                  <a:lnTo>
                    <a:pt x="141236" y="269074"/>
                  </a:lnTo>
                  <a:lnTo>
                    <a:pt x="179971" y="261366"/>
                  </a:lnTo>
                  <a:lnTo>
                    <a:pt x="214820" y="242735"/>
                  </a:lnTo>
                  <a:lnTo>
                    <a:pt x="242747" y="214820"/>
                  </a:lnTo>
                  <a:lnTo>
                    <a:pt x="261378" y="179959"/>
                  </a:lnTo>
                  <a:lnTo>
                    <a:pt x="269074" y="141236"/>
                  </a:lnTo>
                  <a:lnTo>
                    <a:pt x="269240" y="134620"/>
                  </a:lnTo>
                  <a:close/>
                </a:path>
              </a:pathLst>
            </a:custGeom>
            <a:solidFill>
              <a:srgbClr val="16A637"/>
            </a:solidFill>
          </p:spPr>
          <p:txBody>
            <a:bodyPr wrap="square" lIns="0" tIns="0" rIns="0" bIns="0" rtlCol="0"/>
            <a:lstStyle/>
            <a:p>
              <a:endParaRPr/>
            </a:p>
          </p:txBody>
        </p:sp>
        <p:sp>
          <p:nvSpPr>
            <p:cNvPr id="21" name="object 15">
              <a:extLst>
                <a:ext uri="{FF2B5EF4-FFF2-40B4-BE49-F238E27FC236}">
                  <a16:creationId xmlns:a16="http://schemas.microsoft.com/office/drawing/2014/main" id="{482DE828-27C9-E3F4-0895-696603284447}"/>
                </a:ext>
              </a:extLst>
            </p:cNvPr>
            <p:cNvSpPr/>
            <p:nvPr/>
          </p:nvSpPr>
          <p:spPr>
            <a:xfrm>
              <a:off x="15780713" y="8341449"/>
              <a:ext cx="911225" cy="1339215"/>
            </a:xfrm>
            <a:custGeom>
              <a:avLst/>
              <a:gdLst/>
              <a:ahLst/>
              <a:cxnLst/>
              <a:rect l="l" t="t" r="r" b="b"/>
              <a:pathLst>
                <a:path w="911225" h="1339215">
                  <a:moveTo>
                    <a:pt x="678885" y="0"/>
                  </a:moveTo>
                  <a:lnTo>
                    <a:pt x="719715" y="4153"/>
                  </a:lnTo>
                  <a:lnTo>
                    <a:pt x="759799" y="13270"/>
                  </a:lnTo>
                  <a:lnTo>
                    <a:pt x="797745" y="26631"/>
                  </a:lnTo>
                  <a:lnTo>
                    <a:pt x="832165" y="43517"/>
                  </a:lnTo>
                  <a:lnTo>
                    <a:pt x="884869" y="84984"/>
                  </a:lnTo>
                  <a:lnTo>
                    <a:pt x="906796" y="131915"/>
                  </a:lnTo>
                  <a:lnTo>
                    <a:pt x="902744" y="155630"/>
                  </a:lnTo>
                  <a:lnTo>
                    <a:pt x="886831" y="178552"/>
                  </a:lnTo>
                  <a:lnTo>
                    <a:pt x="540603" y="524879"/>
                  </a:lnTo>
                  <a:lnTo>
                    <a:pt x="536076" y="529867"/>
                  </a:lnTo>
                  <a:lnTo>
                    <a:pt x="512531" y="562690"/>
                  </a:lnTo>
                  <a:lnTo>
                    <a:pt x="495848" y="599476"/>
                  </a:lnTo>
                  <a:lnTo>
                    <a:pt x="486668" y="638814"/>
                  </a:lnTo>
                  <a:lnTo>
                    <a:pt x="485014" y="658966"/>
                  </a:lnTo>
                  <a:lnTo>
                    <a:pt x="485014" y="672456"/>
                  </a:lnTo>
                  <a:lnTo>
                    <a:pt x="490291" y="712504"/>
                  </a:lnTo>
                  <a:lnTo>
                    <a:pt x="503285" y="750750"/>
                  </a:lnTo>
                  <a:lnTo>
                    <a:pt x="523497" y="785723"/>
                  </a:lnTo>
                  <a:lnTo>
                    <a:pt x="887042" y="1153082"/>
                  </a:lnTo>
                  <a:lnTo>
                    <a:pt x="905234" y="1178387"/>
                  </a:lnTo>
                  <a:lnTo>
                    <a:pt x="910918" y="1203990"/>
                  </a:lnTo>
                  <a:lnTo>
                    <a:pt x="905559" y="1229219"/>
                  </a:lnTo>
                  <a:lnTo>
                    <a:pt x="890616" y="1253401"/>
                  </a:lnTo>
                  <a:lnTo>
                    <a:pt x="837834" y="1295938"/>
                  </a:lnTo>
                  <a:lnTo>
                    <a:pt x="802919" y="1312948"/>
                  </a:lnTo>
                  <a:lnTo>
                    <a:pt x="764270" y="1326223"/>
                  </a:lnTo>
                  <a:lnTo>
                    <a:pt x="723351" y="1335092"/>
                  </a:lnTo>
                  <a:lnTo>
                    <a:pt x="681623" y="1338882"/>
                  </a:lnTo>
                  <a:lnTo>
                    <a:pt x="640549" y="1336921"/>
                  </a:lnTo>
                  <a:lnTo>
                    <a:pt x="601591" y="1328537"/>
                  </a:lnTo>
                  <a:lnTo>
                    <a:pt x="566212" y="1313058"/>
                  </a:lnTo>
                  <a:lnTo>
                    <a:pt x="535873" y="1289812"/>
                  </a:lnTo>
                  <a:lnTo>
                    <a:pt x="60750" y="814689"/>
                  </a:lnTo>
                  <a:lnTo>
                    <a:pt x="55949" y="809915"/>
                  </a:lnTo>
                  <a:lnTo>
                    <a:pt x="31187" y="777803"/>
                  </a:lnTo>
                  <a:lnTo>
                    <a:pt x="13192" y="741465"/>
                  </a:lnTo>
                  <a:lnTo>
                    <a:pt x="2661" y="702307"/>
                  </a:lnTo>
                  <a:lnTo>
                    <a:pt x="0" y="675386"/>
                  </a:lnTo>
                  <a:lnTo>
                    <a:pt x="0" y="661844"/>
                  </a:lnTo>
                  <a:lnTo>
                    <a:pt x="5312" y="621643"/>
                  </a:lnTo>
                  <a:lnTo>
                    <a:pt x="18393" y="583261"/>
                  </a:lnTo>
                  <a:lnTo>
                    <a:pt x="38735" y="548183"/>
                  </a:lnTo>
                  <a:lnTo>
                    <a:pt x="535873" y="47418"/>
                  </a:lnTo>
                  <a:lnTo>
                    <a:pt x="600538" y="9463"/>
                  </a:lnTo>
                  <a:lnTo>
                    <a:pt x="638696" y="1530"/>
                  </a:lnTo>
                  <a:lnTo>
                    <a:pt x="678885" y="0"/>
                  </a:lnTo>
                  <a:close/>
                </a:path>
              </a:pathLst>
            </a:custGeom>
            <a:solidFill>
              <a:srgbClr val="A6F542"/>
            </a:solidFill>
          </p:spPr>
          <p:txBody>
            <a:bodyPr wrap="square" lIns="0" tIns="0" rIns="0" bIns="0" rtlCol="0"/>
            <a:lstStyle/>
            <a:p>
              <a:endParaRPr/>
            </a:p>
          </p:txBody>
        </p:sp>
        <p:sp>
          <p:nvSpPr>
            <p:cNvPr id="22" name="object 16">
              <a:extLst>
                <a:ext uri="{FF2B5EF4-FFF2-40B4-BE49-F238E27FC236}">
                  <a16:creationId xmlns:a16="http://schemas.microsoft.com/office/drawing/2014/main" id="{DB7707D5-9819-D5BE-5207-95237E374538}"/>
                </a:ext>
              </a:extLst>
            </p:cNvPr>
            <p:cNvSpPr/>
            <p:nvPr/>
          </p:nvSpPr>
          <p:spPr>
            <a:xfrm>
              <a:off x="15780706" y="8674258"/>
              <a:ext cx="911225" cy="1006475"/>
            </a:xfrm>
            <a:custGeom>
              <a:avLst/>
              <a:gdLst/>
              <a:ahLst/>
              <a:cxnLst/>
              <a:rect l="l" t="t" r="r" b="b"/>
              <a:pathLst>
                <a:path w="911225" h="1006475">
                  <a:moveTo>
                    <a:pt x="250489" y="0"/>
                  </a:moveTo>
                  <a:lnTo>
                    <a:pt x="274923" y="62729"/>
                  </a:lnTo>
                  <a:lnTo>
                    <a:pt x="294564" y="98755"/>
                  </a:lnTo>
                  <a:lnTo>
                    <a:pt x="318523" y="137377"/>
                  </a:lnTo>
                  <a:lnTo>
                    <a:pt x="346324" y="178213"/>
                  </a:lnTo>
                  <a:lnTo>
                    <a:pt x="377494" y="220879"/>
                  </a:lnTo>
                  <a:lnTo>
                    <a:pt x="411557" y="264992"/>
                  </a:lnTo>
                  <a:lnTo>
                    <a:pt x="448039" y="310168"/>
                  </a:lnTo>
                  <a:lnTo>
                    <a:pt x="486467" y="356025"/>
                  </a:lnTo>
                  <a:lnTo>
                    <a:pt x="489102" y="373199"/>
                  </a:lnTo>
                  <a:lnTo>
                    <a:pt x="505482" y="422287"/>
                  </a:lnTo>
                  <a:lnTo>
                    <a:pt x="533610" y="465723"/>
                  </a:lnTo>
                  <a:lnTo>
                    <a:pt x="887048" y="820273"/>
                  </a:lnTo>
                  <a:lnTo>
                    <a:pt x="905240" y="845579"/>
                  </a:lnTo>
                  <a:lnTo>
                    <a:pt x="910925" y="871182"/>
                  </a:lnTo>
                  <a:lnTo>
                    <a:pt x="905565" y="896410"/>
                  </a:lnTo>
                  <a:lnTo>
                    <a:pt x="890623" y="920593"/>
                  </a:lnTo>
                  <a:lnTo>
                    <a:pt x="837841" y="963129"/>
                  </a:lnTo>
                  <a:lnTo>
                    <a:pt x="802925" y="980139"/>
                  </a:lnTo>
                  <a:lnTo>
                    <a:pt x="764277" y="993415"/>
                  </a:lnTo>
                  <a:lnTo>
                    <a:pt x="723358" y="1002283"/>
                  </a:lnTo>
                  <a:lnTo>
                    <a:pt x="681630" y="1006073"/>
                  </a:lnTo>
                  <a:lnTo>
                    <a:pt x="640556" y="1004112"/>
                  </a:lnTo>
                  <a:lnTo>
                    <a:pt x="601598" y="995728"/>
                  </a:lnTo>
                  <a:lnTo>
                    <a:pt x="566218" y="980249"/>
                  </a:lnTo>
                  <a:lnTo>
                    <a:pt x="535880" y="957003"/>
                  </a:lnTo>
                  <a:lnTo>
                    <a:pt x="60757" y="481880"/>
                  </a:lnTo>
                  <a:lnTo>
                    <a:pt x="55962" y="477112"/>
                  </a:lnTo>
                  <a:lnTo>
                    <a:pt x="31229" y="445049"/>
                  </a:lnTo>
                  <a:lnTo>
                    <a:pt x="13243" y="408770"/>
                  </a:lnTo>
                  <a:lnTo>
                    <a:pt x="2697" y="369673"/>
                  </a:lnTo>
                  <a:lnTo>
                    <a:pt x="0" y="329268"/>
                  </a:lnTo>
                  <a:lnTo>
                    <a:pt x="324" y="322523"/>
                  </a:lnTo>
                  <a:lnTo>
                    <a:pt x="6891" y="282565"/>
                  </a:lnTo>
                  <a:lnTo>
                    <a:pt x="21144" y="244663"/>
                  </a:lnTo>
                  <a:lnTo>
                    <a:pt x="42533" y="210278"/>
                  </a:lnTo>
                  <a:lnTo>
                    <a:pt x="55655" y="194826"/>
                  </a:lnTo>
                  <a:lnTo>
                    <a:pt x="250489" y="0"/>
                  </a:lnTo>
                  <a:close/>
                </a:path>
              </a:pathLst>
            </a:custGeom>
            <a:solidFill>
              <a:srgbClr val="16A637"/>
            </a:solidFill>
          </p:spPr>
          <p:txBody>
            <a:bodyPr wrap="square" lIns="0" tIns="0" rIns="0" bIns="0" rtlCol="0"/>
            <a:lstStyle/>
            <a:p>
              <a:endParaRPr/>
            </a:p>
          </p:txBody>
        </p:sp>
      </p:grpSp>
      <p:pic>
        <p:nvPicPr>
          <p:cNvPr id="23" name="object 17">
            <a:extLst>
              <a:ext uri="{FF2B5EF4-FFF2-40B4-BE49-F238E27FC236}">
                <a16:creationId xmlns:a16="http://schemas.microsoft.com/office/drawing/2014/main" id="{6B194810-77DB-3FBD-56A7-3BB810A5FB29}"/>
              </a:ext>
            </a:extLst>
          </p:cNvPr>
          <p:cNvPicPr/>
          <p:nvPr userDrawn="1"/>
        </p:nvPicPr>
        <p:blipFill>
          <a:blip r:embed="rId14" cstate="print"/>
          <a:stretch>
            <a:fillRect/>
          </a:stretch>
        </p:blipFill>
        <p:spPr>
          <a:xfrm>
            <a:off x="8097944" y="9258300"/>
            <a:ext cx="1533524" cy="542924"/>
          </a:xfrm>
          <a:prstGeom prst="rect">
            <a:avLst/>
          </a:prstGeom>
        </p:spPr>
      </p:pic>
      <p:pic>
        <p:nvPicPr>
          <p:cNvPr id="24" name="object 18">
            <a:extLst>
              <a:ext uri="{FF2B5EF4-FFF2-40B4-BE49-F238E27FC236}">
                <a16:creationId xmlns:a16="http://schemas.microsoft.com/office/drawing/2014/main" id="{39B6E939-F959-62C9-AC48-E13A7CC77B54}"/>
              </a:ext>
            </a:extLst>
          </p:cNvPr>
          <p:cNvPicPr/>
          <p:nvPr userDrawn="1"/>
        </p:nvPicPr>
        <p:blipFill>
          <a:blip r:embed="rId15" cstate="print"/>
          <a:stretch>
            <a:fillRect/>
          </a:stretch>
        </p:blipFill>
        <p:spPr>
          <a:xfrm>
            <a:off x="1095397" y="9302594"/>
            <a:ext cx="2178782" cy="467629"/>
          </a:xfrm>
          <a:prstGeom prst="rect">
            <a:avLst/>
          </a:prstGeom>
        </p:spPr>
      </p:pic>
      <p:sp>
        <p:nvSpPr>
          <p:cNvPr id="25" name="object 19">
            <a:extLst>
              <a:ext uri="{FF2B5EF4-FFF2-40B4-BE49-F238E27FC236}">
                <a16:creationId xmlns:a16="http://schemas.microsoft.com/office/drawing/2014/main" id="{7D76B08C-F0EE-2FB6-925B-AC2D34BCED71}"/>
              </a:ext>
            </a:extLst>
          </p:cNvPr>
          <p:cNvSpPr/>
          <p:nvPr userDrawn="1"/>
        </p:nvSpPr>
        <p:spPr>
          <a:xfrm>
            <a:off x="1081542" y="9005038"/>
            <a:ext cx="14206219" cy="19050"/>
          </a:xfrm>
          <a:custGeom>
            <a:avLst/>
            <a:gdLst/>
            <a:ahLst/>
            <a:cxnLst/>
            <a:rect l="l" t="t" r="r" b="b"/>
            <a:pathLst>
              <a:path w="14206219" h="19050">
                <a:moveTo>
                  <a:pt x="0" y="19049"/>
                </a:moveTo>
                <a:lnTo>
                  <a:pt x="14205894" y="0"/>
                </a:lnTo>
              </a:path>
            </a:pathLst>
          </a:custGeom>
          <a:ln w="47624">
            <a:solidFill>
              <a:srgbClr val="16A637"/>
            </a:solidFill>
          </a:ln>
        </p:spPr>
        <p:txBody>
          <a:bodyPr wrap="square" lIns="0" tIns="0" rIns="0" bIns="0" rtlCol="0"/>
          <a:lstStyle/>
          <a:p>
            <a:endParaRPr/>
          </a:p>
        </p:txBody>
      </p:sp>
      <p:sp>
        <p:nvSpPr>
          <p:cNvPr id="34" name="object 20">
            <a:extLst>
              <a:ext uri="{FF2B5EF4-FFF2-40B4-BE49-F238E27FC236}">
                <a16:creationId xmlns:a16="http://schemas.microsoft.com/office/drawing/2014/main" id="{83BA3ADE-5A57-EA73-357B-0C29DDA41C11}"/>
              </a:ext>
            </a:extLst>
          </p:cNvPr>
          <p:cNvSpPr txBox="1">
            <a:spLocks/>
          </p:cNvSpPr>
          <p:nvPr userDrawn="1"/>
        </p:nvSpPr>
        <p:spPr>
          <a:xfrm>
            <a:off x="9795971" y="9213214"/>
            <a:ext cx="5522594" cy="718787"/>
          </a:xfrm>
          <a:prstGeom prst="rect">
            <a:avLst/>
          </a:prstGeom>
        </p:spPr>
        <p:txBody>
          <a:bodyPr vert="horz" wrap="square" lIns="0" tIns="6985" rIns="0" bIns="0" rtlCol="0">
            <a:spAutoFit/>
          </a:bodyPr>
          <a:lstStyle>
            <a:defPPr>
              <a:defRPr kern="0"/>
            </a:defPPr>
            <a:lvl1pPr>
              <a:defRPr sz="1000">
                <a:latin typeface="Lucida Sans Unicode" panose="020B0602030504020204" pitchFamily="34" charset="0"/>
                <a:cs typeface="Lucida Sans Unicode" panose="020B0602030504020204" pitchFamily="34" charset="0"/>
              </a:defRPr>
            </a:lvl1pPr>
          </a:lstStyle>
          <a:p>
            <a:pPr marL="12700" marR="5080" algn="just">
              <a:lnSpc>
                <a:spcPts val="1390"/>
              </a:lnSpc>
              <a:spcBef>
                <a:spcPts val="55"/>
              </a:spcBef>
            </a:pPr>
            <a:r>
              <a:rPr lang="en-US" spc="-10" dirty="0"/>
              <a:t>Legal </a:t>
            </a:r>
            <a:r>
              <a:rPr lang="en-US" spc="-20" dirty="0"/>
              <a:t>description</a:t>
            </a:r>
            <a:r>
              <a:rPr lang="en-US" spc="-5" dirty="0"/>
              <a:t> </a:t>
            </a:r>
            <a:r>
              <a:rPr lang="en-US" dirty="0"/>
              <a:t>–</a:t>
            </a:r>
            <a:r>
              <a:rPr lang="en-US" spc="-10" dirty="0"/>
              <a:t> Creative</a:t>
            </a:r>
            <a:r>
              <a:rPr lang="en-US" spc="-5" dirty="0"/>
              <a:t> </a:t>
            </a:r>
            <a:r>
              <a:rPr lang="en-US" spc="-10" dirty="0"/>
              <a:t>Commons</a:t>
            </a:r>
            <a:r>
              <a:rPr lang="en-US" spc="-5" dirty="0"/>
              <a:t> </a:t>
            </a:r>
            <a:r>
              <a:rPr lang="en-US" spc="-35" dirty="0"/>
              <a:t>licensing:</a:t>
            </a:r>
            <a:r>
              <a:rPr lang="en-US" spc="-10" dirty="0"/>
              <a:t> </a:t>
            </a:r>
            <a:r>
              <a:rPr lang="en-US" dirty="0"/>
              <a:t>The</a:t>
            </a:r>
            <a:r>
              <a:rPr lang="en-US" spc="-5" dirty="0"/>
              <a:t> </a:t>
            </a:r>
            <a:r>
              <a:rPr lang="en-US" spc="-10" dirty="0"/>
              <a:t>materials </a:t>
            </a:r>
            <a:r>
              <a:rPr lang="en-US" spc="-20" dirty="0"/>
              <a:t>published</a:t>
            </a:r>
            <a:r>
              <a:rPr lang="en-US" spc="-5" dirty="0"/>
              <a:t> </a:t>
            </a:r>
            <a:r>
              <a:rPr lang="en-US" dirty="0"/>
              <a:t>on</a:t>
            </a:r>
            <a:r>
              <a:rPr lang="en-US" spc="-5" dirty="0"/>
              <a:t> </a:t>
            </a:r>
            <a:r>
              <a:rPr lang="en-US" dirty="0"/>
              <a:t>the</a:t>
            </a:r>
            <a:r>
              <a:rPr lang="en-US" spc="-10" dirty="0"/>
              <a:t> Upskilling </a:t>
            </a:r>
            <a:r>
              <a:rPr lang="en-US" dirty="0"/>
              <a:t>rural</a:t>
            </a:r>
            <a:r>
              <a:rPr lang="en-US" spc="-10" dirty="0"/>
              <a:t> </a:t>
            </a:r>
            <a:r>
              <a:rPr lang="en-US" spc="-20" dirty="0"/>
              <a:t>project</a:t>
            </a:r>
            <a:r>
              <a:rPr lang="en-US" spc="-10" dirty="0"/>
              <a:t> website </a:t>
            </a:r>
            <a:r>
              <a:rPr lang="en-US" dirty="0"/>
              <a:t>are</a:t>
            </a:r>
            <a:r>
              <a:rPr lang="en-US" spc="-10" dirty="0"/>
              <a:t> </a:t>
            </a:r>
            <a:r>
              <a:rPr lang="en-US" spc="-30" dirty="0"/>
              <a:t>classified</a:t>
            </a:r>
            <a:r>
              <a:rPr lang="en-US" spc="-10" dirty="0"/>
              <a:t> </a:t>
            </a:r>
            <a:r>
              <a:rPr lang="en-US" dirty="0"/>
              <a:t>as</a:t>
            </a:r>
            <a:r>
              <a:rPr lang="en-US" spc="-10" dirty="0"/>
              <a:t> </a:t>
            </a:r>
            <a:r>
              <a:rPr lang="en-US" dirty="0"/>
              <a:t>Open</a:t>
            </a:r>
            <a:r>
              <a:rPr lang="en-US" spc="-10" dirty="0"/>
              <a:t> </a:t>
            </a:r>
            <a:r>
              <a:rPr lang="en-US" spc="-20" dirty="0"/>
              <a:t>Educational</a:t>
            </a:r>
            <a:r>
              <a:rPr lang="en-US" spc="-10" dirty="0"/>
              <a:t> </a:t>
            </a:r>
            <a:r>
              <a:rPr lang="en-US" spc="-35" dirty="0"/>
              <a:t>Resources’</a:t>
            </a:r>
            <a:r>
              <a:rPr lang="en-US" spc="-10" dirty="0"/>
              <a:t> </a:t>
            </a:r>
            <a:r>
              <a:rPr lang="en-US" dirty="0"/>
              <a:t>(OER)</a:t>
            </a:r>
            <a:r>
              <a:rPr lang="en-US" spc="-5" dirty="0"/>
              <a:t> </a:t>
            </a:r>
            <a:r>
              <a:rPr lang="en-US" dirty="0"/>
              <a:t>and</a:t>
            </a:r>
            <a:r>
              <a:rPr lang="en-US" spc="-10" dirty="0"/>
              <a:t> </a:t>
            </a:r>
            <a:r>
              <a:rPr lang="en-US" dirty="0"/>
              <a:t>can</a:t>
            </a:r>
            <a:r>
              <a:rPr lang="en-US" spc="-10" dirty="0"/>
              <a:t> </a:t>
            </a:r>
            <a:r>
              <a:rPr lang="en-US" dirty="0"/>
              <a:t>be</a:t>
            </a:r>
            <a:r>
              <a:rPr lang="en-US" spc="-10" dirty="0"/>
              <a:t> freely </a:t>
            </a:r>
            <a:r>
              <a:rPr lang="en-US" dirty="0"/>
              <a:t>(without</a:t>
            </a:r>
            <a:r>
              <a:rPr lang="en-US" spc="25" dirty="0"/>
              <a:t> </a:t>
            </a:r>
            <a:r>
              <a:rPr lang="en-US" dirty="0"/>
              <a:t>permission</a:t>
            </a:r>
            <a:r>
              <a:rPr lang="en-US" spc="30" dirty="0"/>
              <a:t> </a:t>
            </a:r>
            <a:r>
              <a:rPr lang="en-US" dirty="0"/>
              <a:t>of</a:t>
            </a:r>
            <a:r>
              <a:rPr lang="en-US" spc="30" dirty="0"/>
              <a:t> </a:t>
            </a:r>
            <a:r>
              <a:rPr lang="en-US" dirty="0"/>
              <a:t>their</a:t>
            </a:r>
            <a:r>
              <a:rPr lang="en-US" spc="30" dirty="0"/>
              <a:t> </a:t>
            </a:r>
            <a:r>
              <a:rPr lang="en-US" dirty="0"/>
              <a:t>creators):</a:t>
            </a:r>
            <a:r>
              <a:rPr lang="en-US" spc="30" dirty="0"/>
              <a:t> </a:t>
            </a:r>
            <a:r>
              <a:rPr lang="en-US" dirty="0"/>
              <a:t>downloaded,</a:t>
            </a:r>
            <a:r>
              <a:rPr lang="en-US" spc="30" dirty="0"/>
              <a:t> </a:t>
            </a:r>
            <a:r>
              <a:rPr lang="en-US" dirty="0"/>
              <a:t>used,</a:t>
            </a:r>
            <a:r>
              <a:rPr lang="en-US" spc="30" dirty="0"/>
              <a:t> </a:t>
            </a:r>
            <a:r>
              <a:rPr lang="en-US" dirty="0"/>
              <a:t>reused,</a:t>
            </a:r>
            <a:r>
              <a:rPr lang="en-US" spc="30" dirty="0"/>
              <a:t> </a:t>
            </a:r>
            <a:r>
              <a:rPr lang="en-US" dirty="0"/>
              <a:t>copied,</a:t>
            </a:r>
            <a:r>
              <a:rPr lang="en-US" spc="30" dirty="0"/>
              <a:t> </a:t>
            </a:r>
            <a:r>
              <a:rPr lang="en-US" dirty="0"/>
              <a:t>adapted,</a:t>
            </a:r>
            <a:r>
              <a:rPr lang="en-US" spc="30" dirty="0"/>
              <a:t> </a:t>
            </a:r>
            <a:r>
              <a:rPr lang="en-US" spc="-25" dirty="0"/>
              <a:t>and shared</a:t>
            </a:r>
            <a:r>
              <a:rPr lang="en-US" spc="-35" dirty="0"/>
              <a:t> </a:t>
            </a:r>
            <a:r>
              <a:rPr lang="en-US" spc="-25" dirty="0"/>
              <a:t>by</a:t>
            </a:r>
            <a:r>
              <a:rPr lang="en-US" spc="-35" dirty="0"/>
              <a:t> </a:t>
            </a:r>
            <a:r>
              <a:rPr lang="en-US" spc="-40" dirty="0"/>
              <a:t>users,</a:t>
            </a:r>
            <a:r>
              <a:rPr lang="en-US" spc="-30" dirty="0"/>
              <a:t> </a:t>
            </a:r>
            <a:r>
              <a:rPr lang="en-US" spc="-25" dirty="0"/>
              <a:t>with</a:t>
            </a:r>
            <a:r>
              <a:rPr lang="en-US" spc="-35" dirty="0"/>
              <a:t> </a:t>
            </a:r>
            <a:r>
              <a:rPr lang="en-US" spc="-30" dirty="0"/>
              <a:t>information </a:t>
            </a:r>
            <a:r>
              <a:rPr lang="en-US" spc="-20" dirty="0"/>
              <a:t>about</a:t>
            </a:r>
            <a:r>
              <a:rPr lang="en-US" spc="-35" dirty="0"/>
              <a:t> </a:t>
            </a:r>
            <a:r>
              <a:rPr lang="en-US" spc="-20" dirty="0"/>
              <a:t>the</a:t>
            </a:r>
            <a:r>
              <a:rPr lang="en-US" spc="-30" dirty="0"/>
              <a:t> source</a:t>
            </a:r>
            <a:r>
              <a:rPr lang="en-US" spc="-35" dirty="0"/>
              <a:t> </a:t>
            </a:r>
            <a:r>
              <a:rPr lang="en-US" spc="-30" dirty="0"/>
              <a:t>of </a:t>
            </a:r>
            <a:r>
              <a:rPr lang="en-US" spc="-25" dirty="0"/>
              <a:t>their</a:t>
            </a:r>
            <a:r>
              <a:rPr lang="en-US" spc="-35" dirty="0"/>
              <a:t> </a:t>
            </a:r>
            <a:r>
              <a:rPr lang="en-US" spc="-10" dirty="0"/>
              <a:t>origin.</a:t>
            </a:r>
          </a:p>
        </p:txBody>
      </p:sp>
      <p:sp>
        <p:nvSpPr>
          <p:cNvPr id="35" name="object 21">
            <a:extLst>
              <a:ext uri="{FF2B5EF4-FFF2-40B4-BE49-F238E27FC236}">
                <a16:creationId xmlns:a16="http://schemas.microsoft.com/office/drawing/2014/main" id="{F5522ED8-72B8-8791-CEC9-2D9E9E7624A0}"/>
              </a:ext>
            </a:extLst>
          </p:cNvPr>
          <p:cNvSpPr txBox="1">
            <a:spLocks/>
          </p:cNvSpPr>
          <p:nvPr userDrawn="1"/>
        </p:nvSpPr>
        <p:spPr>
          <a:xfrm>
            <a:off x="3503759" y="9258300"/>
            <a:ext cx="4275455" cy="780983"/>
          </a:xfrm>
          <a:prstGeom prst="rect">
            <a:avLst/>
          </a:prstGeom>
        </p:spPr>
        <p:txBody>
          <a:bodyPr vert="horz" wrap="square" lIns="0" tIns="7620" rIns="0" bIns="0" rtlCol="0">
            <a:spAutoFit/>
          </a:bodyPr>
          <a:lstStyle>
            <a:defPPr>
              <a:defRPr kern="0"/>
            </a:defPPr>
            <a:lvl1pPr>
              <a:defRPr sz="1000">
                <a:latin typeface="Lucida Sans Unicode" panose="020B0602030504020204" pitchFamily="34" charset="0"/>
                <a:cs typeface="Lucida Sans Unicode" panose="020B0602030504020204" pitchFamily="34" charset="0"/>
              </a:defRPr>
            </a:lvl1pPr>
          </a:lstStyle>
          <a:p>
            <a:pPr marL="12700" marR="5080" algn="just">
              <a:lnSpc>
                <a:spcPts val="1200"/>
              </a:lnSpc>
              <a:spcBef>
                <a:spcPts val="60"/>
              </a:spcBef>
            </a:pPr>
            <a:r>
              <a:rPr lang="en-US" dirty="0"/>
              <a:t>The</a:t>
            </a:r>
            <a:r>
              <a:rPr lang="en-US" spc="25" dirty="0"/>
              <a:t> </a:t>
            </a:r>
            <a:r>
              <a:rPr lang="en-US" dirty="0"/>
              <a:t>European</a:t>
            </a:r>
            <a:r>
              <a:rPr lang="en-US" spc="25" dirty="0"/>
              <a:t> </a:t>
            </a:r>
            <a:r>
              <a:rPr lang="en-US" spc="-10" dirty="0"/>
              <a:t>Commission's</a:t>
            </a:r>
            <a:r>
              <a:rPr lang="en-US" spc="25" dirty="0"/>
              <a:t> </a:t>
            </a:r>
            <a:r>
              <a:rPr lang="en-US" dirty="0"/>
              <a:t>support</a:t>
            </a:r>
            <a:r>
              <a:rPr lang="en-US" spc="25" dirty="0"/>
              <a:t> </a:t>
            </a:r>
            <a:r>
              <a:rPr lang="en-US" dirty="0"/>
              <a:t>for</a:t>
            </a:r>
            <a:r>
              <a:rPr lang="en-US" spc="25" dirty="0"/>
              <a:t> </a:t>
            </a:r>
            <a:r>
              <a:rPr lang="en-US" dirty="0"/>
              <a:t>the</a:t>
            </a:r>
            <a:r>
              <a:rPr lang="en-US" spc="25" dirty="0"/>
              <a:t> </a:t>
            </a:r>
            <a:r>
              <a:rPr lang="en-US" dirty="0"/>
              <a:t>production</a:t>
            </a:r>
            <a:r>
              <a:rPr lang="en-US" spc="25" dirty="0"/>
              <a:t> </a:t>
            </a:r>
            <a:r>
              <a:rPr lang="en-US" dirty="0"/>
              <a:t>of</a:t>
            </a:r>
            <a:r>
              <a:rPr lang="en-US" spc="25" dirty="0"/>
              <a:t> </a:t>
            </a:r>
            <a:r>
              <a:rPr lang="en-US" dirty="0"/>
              <a:t>this</a:t>
            </a:r>
            <a:r>
              <a:rPr lang="en-US" spc="25" dirty="0"/>
              <a:t> </a:t>
            </a:r>
            <a:r>
              <a:rPr lang="en-US" spc="-10" dirty="0"/>
              <a:t>publication</a:t>
            </a:r>
            <a:r>
              <a:rPr lang="en-US" spc="25" dirty="0"/>
              <a:t> </a:t>
            </a:r>
            <a:r>
              <a:rPr lang="en-US" spc="-20" dirty="0"/>
              <a:t>does </a:t>
            </a:r>
            <a:r>
              <a:rPr lang="en-US" dirty="0"/>
              <a:t>not</a:t>
            </a:r>
            <a:r>
              <a:rPr lang="en-US" spc="-30" dirty="0"/>
              <a:t> </a:t>
            </a:r>
            <a:r>
              <a:rPr lang="en-US" spc="-10" dirty="0"/>
              <a:t>constitute</a:t>
            </a:r>
            <a:r>
              <a:rPr lang="en-US" spc="-30" dirty="0"/>
              <a:t> </a:t>
            </a:r>
            <a:r>
              <a:rPr lang="en-US" dirty="0"/>
              <a:t>an</a:t>
            </a:r>
            <a:r>
              <a:rPr lang="en-US" spc="-30" dirty="0"/>
              <a:t> </a:t>
            </a:r>
            <a:r>
              <a:rPr lang="en-US" spc="-10" dirty="0"/>
              <a:t>endorsement</a:t>
            </a:r>
            <a:r>
              <a:rPr lang="en-US" spc="-25" dirty="0"/>
              <a:t> </a:t>
            </a:r>
            <a:r>
              <a:rPr lang="en-US" dirty="0"/>
              <a:t>of</a:t>
            </a:r>
            <a:r>
              <a:rPr lang="en-US" spc="-30" dirty="0"/>
              <a:t> </a:t>
            </a:r>
            <a:r>
              <a:rPr lang="en-US" dirty="0"/>
              <a:t>the</a:t>
            </a:r>
            <a:r>
              <a:rPr lang="en-US" spc="-30" dirty="0"/>
              <a:t> </a:t>
            </a:r>
            <a:r>
              <a:rPr lang="en-US" spc="-20" dirty="0"/>
              <a:t>contents,</a:t>
            </a:r>
            <a:r>
              <a:rPr lang="en-US" spc="-25" dirty="0"/>
              <a:t> </a:t>
            </a:r>
            <a:r>
              <a:rPr lang="en-US" dirty="0"/>
              <a:t>which</a:t>
            </a:r>
            <a:r>
              <a:rPr lang="en-US" spc="-30" dirty="0"/>
              <a:t> </a:t>
            </a:r>
            <a:r>
              <a:rPr lang="en-US" spc="-10" dirty="0"/>
              <a:t>reflect</a:t>
            </a:r>
            <a:r>
              <a:rPr lang="en-US" spc="-30" dirty="0"/>
              <a:t> </a:t>
            </a:r>
            <a:r>
              <a:rPr lang="en-US" dirty="0"/>
              <a:t>the</a:t>
            </a:r>
            <a:r>
              <a:rPr lang="en-US" spc="-25" dirty="0"/>
              <a:t> </a:t>
            </a:r>
            <a:r>
              <a:rPr lang="en-US" dirty="0"/>
              <a:t>views</a:t>
            </a:r>
            <a:r>
              <a:rPr lang="en-US" spc="-30" dirty="0"/>
              <a:t> </a:t>
            </a:r>
            <a:r>
              <a:rPr lang="en-US" dirty="0"/>
              <a:t>only</a:t>
            </a:r>
            <a:r>
              <a:rPr lang="en-US" spc="-30" dirty="0"/>
              <a:t> </a:t>
            </a:r>
            <a:r>
              <a:rPr lang="en-US" dirty="0"/>
              <a:t>of</a:t>
            </a:r>
            <a:r>
              <a:rPr lang="en-US" spc="-30" dirty="0"/>
              <a:t> </a:t>
            </a:r>
            <a:r>
              <a:rPr lang="en-US" spc="-25" dirty="0"/>
              <a:t>the </a:t>
            </a:r>
            <a:r>
              <a:rPr lang="en-US" spc="-10" dirty="0"/>
              <a:t>authors,</a:t>
            </a:r>
            <a:r>
              <a:rPr lang="en-US" spc="10" dirty="0"/>
              <a:t> </a:t>
            </a:r>
            <a:r>
              <a:rPr lang="en-US" dirty="0"/>
              <a:t>and</a:t>
            </a:r>
            <a:r>
              <a:rPr lang="en-US" spc="10" dirty="0"/>
              <a:t> </a:t>
            </a:r>
            <a:r>
              <a:rPr lang="en-US" dirty="0"/>
              <a:t>the</a:t>
            </a:r>
            <a:r>
              <a:rPr lang="en-US" spc="10" dirty="0"/>
              <a:t> </a:t>
            </a:r>
            <a:r>
              <a:rPr lang="en-US" spc="-10" dirty="0"/>
              <a:t>Commission</a:t>
            </a:r>
            <a:r>
              <a:rPr lang="en-US" spc="15" dirty="0"/>
              <a:t> </a:t>
            </a:r>
            <a:r>
              <a:rPr lang="en-US" dirty="0"/>
              <a:t>cannot</a:t>
            </a:r>
            <a:r>
              <a:rPr lang="en-US" spc="10" dirty="0"/>
              <a:t> </a:t>
            </a:r>
            <a:r>
              <a:rPr lang="en-US" dirty="0"/>
              <a:t>be</a:t>
            </a:r>
            <a:r>
              <a:rPr lang="en-US" spc="10" dirty="0"/>
              <a:t> </a:t>
            </a:r>
            <a:r>
              <a:rPr lang="en-US" dirty="0"/>
              <a:t>held</a:t>
            </a:r>
            <a:r>
              <a:rPr lang="en-US" spc="15" dirty="0"/>
              <a:t> </a:t>
            </a:r>
            <a:r>
              <a:rPr lang="en-US" spc="-10" dirty="0"/>
              <a:t>responsible</a:t>
            </a:r>
            <a:r>
              <a:rPr lang="en-US" spc="10" dirty="0"/>
              <a:t> </a:t>
            </a:r>
            <a:r>
              <a:rPr lang="en-US" dirty="0"/>
              <a:t>for</a:t>
            </a:r>
            <a:r>
              <a:rPr lang="en-US" spc="10" dirty="0"/>
              <a:t> </a:t>
            </a:r>
            <a:r>
              <a:rPr lang="en-US" dirty="0"/>
              <a:t>any</a:t>
            </a:r>
            <a:r>
              <a:rPr lang="en-US" spc="10" dirty="0"/>
              <a:t> </a:t>
            </a:r>
            <a:r>
              <a:rPr lang="en-US" dirty="0"/>
              <a:t>use</a:t>
            </a:r>
            <a:r>
              <a:rPr lang="en-US" spc="15" dirty="0"/>
              <a:t> </a:t>
            </a:r>
            <a:r>
              <a:rPr lang="en-US" dirty="0"/>
              <a:t>which</a:t>
            </a:r>
            <a:r>
              <a:rPr lang="en-US" spc="10" dirty="0"/>
              <a:t> </a:t>
            </a:r>
            <a:r>
              <a:rPr lang="en-US" spc="-25" dirty="0"/>
              <a:t>may </a:t>
            </a:r>
            <a:r>
              <a:rPr lang="en-US" dirty="0"/>
              <a:t>be</a:t>
            </a:r>
            <a:r>
              <a:rPr lang="en-US" spc="-30" dirty="0"/>
              <a:t> </a:t>
            </a:r>
            <a:r>
              <a:rPr lang="en-US" dirty="0"/>
              <a:t>made</a:t>
            </a:r>
            <a:r>
              <a:rPr lang="en-US" spc="-25" dirty="0"/>
              <a:t> </a:t>
            </a:r>
            <a:r>
              <a:rPr lang="en-US" spc="-10" dirty="0"/>
              <a:t>of</a:t>
            </a:r>
            <a:r>
              <a:rPr lang="en-US" spc="-30" dirty="0"/>
              <a:t> </a:t>
            </a:r>
            <a:r>
              <a:rPr lang="en-US" dirty="0"/>
              <a:t>the</a:t>
            </a:r>
            <a:r>
              <a:rPr lang="en-US" spc="-25" dirty="0"/>
              <a:t> </a:t>
            </a:r>
            <a:r>
              <a:rPr lang="en-US" spc="-20" dirty="0"/>
              <a:t>information</a:t>
            </a:r>
            <a:r>
              <a:rPr lang="en-US" spc="-30" dirty="0"/>
              <a:t> </a:t>
            </a:r>
            <a:r>
              <a:rPr lang="en-US" spc="-20" dirty="0"/>
              <a:t>contained</a:t>
            </a:r>
            <a:r>
              <a:rPr lang="en-US" spc="-25" dirty="0"/>
              <a:t> </a:t>
            </a:r>
            <a:r>
              <a:rPr lang="en-US" spc="-10" dirty="0"/>
              <a:t>therein.</a:t>
            </a:r>
          </a:p>
        </p:txBody>
      </p:sp>
    </p:spTree>
    <p:extLst>
      <p:ext uri="{BB962C8B-B14F-4D97-AF65-F5344CB8AC3E}">
        <p14:creationId xmlns:p14="http://schemas.microsoft.com/office/powerpoint/2010/main" val="414725178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ecommerce-nation.com/business-model-canvas-examples-step-guide/" TargetMode="External"/><Relationship Id="rId2" Type="http://schemas.openxmlformats.org/officeDocument/2006/relationships/hyperlink" Target="https://www.hypergene.com/resources/blog/business-model-what-it-is-and-how-you-create-one/" TargetMode="External"/><Relationship Id="rId1" Type="http://schemas.openxmlformats.org/officeDocument/2006/relationships/slideLayout" Target="../slideLayouts/slideLayout1.xml"/><Relationship Id="rId6" Type="http://schemas.openxmlformats.org/officeDocument/2006/relationships/hyperlink" Target="https://www.instagram.com/p/CtM1wVGJduU/?ref=syn_article_esquireph&amp;hl=cs" TargetMode="External"/><Relationship Id="rId5" Type="http://schemas.openxmlformats.org/officeDocument/2006/relationships/hyperlink" Target="https://stock.adobe.com/de/images/teamwork-zusammenarbeit/82679541" TargetMode="External"/><Relationship Id="rId4" Type="http://schemas.openxmlformats.org/officeDocument/2006/relationships/hyperlink" Target="https://thesocialchangeagency.org/resources/network-building-canvas-peer-networ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 schermata, Rettangolo, diagramma&#10;&#10;Descrizione generata automaticamente">
            <a:extLst>
              <a:ext uri="{FF2B5EF4-FFF2-40B4-BE49-F238E27FC236}">
                <a16:creationId xmlns:a16="http://schemas.microsoft.com/office/drawing/2014/main" id="{D9277DFC-B638-1289-E537-7DE7D5B74B3B}"/>
              </a:ext>
            </a:extLst>
          </p:cNvPr>
          <p:cNvPicPr>
            <a:picLocks noChangeAspect="1"/>
          </p:cNvPicPr>
          <p:nvPr/>
        </p:nvPicPr>
        <p:blipFill rotWithShape="1">
          <a:blip r:embed="rId2">
            <a:extLst>
              <a:ext uri="{28A0092B-C50C-407E-A947-70E740481C1C}">
                <a14:useLocalDpi xmlns:a14="http://schemas.microsoft.com/office/drawing/2010/main" val="0"/>
              </a:ext>
            </a:extLst>
          </a:blip>
          <a:srcRect l="17403" t="12959" r="18885" b="23330"/>
          <a:stretch/>
        </p:blipFill>
        <p:spPr>
          <a:xfrm rot="345413">
            <a:off x="9841861" y="1983216"/>
            <a:ext cx="5944268" cy="5944269"/>
          </a:xfrm>
          <a:prstGeom prst="rect">
            <a:avLst/>
          </a:prstGeom>
        </p:spPr>
      </p:pic>
      <p:sp>
        <p:nvSpPr>
          <p:cNvPr id="2" name="CuadroTexto 1">
            <a:extLst>
              <a:ext uri="{FF2B5EF4-FFF2-40B4-BE49-F238E27FC236}">
                <a16:creationId xmlns:a16="http://schemas.microsoft.com/office/drawing/2014/main" id="{401B7EFF-B157-D9A2-0FD3-D0C2541791E8}"/>
              </a:ext>
            </a:extLst>
          </p:cNvPr>
          <p:cNvSpPr txBox="1"/>
          <p:nvPr/>
        </p:nvSpPr>
        <p:spPr>
          <a:xfrm>
            <a:off x="2743200" y="3572767"/>
            <a:ext cx="6705600" cy="2800767"/>
          </a:xfrm>
          <a:prstGeom prst="rect">
            <a:avLst/>
          </a:prstGeom>
          <a:noFill/>
        </p:spPr>
        <p:txBody>
          <a:bodyPr wrap="square">
            <a:spAutoFit/>
          </a:bodyPr>
          <a:lstStyle/>
          <a:p>
            <a:pPr algn="ctr" rtl="0">
              <a:spcBef>
                <a:spcPts val="5"/>
              </a:spcBef>
              <a:tabLst>
                <a:tab pos="1205230" algn="l"/>
                <a:tab pos="1926589" algn="l"/>
                <a:tab pos="2915920" algn="l"/>
                <a:tab pos="3444875" algn="l"/>
                <a:tab pos="4383405" algn="l"/>
                <a:tab pos="6796405" algn="l"/>
              </a:tabLst>
              <a:defRPr/>
            </a:pPr>
            <a:r>
              <a:rPr lang="de-DE" sz="4400" spc="-114" dirty="0">
                <a:solidFill>
                  <a:srgbClr val="16A637"/>
                </a:solidFill>
                <a:latin typeface="Microsoft Sans Serif" panose="020B0604020202020204" pitchFamily="34" charset="0"/>
                <a:ea typeface="Microsoft Sans Serif" panose="020B0604020202020204" pitchFamily="34" charset="0"/>
                <a:cs typeface="Microsoft Sans Serif" panose="020B0604020202020204" pitchFamily="34" charset="0"/>
              </a:rPr>
              <a:t>Building Long Lasting Networks, </a:t>
            </a:r>
            <a:r>
              <a:rPr lang="de-DE" sz="4400" spc="-114" dirty="0" err="1">
                <a:solidFill>
                  <a:srgbClr val="16A637"/>
                </a:solidFill>
                <a:latin typeface="Microsoft Sans Serif" panose="020B0604020202020204" pitchFamily="34" charset="0"/>
                <a:ea typeface="Microsoft Sans Serif" panose="020B0604020202020204" pitchFamily="34" charset="0"/>
                <a:cs typeface="Microsoft Sans Serif" panose="020B0604020202020204" pitchFamily="34" charset="0"/>
              </a:rPr>
              <a:t>including</a:t>
            </a:r>
            <a:r>
              <a:rPr lang="de-DE" sz="4400" spc="-114" dirty="0">
                <a:solidFill>
                  <a:srgbClr val="16A637"/>
                </a:solidFill>
                <a:latin typeface="Microsoft Sans Serif" panose="020B0604020202020204" pitchFamily="34" charset="0"/>
                <a:ea typeface="Microsoft Sans Serif" panose="020B0604020202020204" pitchFamily="34" charset="0"/>
                <a:cs typeface="Microsoft Sans Serif" panose="020B0604020202020204" pitchFamily="34" charset="0"/>
              </a:rPr>
              <a:t> Business Canvas</a:t>
            </a:r>
            <a:endParaRPr lang="es-ES" sz="4400" spc="-114" dirty="0">
              <a:solidFill>
                <a:srgbClr val="16A637"/>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ctr" defTabSz="914400" rtl="0" eaLnBrk="1" fontAlgn="auto" latinLnBrk="0" hangingPunct="1">
              <a:lnSpc>
                <a:spcPct val="100000"/>
              </a:lnSpc>
              <a:spcBef>
                <a:spcPts val="5"/>
              </a:spcBef>
              <a:spcAft>
                <a:spcPts val="0"/>
              </a:spcAft>
              <a:buClrTx/>
              <a:buSzTx/>
              <a:buFontTx/>
              <a:buNone/>
              <a:tabLst>
                <a:tab pos="1205230" algn="l"/>
                <a:tab pos="1926589" algn="l"/>
                <a:tab pos="2915920" algn="l"/>
                <a:tab pos="3444875" algn="l"/>
                <a:tab pos="4383405" algn="l"/>
                <a:tab pos="6796405" algn="l"/>
              </a:tabLst>
              <a:defRPr/>
            </a:pPr>
            <a:endParaRPr kumimoji="0" lang="pt-BR" sz="4400" i="0" u="none" strike="noStrike" kern="1200" cap="none" spc="0" normalizeH="0" baseline="0" noProof="0" dirty="0">
              <a:ln>
                <a:noFill/>
              </a:ln>
              <a:solidFill>
                <a:srgbClr val="16A637"/>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Textfeld 3">
            <a:extLst>
              <a:ext uri="{FF2B5EF4-FFF2-40B4-BE49-F238E27FC236}">
                <a16:creationId xmlns:a16="http://schemas.microsoft.com/office/drawing/2014/main" id="{29844FCB-0EEB-3747-FA52-E317C9C1E63B}"/>
              </a:ext>
            </a:extLst>
          </p:cNvPr>
          <p:cNvSpPr txBox="1"/>
          <p:nvPr/>
        </p:nvSpPr>
        <p:spPr>
          <a:xfrm rot="307470">
            <a:off x="10136380" y="7837134"/>
            <a:ext cx="9144000" cy="369332"/>
          </a:xfrm>
          <a:prstGeom prst="rect">
            <a:avLst/>
          </a:prstGeom>
          <a:noFill/>
        </p:spPr>
        <p:txBody>
          <a:bodyPr wrap="square">
            <a:spAutoFit/>
          </a:bodyPr>
          <a:lstStyle/>
          <a:p>
            <a:r>
              <a:rPr lang="de-DE" dirty="0">
                <a:solidFill>
                  <a:schemeClr val="tx2"/>
                </a:solidFill>
              </a:rPr>
              <a:t>Illustration 1:</a:t>
            </a:r>
          </a:p>
        </p:txBody>
      </p:sp>
      <p:pic>
        <p:nvPicPr>
          <p:cNvPr id="8" name="Grafik 7">
            <a:extLst>
              <a:ext uri="{FF2B5EF4-FFF2-40B4-BE49-F238E27FC236}">
                <a16:creationId xmlns:a16="http://schemas.microsoft.com/office/drawing/2014/main" id="{3DD884DF-1E45-EE24-0D83-829BBF341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8368">
            <a:off x="10918528" y="3335030"/>
            <a:ext cx="3790933" cy="3240637"/>
          </a:xfrm>
          <a:prstGeom prst="rect">
            <a:avLst/>
          </a:prstGeom>
        </p:spPr>
      </p:pic>
    </p:spTree>
    <p:extLst>
      <p:ext uri="{BB962C8B-B14F-4D97-AF65-F5344CB8AC3E}">
        <p14:creationId xmlns:p14="http://schemas.microsoft.com/office/powerpoint/2010/main" val="3667005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9FC4E6D-58AC-86A2-2927-EAFA91A96C34}"/>
              </a:ext>
            </a:extLst>
          </p:cNvPr>
          <p:cNvSpPr txBox="1"/>
          <p:nvPr/>
        </p:nvSpPr>
        <p:spPr>
          <a:xfrm>
            <a:off x="1371600" y="2886079"/>
            <a:ext cx="15921025" cy="4955203"/>
          </a:xfrm>
          <a:prstGeom prst="rect">
            <a:avLst/>
          </a:prstGeom>
          <a:noFill/>
        </p:spPr>
        <p:txBody>
          <a:bodyPr wrap="square" rtlCol="0">
            <a:spAutoFit/>
          </a:bodyPr>
          <a:lstStyle/>
          <a:p>
            <a:r>
              <a:rPr lang="de-DE" sz="2800" b="1" i="0" u="none" strike="noStrike" dirty="0">
                <a:solidFill>
                  <a:srgbClr val="16A637"/>
                </a:solidFill>
                <a:effectLst/>
                <a:latin typeface="Verdana" panose="020B0604030504040204" pitchFamily="34" charset="0"/>
              </a:rPr>
              <a:t>   </a:t>
            </a:r>
            <a:r>
              <a:rPr lang="de-DE" sz="2400" b="1" dirty="0">
                <a:solidFill>
                  <a:srgbClr val="16A637"/>
                </a:solidFill>
                <a:latin typeface="Arial" panose="020B0604020202020204" pitchFamily="34" charset="0"/>
                <a:cs typeface="Arial" panose="020B0604020202020204" pitchFamily="34" charset="0"/>
              </a:rPr>
              <a:t>Mutual Value </a:t>
            </a:r>
            <a:r>
              <a:rPr lang="de-DE" sz="2400" b="1" dirty="0" err="1">
                <a:solidFill>
                  <a:srgbClr val="16A637"/>
                </a:solidFill>
                <a:latin typeface="Arial" panose="020B0604020202020204" pitchFamily="34" charset="0"/>
                <a:cs typeface="Arial" panose="020B0604020202020204" pitchFamily="34" charset="0"/>
              </a:rPr>
              <a:t>Creation</a:t>
            </a:r>
            <a:r>
              <a:rPr lang="de-DE" sz="2400" dirty="0">
                <a:solidFill>
                  <a:srgbClr val="16A637"/>
                </a:solidFill>
                <a:latin typeface="Arial" panose="020B0604020202020204" pitchFamily="34" charset="0"/>
                <a:cs typeface="Arial" panose="020B0604020202020204" pitchFamily="34" charset="0"/>
              </a:rPr>
              <a:t>:</a:t>
            </a:r>
          </a:p>
          <a:p>
            <a:endParaRPr lang="de-DE" sz="2400" b="0" i="0" u="none" strike="noStrike" dirty="0">
              <a:solidFill>
                <a:srgbClr val="000000"/>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Collaborative Projects</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Work on </a:t>
            </a:r>
            <a:r>
              <a:rPr lang="de-DE" sz="2400" b="0" i="0" u="none" strike="noStrike" dirty="0" err="1">
                <a:solidFill>
                  <a:srgbClr val="000000"/>
                </a:solidFill>
                <a:effectLst/>
                <a:latin typeface="Arial" panose="020B0604020202020204" pitchFamily="34" charset="0"/>
                <a:cs typeface="Arial" panose="020B0604020202020204" pitchFamily="34" charset="0"/>
              </a:rPr>
              <a:t>joint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ventures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or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projects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that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provide</a:t>
            </a:r>
            <a:r>
              <a:rPr lang="de-DE" sz="2400" b="0" i="0" u="none" strike="noStrike" dirty="0">
                <a:solidFill>
                  <a:srgbClr val="000000"/>
                </a:solidFill>
                <a:effectLst/>
                <a:latin typeface="Arial" panose="020B0604020202020204" pitchFamily="34" charset="0"/>
                <a:cs typeface="Arial" panose="020B0604020202020204" pitchFamily="34" charset="0"/>
              </a:rPr>
              <a:t> mutual </a:t>
            </a:r>
            <a:r>
              <a:rPr lang="de-DE" sz="2400" b="0" i="0" u="none" strike="noStrike" dirty="0" err="1">
                <a:solidFill>
                  <a:srgbClr val="000000"/>
                </a:solidFill>
                <a:effectLst/>
                <a:latin typeface="Arial" panose="020B0604020202020204" pitchFamily="34" charset="0"/>
                <a:cs typeface="Arial" panose="020B0604020202020204" pitchFamily="34" charset="0"/>
              </a:rPr>
              <a:t>benefits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de-DE" sz="2400" b="1" i="0" u="none" strike="noStrike" dirty="0" err="1">
                <a:solidFill>
                  <a:srgbClr val="92D050"/>
                </a:solidFill>
                <a:effectLst/>
                <a:latin typeface="Arial" panose="020B0604020202020204" pitchFamily="34" charset="0"/>
                <a:cs typeface="Arial" panose="020B0604020202020204" pitchFamily="34" charset="0"/>
              </a:rPr>
              <a:t>Resource</a:t>
            </a:r>
            <a:r>
              <a:rPr lang="de-DE" sz="2400" b="1" i="0" u="none" strike="noStrike" dirty="0">
                <a:solidFill>
                  <a:srgbClr val="92D050"/>
                </a:solidFill>
                <a:effectLst/>
                <a:latin typeface="Arial" panose="020B0604020202020204" pitchFamily="34" charset="0"/>
                <a:cs typeface="Arial" panose="020B0604020202020204" pitchFamily="34" charset="0"/>
              </a:rPr>
              <a:t> Sharing</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Share </a:t>
            </a:r>
            <a:r>
              <a:rPr lang="de-DE" sz="2400" b="0" i="0" u="none" strike="noStrike" dirty="0" err="1">
                <a:solidFill>
                  <a:srgbClr val="000000"/>
                </a:solidFill>
                <a:effectLst/>
                <a:latin typeface="Arial" panose="020B0604020202020204" pitchFamily="34" charset="0"/>
                <a:cs typeface="Arial" panose="020B0604020202020204" pitchFamily="34" charset="0"/>
              </a:rPr>
              <a:t>knowledge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resources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insights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with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network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foster</a:t>
            </a:r>
            <a:r>
              <a:rPr lang="de-DE" sz="2400" b="0" i="0" u="none" strike="noStrike" dirty="0">
                <a:solidFill>
                  <a:srgbClr val="000000"/>
                </a:solidFill>
                <a:effectLst/>
                <a:latin typeface="Arial" panose="020B0604020202020204" pitchFamily="34" charset="0"/>
                <a:cs typeface="Arial" panose="020B0604020202020204" pitchFamily="34" charset="0"/>
              </a:rPr>
              <a:t> a </a:t>
            </a:r>
            <a:r>
              <a:rPr lang="de-DE" sz="2400" b="0" i="0" u="none" strike="noStrike" dirty="0" err="1">
                <a:solidFill>
                  <a:srgbClr val="000000"/>
                </a:solidFill>
                <a:effectLst/>
                <a:latin typeface="Arial" panose="020B0604020202020204" pitchFamily="34" charset="0"/>
                <a:cs typeface="Arial" panose="020B0604020202020204" pitchFamily="34" charset="0"/>
              </a:rPr>
              <a:t>collaborative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environment</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de-DE" sz="2400" b="1" i="0" u="none" strike="noStrike" dirty="0" err="1">
                <a:solidFill>
                  <a:srgbClr val="92D050"/>
                </a:solidFill>
                <a:effectLst/>
                <a:latin typeface="Arial" panose="020B0604020202020204" pitchFamily="34" charset="0"/>
                <a:cs typeface="Arial" panose="020B0604020202020204" pitchFamily="34" charset="0"/>
              </a:rPr>
              <a:t>Referral</a:t>
            </a:r>
            <a:r>
              <a:rPr lang="de-DE" sz="2400" b="1" i="0" u="none" strike="noStrike" dirty="0">
                <a:solidFill>
                  <a:srgbClr val="92D050"/>
                </a:solidFill>
                <a:effectLst/>
                <a:latin typeface="Arial" panose="020B0604020202020204" pitchFamily="34" charset="0"/>
                <a:cs typeface="Arial" panose="020B0604020202020204" pitchFamily="34" charset="0"/>
              </a:rPr>
              <a:t> Systems</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Establish</a:t>
            </a:r>
            <a:r>
              <a:rPr lang="de-DE" sz="2400" b="0" i="0" u="none" strike="noStrike" dirty="0">
                <a:solidFill>
                  <a:srgbClr val="000000"/>
                </a:solidFill>
                <a:effectLst/>
                <a:latin typeface="Arial" panose="020B0604020202020204" pitchFamily="34" charset="0"/>
                <a:cs typeface="Arial" panose="020B0604020202020204" pitchFamily="34" charset="0"/>
              </a:rPr>
              <a:t> a </a:t>
            </a:r>
            <a:r>
              <a:rPr lang="de-DE" sz="2400" b="0" i="0" u="none" strike="noStrike" dirty="0" err="1">
                <a:solidFill>
                  <a:srgbClr val="000000"/>
                </a:solidFill>
                <a:effectLst/>
                <a:latin typeface="Arial" panose="020B0604020202020204" pitchFamily="34" charset="0"/>
                <a:cs typeface="Arial" panose="020B0604020202020204" pitchFamily="34" charset="0"/>
              </a:rPr>
              <a:t>referral</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system</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where</a:t>
            </a:r>
            <a:r>
              <a:rPr lang="de-DE" sz="2400" b="0" i="0" u="none" strike="noStrike" dirty="0">
                <a:solidFill>
                  <a:srgbClr val="000000"/>
                </a:solidFill>
                <a:effectLst/>
                <a:latin typeface="Arial" panose="020B0604020202020204" pitchFamily="34" charset="0"/>
                <a:cs typeface="Arial" panose="020B0604020202020204" pitchFamily="34" charset="0"/>
              </a:rPr>
              <a:t> network </a:t>
            </a:r>
            <a:r>
              <a:rPr lang="de-DE" sz="2400" b="0" i="0" u="none" strike="noStrike" dirty="0" err="1">
                <a:solidFill>
                  <a:srgbClr val="000000"/>
                </a:solidFill>
                <a:effectLst/>
                <a:latin typeface="Arial" panose="020B0604020202020204" pitchFamily="34" charset="0"/>
                <a:cs typeface="Arial" panose="020B0604020202020204" pitchFamily="34" charset="0"/>
              </a:rPr>
              <a:t>members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can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refer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clients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each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other</a:t>
            </a:r>
            <a:r>
              <a:rPr lang="de-DE" sz="2400" b="0" i="0" u="none" strike="noStrike" dirty="0">
                <a:solidFill>
                  <a:srgbClr val="000000"/>
                </a:solidFill>
                <a:effectLst/>
                <a:latin typeface="Arial" panose="020B0604020202020204" pitchFamily="34" charset="0"/>
                <a:cs typeface="Arial" panose="020B0604020202020204" pitchFamily="34" charset="0"/>
              </a:rPr>
              <a:t>.</a:t>
            </a:r>
          </a:p>
          <a:p>
            <a:pPr algn="l"/>
            <a:endParaRPr lang="de-DE" sz="2400" b="0" i="0" u="none" strike="noStrike" dirty="0">
              <a:solidFill>
                <a:srgbClr val="16A637"/>
              </a:solidFill>
              <a:effectLst/>
              <a:latin typeface="Arial" panose="020B0604020202020204" pitchFamily="34" charset="0"/>
              <a:cs typeface="Arial" panose="020B0604020202020204" pitchFamily="34" charset="0"/>
            </a:endParaRPr>
          </a:p>
          <a:p>
            <a:pPr algn="l"/>
            <a:r>
              <a:rPr lang="de-DE" sz="2400" dirty="0">
                <a:solidFill>
                  <a:srgbClr val="16A637"/>
                </a:solidFill>
                <a:latin typeface="Arial" panose="020B0604020202020204" pitchFamily="34" charset="0"/>
                <a:cs typeface="Arial" panose="020B0604020202020204" pitchFamily="34" charset="0"/>
              </a:rPr>
              <a:t>  </a:t>
            </a:r>
            <a:r>
              <a:rPr lang="de-DE" sz="2400" b="0" i="0" u="none" strike="noStrike" dirty="0">
                <a:solidFill>
                  <a:srgbClr val="16A637"/>
                </a:solidFill>
                <a:effectLst/>
                <a:latin typeface="Arial" panose="020B0604020202020204" pitchFamily="34" charset="0"/>
                <a:cs typeface="Arial" panose="020B0604020202020204" pitchFamily="34" charset="0"/>
              </a:rPr>
              <a:t> </a:t>
            </a:r>
            <a:r>
              <a:rPr lang="de-DE" sz="2400" b="1" i="0" u="none" strike="noStrike" dirty="0">
                <a:solidFill>
                  <a:srgbClr val="16A637"/>
                </a:solidFill>
                <a:effectLst/>
                <a:latin typeface="Arial" panose="020B0604020202020204" pitchFamily="34" charset="0"/>
                <a:cs typeface="Arial" panose="020B0604020202020204" pitchFamily="34" charset="0"/>
              </a:rPr>
              <a:t>Regular Maintenance and Follow-</a:t>
            </a:r>
            <a:r>
              <a:rPr lang="de-DE" sz="2400" b="1" i="0" u="none" strike="noStrike" dirty="0" err="1">
                <a:solidFill>
                  <a:srgbClr val="16A637"/>
                </a:solidFill>
                <a:effectLst/>
                <a:latin typeface="Arial" panose="020B0604020202020204" pitchFamily="34" charset="0"/>
                <a:cs typeface="Arial" panose="020B0604020202020204" pitchFamily="34" charset="0"/>
              </a:rPr>
              <a:t>up</a:t>
            </a:r>
            <a:r>
              <a:rPr lang="de-DE" sz="2400" b="1" i="0" u="none" strike="noStrike" dirty="0">
                <a:solidFill>
                  <a:srgbClr val="16A637"/>
                </a:solidFill>
                <a:effectLst/>
                <a:latin typeface="Arial" panose="020B0604020202020204" pitchFamily="34" charset="0"/>
                <a:cs typeface="Arial" panose="020B0604020202020204" pitchFamily="34" charset="0"/>
              </a:rPr>
              <a:t>:</a:t>
            </a:r>
          </a:p>
          <a:p>
            <a:pPr algn="l"/>
            <a:r>
              <a:rPr lang="de-DE" sz="2400" b="0" i="0" u="none" strike="noStrike" dirty="0">
                <a:solidFill>
                  <a:srgbClr val="000000"/>
                </a:solidFill>
                <a:effectLst/>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Check-ins</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Regularly</a:t>
            </a:r>
            <a:r>
              <a:rPr lang="de-DE" sz="2400" b="0" i="0" u="none" strike="noStrike" dirty="0">
                <a:solidFill>
                  <a:srgbClr val="000000"/>
                </a:solidFill>
                <a:effectLst/>
                <a:latin typeface="Arial" panose="020B0604020202020204" pitchFamily="34" charset="0"/>
                <a:cs typeface="Arial" panose="020B0604020202020204" pitchFamily="34" charset="0"/>
              </a:rPr>
              <a:t> check in </a:t>
            </a:r>
            <a:r>
              <a:rPr lang="de-DE" sz="2400" b="0" i="0" u="none" strike="noStrike" dirty="0" err="1">
                <a:solidFill>
                  <a:srgbClr val="000000"/>
                </a:solidFill>
                <a:effectLst/>
                <a:latin typeface="Arial" panose="020B0604020202020204" pitchFamily="34" charset="0"/>
                <a:cs typeface="Arial" panose="020B0604020202020204" pitchFamily="34" charset="0"/>
              </a:rPr>
              <a:t>with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network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maintain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relationships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Updates</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Keep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network </a:t>
            </a:r>
            <a:r>
              <a:rPr lang="de-DE" sz="2400" b="0" i="0" u="none" strike="noStrike" dirty="0" err="1">
                <a:solidFill>
                  <a:srgbClr val="000000"/>
                </a:solidFill>
                <a:effectLst/>
                <a:latin typeface="Arial" panose="020B0604020202020204" pitchFamily="34" charset="0"/>
                <a:cs typeface="Arial" panose="020B0604020202020204" pitchFamily="34" charset="0"/>
              </a:rPr>
              <a:t>updated</a:t>
            </a:r>
            <a:r>
              <a:rPr lang="de-DE" sz="2400" b="0" i="0" u="none" strike="noStrike" dirty="0">
                <a:solidFill>
                  <a:srgbClr val="000000"/>
                </a:solidFill>
                <a:effectLst/>
                <a:latin typeface="Arial" panose="020B0604020202020204" pitchFamily="34" charset="0"/>
                <a:cs typeface="Arial" panose="020B0604020202020204" pitchFamily="34" charset="0"/>
              </a:rPr>
              <a:t> on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business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developments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seek</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updates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from</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them</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Support</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Offer</a:t>
            </a:r>
            <a:r>
              <a:rPr lang="de-DE" sz="2400" b="0" i="0" u="none" strike="noStrike" dirty="0">
                <a:solidFill>
                  <a:srgbClr val="000000"/>
                </a:solidFill>
                <a:effectLst/>
                <a:latin typeface="Arial" panose="020B0604020202020204" pitchFamily="34" charset="0"/>
                <a:cs typeface="Arial" panose="020B0604020202020204" pitchFamily="34" charset="0"/>
              </a:rPr>
              <a:t> support and </a:t>
            </a:r>
            <a:r>
              <a:rPr lang="de-DE" sz="2400" b="0" i="0" u="none" strike="noStrike" dirty="0" err="1">
                <a:solidFill>
                  <a:srgbClr val="000000"/>
                </a:solidFill>
                <a:effectLst/>
                <a:latin typeface="Arial" panose="020B0604020202020204" pitchFamily="34" charset="0"/>
                <a:cs typeface="Arial" panose="020B0604020202020204" pitchFamily="34" charset="0"/>
              </a:rPr>
              <a:t>assistance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network </a:t>
            </a:r>
            <a:r>
              <a:rPr lang="de-DE" sz="2400" b="0" i="0" u="none" strike="noStrike" dirty="0" err="1">
                <a:solidFill>
                  <a:srgbClr val="000000"/>
                </a:solidFill>
                <a:effectLst/>
                <a:latin typeface="Arial" panose="020B0604020202020204" pitchFamily="34" charset="0"/>
                <a:cs typeface="Arial" panose="020B0604020202020204" pitchFamily="34" charset="0"/>
              </a:rPr>
              <a:t>when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needed</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ask</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for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help</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when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need</a:t>
            </a:r>
            <a:r>
              <a:rPr lang="de-DE" sz="2400" b="0" i="0" u="none" strike="noStrike" dirty="0">
                <a:solidFill>
                  <a:srgbClr val="000000"/>
                </a:solidFill>
                <a:effectLst/>
                <a:latin typeface="Arial" panose="020B0604020202020204" pitchFamily="34" charset="0"/>
                <a:cs typeface="Arial" panose="020B0604020202020204" pitchFamily="34" charset="0"/>
              </a:rPr>
              <a:t> it.</a:t>
            </a:r>
          </a:p>
          <a:p>
            <a:pPr algn="l"/>
            <a:endParaRPr lang="de-DE" sz="2400" b="1" i="0" u="none" strike="noStrike" dirty="0">
              <a:solidFill>
                <a:srgbClr val="16A637"/>
              </a:solidFill>
              <a:effectLst/>
              <a:latin typeface="Verdana" panose="020B0604030504040204" pitchFamily="34" charset="0"/>
            </a:endParaRPr>
          </a:p>
        </p:txBody>
      </p:sp>
      <p:pic>
        <p:nvPicPr>
          <p:cNvPr id="6" name="Imagen 24">
            <a:extLst>
              <a:ext uri="{FF2B5EF4-FFF2-40B4-BE49-F238E27FC236}">
                <a16:creationId xmlns:a16="http://schemas.microsoft.com/office/drawing/2014/main" id="{F30B610B-A230-E622-5E0D-CE82F30796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916509" y="2886079"/>
            <a:ext cx="447645" cy="408720"/>
          </a:xfrm>
          <a:prstGeom prst="rect">
            <a:avLst/>
          </a:prstGeom>
        </p:spPr>
      </p:pic>
      <p:pic>
        <p:nvPicPr>
          <p:cNvPr id="7" name="Imagen 24">
            <a:extLst>
              <a:ext uri="{FF2B5EF4-FFF2-40B4-BE49-F238E27FC236}">
                <a16:creationId xmlns:a16="http://schemas.microsoft.com/office/drawing/2014/main" id="{65BACE92-9A2C-017D-2AFC-785F442AFA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922620" y="5524500"/>
            <a:ext cx="447645" cy="408720"/>
          </a:xfrm>
          <a:prstGeom prst="rect">
            <a:avLst/>
          </a:prstGeom>
        </p:spPr>
      </p:pic>
      <p:sp>
        <p:nvSpPr>
          <p:cNvPr id="3" name="CuadroTexto 1">
            <a:extLst>
              <a:ext uri="{FF2B5EF4-FFF2-40B4-BE49-F238E27FC236}">
                <a16:creationId xmlns:a16="http://schemas.microsoft.com/office/drawing/2014/main" id="{0C62B56D-43E3-22F9-6EAC-FBE11C074860}"/>
              </a:ext>
            </a:extLst>
          </p:cNvPr>
          <p:cNvSpPr txBox="1"/>
          <p:nvPr/>
        </p:nvSpPr>
        <p:spPr>
          <a:xfrm>
            <a:off x="1676400" y="1714500"/>
            <a:ext cx="9829800" cy="707886"/>
          </a:xfrm>
          <a:prstGeom prst="rect">
            <a:avLst/>
          </a:prstGeom>
          <a:noFill/>
        </p:spPr>
        <p:txBody>
          <a:bodyPr wrap="square" rtlCol="0">
            <a:spAutoFit/>
          </a:bodyPr>
          <a:lstStyle/>
          <a:p>
            <a:pPr algn="l"/>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Building Long-Lasting Networks</a:t>
            </a:r>
          </a:p>
        </p:txBody>
      </p:sp>
    </p:spTree>
    <p:extLst>
      <p:ext uri="{BB962C8B-B14F-4D97-AF65-F5344CB8AC3E}">
        <p14:creationId xmlns:p14="http://schemas.microsoft.com/office/powerpoint/2010/main" val="2208208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9FC4E6D-58AC-86A2-2927-EAFA91A96C34}"/>
              </a:ext>
            </a:extLst>
          </p:cNvPr>
          <p:cNvSpPr txBox="1"/>
          <p:nvPr/>
        </p:nvSpPr>
        <p:spPr>
          <a:xfrm>
            <a:off x="1208311" y="2770920"/>
            <a:ext cx="16764000" cy="6740307"/>
          </a:xfrm>
          <a:prstGeom prst="rect">
            <a:avLst/>
          </a:prstGeom>
          <a:noFill/>
        </p:spPr>
        <p:txBody>
          <a:bodyPr wrap="square" rtlCol="0">
            <a:spAutoFit/>
          </a:bodyPr>
          <a:lstStyle/>
          <a:p>
            <a:r>
              <a:rPr lang="de-DE" sz="2400" b="1" i="0" u="none" strike="noStrike" dirty="0">
                <a:solidFill>
                  <a:srgbClr val="16A637"/>
                </a:solidFill>
                <a:effectLst/>
                <a:latin typeface="Verdana" panose="020B0604030504040204" pitchFamily="34" charset="0"/>
              </a:rPr>
              <a:t>   </a:t>
            </a:r>
            <a:r>
              <a:rPr lang="de-DE" sz="2400" b="1" i="0" u="none" strike="noStrike" dirty="0" err="1">
                <a:solidFill>
                  <a:srgbClr val="16A637"/>
                </a:solidFill>
                <a:effectLst/>
                <a:latin typeface="Arial" panose="020B0604020202020204" pitchFamily="34" charset="0"/>
                <a:cs typeface="Arial" panose="020B0604020202020204" pitchFamily="34" charset="0"/>
              </a:rPr>
              <a:t>Identify</a:t>
            </a:r>
            <a:r>
              <a:rPr lang="de-DE" sz="2400" b="1" i="0" u="none" strike="noStrike" dirty="0">
                <a:solidFill>
                  <a:srgbClr val="16A637"/>
                </a:solidFill>
                <a:effectLst/>
                <a:latin typeface="Arial" panose="020B0604020202020204" pitchFamily="34" charset="0"/>
                <a:cs typeface="Arial" panose="020B0604020202020204" pitchFamily="34" charset="0"/>
              </a:rPr>
              <a:t> and </a:t>
            </a:r>
            <a:r>
              <a:rPr lang="de-DE" sz="2400" b="1" i="0" u="none" strike="noStrike" dirty="0" err="1">
                <a:solidFill>
                  <a:srgbClr val="16A637"/>
                </a:solidFill>
                <a:effectLst/>
                <a:latin typeface="Arial" panose="020B0604020202020204" pitchFamily="34" charset="0"/>
                <a:cs typeface="Arial" panose="020B0604020202020204" pitchFamily="34" charset="0"/>
              </a:rPr>
              <a:t>Understand</a:t>
            </a:r>
            <a:r>
              <a:rPr lang="de-DE" sz="2400" b="1" i="0" u="none" strike="noStrike" dirty="0">
                <a:solidFill>
                  <a:srgbClr val="16A637"/>
                </a:solidFill>
                <a:effectLst/>
                <a:latin typeface="Arial" panose="020B0604020202020204" pitchFamily="34" charset="0"/>
                <a:cs typeface="Arial" panose="020B0604020202020204" pitchFamily="34" charset="0"/>
              </a:rPr>
              <a:t> </a:t>
            </a:r>
            <a:r>
              <a:rPr lang="de-DE" sz="2400" b="1" i="0" u="none" strike="noStrike" dirty="0" err="1">
                <a:solidFill>
                  <a:srgbClr val="16A637"/>
                </a:solidFill>
                <a:effectLst/>
                <a:latin typeface="Arial" panose="020B0604020202020204" pitchFamily="34" charset="0"/>
                <a:cs typeface="Arial" panose="020B0604020202020204" pitchFamily="34" charset="0"/>
              </a:rPr>
              <a:t>Your</a:t>
            </a:r>
            <a:r>
              <a:rPr lang="de-DE" sz="2400" b="1" i="0" u="none" strike="noStrike" dirty="0">
                <a:solidFill>
                  <a:srgbClr val="16A637"/>
                </a:solidFill>
                <a:effectLst/>
                <a:latin typeface="Arial" panose="020B0604020202020204" pitchFamily="34" charset="0"/>
                <a:cs typeface="Arial" panose="020B0604020202020204" pitchFamily="34" charset="0"/>
              </a:rPr>
              <a:t> Network</a:t>
            </a:r>
            <a:r>
              <a:rPr lang="de-DE" sz="2400" b="0" i="0" u="none" strike="noStrike" dirty="0">
                <a:solidFill>
                  <a:srgbClr val="16A637"/>
                </a:solidFill>
                <a:effectLst/>
                <a:latin typeface="Arial" panose="020B0604020202020204" pitchFamily="34" charset="0"/>
                <a:cs typeface="Arial" panose="020B0604020202020204" pitchFamily="34" charset="0"/>
              </a:rPr>
              <a:t>:</a:t>
            </a:r>
          </a:p>
          <a:p>
            <a:pPr algn="l"/>
            <a:r>
              <a:rPr lang="de-DE" sz="2400" b="0" i="0" u="none" strike="noStrike" dirty="0">
                <a:solidFill>
                  <a:srgbClr val="000000"/>
                </a:solidFill>
                <a:effectLst/>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Internal Networks</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Employees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departments</a:t>
            </a:r>
            <a:r>
              <a:rPr lang="de-DE" sz="2400" b="0" i="0" u="none" strike="noStrike" dirty="0">
                <a:solidFill>
                  <a:srgbClr val="000000"/>
                </a:solidFill>
                <a:effectLst/>
                <a:latin typeface="Arial" panose="020B0604020202020204" pitchFamily="34" charset="0"/>
                <a:cs typeface="Arial" panose="020B0604020202020204" pitchFamily="34" charset="0"/>
              </a:rPr>
              <a:t>, and internal </a:t>
            </a:r>
            <a:r>
              <a:rPr lang="de-DE" sz="2400" b="0" i="0" u="none" strike="noStrike" dirty="0" err="1">
                <a:solidFill>
                  <a:srgbClr val="000000"/>
                </a:solidFill>
                <a:effectLst/>
                <a:latin typeface="Arial" panose="020B0604020202020204" pitchFamily="34" charset="0"/>
                <a:cs typeface="Arial" panose="020B0604020202020204" pitchFamily="34" charset="0"/>
              </a:rPr>
              <a:t>stakeholders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External Networks</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Customers, </a:t>
            </a:r>
            <a:r>
              <a:rPr lang="de-DE" sz="2400" b="0" i="0" u="none" strike="noStrike" dirty="0" err="1">
                <a:solidFill>
                  <a:srgbClr val="000000"/>
                </a:solidFill>
                <a:effectLst/>
                <a:latin typeface="Arial" panose="020B0604020202020204" pitchFamily="34" charset="0"/>
                <a:cs typeface="Arial" panose="020B0604020202020204" pitchFamily="34" charset="0"/>
              </a:rPr>
              <a:t>suppliers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partners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industry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associations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competitors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algn="l"/>
            <a:endParaRPr lang="de-DE" sz="2400" dirty="0">
              <a:solidFill>
                <a:srgbClr val="000000"/>
              </a:solidFill>
              <a:latin typeface="Arial" panose="020B0604020202020204" pitchFamily="34" charset="0"/>
              <a:cs typeface="Arial" panose="020B0604020202020204" pitchFamily="34" charset="0"/>
            </a:endParaRPr>
          </a:p>
          <a:p>
            <a:pPr algn="l"/>
            <a:r>
              <a:rPr lang="de-DE" sz="2400" b="1" i="0" u="none" strike="noStrike" dirty="0">
                <a:solidFill>
                  <a:srgbClr val="16A637"/>
                </a:solidFill>
                <a:effectLst/>
                <a:latin typeface="Arial" panose="020B0604020202020204" pitchFamily="34" charset="0"/>
                <a:cs typeface="Arial" panose="020B0604020202020204" pitchFamily="34" charset="0"/>
              </a:rPr>
              <a:t>   </a:t>
            </a:r>
            <a:r>
              <a:rPr lang="de-DE" sz="2400" b="1" i="0" u="none" strike="noStrike" dirty="0" err="1">
                <a:solidFill>
                  <a:srgbClr val="16A637"/>
                </a:solidFill>
                <a:effectLst/>
                <a:latin typeface="Arial" panose="020B0604020202020204" pitchFamily="34" charset="0"/>
                <a:cs typeface="Arial" panose="020B0604020202020204" pitchFamily="34" charset="0"/>
              </a:rPr>
              <a:t>Leverage</a:t>
            </a:r>
            <a:r>
              <a:rPr lang="de-DE" sz="2400" b="1" i="0" u="none" strike="noStrike" dirty="0">
                <a:solidFill>
                  <a:srgbClr val="16A637"/>
                </a:solidFill>
                <a:effectLst/>
                <a:latin typeface="Arial" panose="020B0604020202020204" pitchFamily="34" charset="0"/>
                <a:cs typeface="Arial" panose="020B0604020202020204" pitchFamily="34" charset="0"/>
              </a:rPr>
              <a:t> </a:t>
            </a:r>
            <a:r>
              <a:rPr lang="de-DE" sz="2400" b="1" i="0" u="none" strike="noStrike" dirty="0" err="1">
                <a:solidFill>
                  <a:srgbClr val="16A637"/>
                </a:solidFill>
                <a:effectLst/>
                <a:latin typeface="Arial" panose="020B0604020202020204" pitchFamily="34" charset="0"/>
                <a:cs typeface="Arial" panose="020B0604020202020204" pitchFamily="34" charset="0"/>
              </a:rPr>
              <a:t>the</a:t>
            </a:r>
            <a:r>
              <a:rPr lang="de-DE" sz="2400" b="1" i="0" u="none" strike="noStrike" dirty="0">
                <a:solidFill>
                  <a:srgbClr val="16A637"/>
                </a:solidFill>
                <a:effectLst/>
                <a:latin typeface="Arial" panose="020B0604020202020204" pitchFamily="34" charset="0"/>
                <a:cs typeface="Arial" panose="020B0604020202020204" pitchFamily="34" charset="0"/>
              </a:rPr>
              <a:t> Business Model Canvas</a:t>
            </a:r>
            <a:r>
              <a:rPr lang="de-DE" sz="2400" b="0" i="0" u="none" strike="noStrike" dirty="0">
                <a:solidFill>
                  <a:srgbClr val="16A637"/>
                </a:solidFill>
                <a:effectLst/>
                <a:latin typeface="Arial" panose="020B0604020202020204" pitchFamily="34" charset="0"/>
                <a:cs typeface="Arial" panose="020B0604020202020204" pitchFamily="34" charset="0"/>
              </a:rPr>
              <a:t>:</a:t>
            </a:r>
          </a:p>
          <a:p>
            <a:pPr algn="l"/>
            <a:endParaRPr lang="de-DE" sz="2400" b="1" i="0" u="none" strike="noStrike" dirty="0">
              <a:solidFill>
                <a:srgbClr val="000000"/>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Customer </a:t>
            </a:r>
            <a:r>
              <a:rPr lang="de-DE" sz="2400" b="1" i="0" u="none" strike="noStrike" dirty="0" err="1">
                <a:solidFill>
                  <a:srgbClr val="92D050"/>
                </a:solidFill>
                <a:effectLst/>
                <a:latin typeface="Arial" panose="020B0604020202020204" pitchFamily="34" charset="0"/>
                <a:cs typeface="Arial" panose="020B0604020202020204" pitchFamily="34" charset="0"/>
              </a:rPr>
              <a:t>Relationships</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Use </a:t>
            </a:r>
            <a:r>
              <a:rPr lang="de-DE" sz="2400" b="0" i="0" u="none" strike="noStrike" dirty="0" err="1">
                <a:solidFill>
                  <a:srgbClr val="000000"/>
                </a:solidFill>
                <a:effectLst/>
                <a:latin typeface="Arial" panose="020B0604020202020204" pitchFamily="34" charset="0"/>
                <a:cs typeface="Arial" panose="020B0604020202020204" pitchFamily="34" charset="0"/>
              </a:rPr>
              <a:t>the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canvas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define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how</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build</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maintain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relationships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Consider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loyalty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programs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personalized</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communication</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community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engagement</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Key Partnerships</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Identify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strategic</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partners</a:t>
            </a:r>
            <a:r>
              <a:rPr lang="de-DE" sz="2400" b="0" i="0" u="none" strike="noStrike" dirty="0">
                <a:solidFill>
                  <a:srgbClr val="000000"/>
                </a:solidFill>
                <a:effectLst/>
                <a:latin typeface="Arial" panose="020B0604020202020204" pitchFamily="34" charset="0"/>
                <a:cs typeface="Arial" panose="020B0604020202020204" pitchFamily="34" charset="0"/>
              </a:rPr>
              <a:t>. These </a:t>
            </a:r>
            <a:r>
              <a:rPr lang="de-DE" sz="2400" b="0" i="0" u="none" strike="noStrike" dirty="0" err="1">
                <a:solidFill>
                  <a:srgbClr val="000000"/>
                </a:solidFill>
                <a:effectLst/>
                <a:latin typeface="Arial" panose="020B0604020202020204" pitchFamily="34" charset="0"/>
                <a:cs typeface="Arial" panose="020B0604020202020204" pitchFamily="34" charset="0"/>
              </a:rPr>
              <a:t>could</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be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suppliers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joint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ventures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alliances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or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industry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groups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endParaRPr lang="de-DE" sz="2400" dirty="0">
              <a:solidFill>
                <a:srgbClr val="000000"/>
              </a:solidFill>
              <a:latin typeface="Arial" panose="020B0604020202020204" pitchFamily="34" charset="0"/>
              <a:cs typeface="Arial" panose="020B0604020202020204" pitchFamily="34" charset="0"/>
            </a:endParaRPr>
          </a:p>
          <a:p>
            <a:r>
              <a:rPr lang="de-DE" sz="2400" b="1" dirty="0">
                <a:solidFill>
                  <a:srgbClr val="16A637"/>
                </a:solidFill>
                <a:latin typeface="Arial" panose="020B0604020202020204" pitchFamily="34" charset="0"/>
                <a:cs typeface="Arial" panose="020B0604020202020204" pitchFamily="34" charset="0"/>
              </a:rPr>
              <a:t>  </a:t>
            </a:r>
            <a:r>
              <a:rPr lang="de-DE" sz="2400" b="1" i="0" u="none" strike="noStrike" dirty="0">
                <a:solidFill>
                  <a:srgbClr val="16A637"/>
                </a:solidFill>
                <a:effectLst/>
                <a:latin typeface="Arial" panose="020B0604020202020204" pitchFamily="34" charset="0"/>
                <a:cs typeface="Arial" panose="020B0604020202020204" pitchFamily="34" charset="0"/>
              </a:rPr>
              <a:t> Strong Customer </a:t>
            </a:r>
            <a:r>
              <a:rPr lang="de-DE" sz="2400" b="1" i="0" u="none" strike="noStrike" dirty="0" err="1">
                <a:solidFill>
                  <a:srgbClr val="16A637"/>
                </a:solidFill>
                <a:effectLst/>
                <a:latin typeface="Arial" panose="020B0604020202020204" pitchFamily="34" charset="0"/>
                <a:cs typeface="Arial" panose="020B0604020202020204" pitchFamily="34" charset="0"/>
              </a:rPr>
              <a:t>Relationships</a:t>
            </a:r>
            <a:r>
              <a:rPr lang="de-DE" sz="2400" b="0" i="0" u="none" strike="noStrike" dirty="0">
                <a:solidFill>
                  <a:srgbClr val="16A637"/>
                </a:solidFill>
                <a:effectLst/>
                <a:latin typeface="Arial" panose="020B0604020202020204" pitchFamily="34" charset="0"/>
                <a:cs typeface="Arial" panose="020B0604020202020204" pitchFamily="34" charset="0"/>
              </a:rPr>
              <a:t>:</a:t>
            </a:r>
          </a:p>
          <a:p>
            <a:pPr algn="l"/>
            <a:r>
              <a:rPr lang="de-DE" sz="2400" b="0" i="0" u="none" strike="noStrike" dirty="0">
                <a:solidFill>
                  <a:srgbClr val="000000"/>
                </a:solidFill>
                <a:effectLst/>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r>
              <a:rPr lang="de-DE" sz="2400" b="1" i="0" u="none" strike="noStrike" dirty="0" err="1">
                <a:solidFill>
                  <a:srgbClr val="92D050"/>
                </a:solidFill>
                <a:effectLst/>
                <a:latin typeface="Arial" panose="020B0604020202020204" pitchFamily="34" charset="0"/>
                <a:cs typeface="Arial" panose="020B0604020202020204" pitchFamily="34" charset="0"/>
              </a:rPr>
              <a:t>Personalization</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a:solidFill>
                  <a:schemeClr val="tx1"/>
                </a:solidFill>
                <a:effectLst/>
                <a:latin typeface="Arial" panose="020B0604020202020204" pitchFamily="34" charset="0"/>
                <a:cs typeface="Arial" panose="020B0604020202020204" pitchFamily="34" charset="0"/>
              </a:rPr>
              <a:t>Tailor </a:t>
            </a:r>
            <a:r>
              <a:rPr lang="de-DE" sz="2400" b="0" i="0" u="none" strike="noStrike" dirty="0" err="1">
                <a:solidFill>
                  <a:schemeClr val="tx1"/>
                </a:solidFill>
                <a:effectLst/>
                <a:latin typeface="Arial" panose="020B0604020202020204" pitchFamily="34" charset="0"/>
                <a:cs typeface="Arial" panose="020B0604020202020204" pitchFamily="34" charset="0"/>
              </a:rPr>
              <a:t>interactions</a:t>
            </a:r>
            <a:r>
              <a:rPr lang="de-DE" sz="2400" b="0" i="0" u="none" strike="noStrike" dirty="0">
                <a:solidFill>
                  <a:schemeClr val="tx1"/>
                </a:solidFill>
                <a:effectLst/>
                <a:latin typeface="Arial" panose="020B0604020202020204" pitchFamily="34" charset="0"/>
                <a:cs typeface="Arial" panose="020B0604020202020204" pitchFamily="34" charset="0"/>
              </a:rPr>
              <a:t> </a:t>
            </a:r>
            <a:r>
              <a:rPr lang="de-DE" sz="2400" b="0" i="0" u="none" strike="noStrike" dirty="0" err="1">
                <a:solidFill>
                  <a:schemeClr val="tx1"/>
                </a:solidFill>
                <a:effectLst/>
                <a:latin typeface="Arial" panose="020B0604020202020204" pitchFamily="34" charset="0"/>
                <a:cs typeface="Arial" panose="020B0604020202020204" pitchFamily="34" charset="0"/>
              </a:rPr>
              <a:t>based</a:t>
            </a:r>
            <a:r>
              <a:rPr lang="de-DE" sz="2400" b="0" i="0" u="none" strike="noStrike" dirty="0">
                <a:solidFill>
                  <a:schemeClr val="tx1"/>
                </a:solidFill>
                <a:effectLst/>
                <a:latin typeface="Arial" panose="020B0604020202020204" pitchFamily="34" charset="0"/>
                <a:cs typeface="Arial" panose="020B0604020202020204" pitchFamily="34" charset="0"/>
              </a:rPr>
              <a:t> on </a:t>
            </a:r>
            <a:r>
              <a:rPr lang="de-DE" sz="2400" b="0" i="0" u="none" strike="noStrike" dirty="0" err="1">
                <a:solidFill>
                  <a:schemeClr val="tx1"/>
                </a:solidFill>
                <a:effectLst/>
                <a:latin typeface="Arial" panose="020B0604020202020204" pitchFamily="34" charset="0"/>
                <a:cs typeface="Arial" panose="020B0604020202020204" pitchFamily="34" charset="0"/>
              </a:rPr>
              <a:t>customer</a:t>
            </a:r>
            <a:r>
              <a:rPr lang="de-DE" sz="2400" b="0" i="0" u="none" strike="noStrike" dirty="0">
                <a:solidFill>
                  <a:schemeClr val="tx1"/>
                </a:solidFill>
                <a:effectLst/>
                <a:latin typeface="Arial" panose="020B0604020202020204" pitchFamily="34" charset="0"/>
                <a:cs typeface="Arial" panose="020B0604020202020204" pitchFamily="34" charset="0"/>
              </a:rPr>
              <a:t> </a:t>
            </a:r>
            <a:r>
              <a:rPr lang="de-DE" sz="2400" b="0" i="0" u="none" strike="noStrike" dirty="0" err="1">
                <a:solidFill>
                  <a:schemeClr val="tx1"/>
                </a:solidFill>
                <a:effectLst/>
                <a:latin typeface="Arial" panose="020B0604020202020204" pitchFamily="34" charset="0"/>
                <a:cs typeface="Arial" panose="020B0604020202020204" pitchFamily="34" charset="0"/>
              </a:rPr>
              <a:t>preferences</a:t>
            </a:r>
            <a:r>
              <a:rPr lang="de-DE" sz="2400" b="0" i="0" u="none" strike="noStrike" dirty="0">
                <a:solidFill>
                  <a:schemeClr val="tx1"/>
                </a:solidFill>
                <a:effectLst/>
                <a:latin typeface="Arial" panose="020B0604020202020204" pitchFamily="34" charset="0"/>
                <a:cs typeface="Arial" panose="020B0604020202020204" pitchFamily="34" charset="0"/>
              </a:rPr>
              <a:t> and </a:t>
            </a:r>
            <a:r>
              <a:rPr lang="de-DE" sz="2400" b="0" i="0" u="none" strike="noStrike" dirty="0" err="1">
                <a:solidFill>
                  <a:schemeClr val="tx1"/>
                </a:solidFill>
                <a:effectLst/>
                <a:latin typeface="Arial" panose="020B0604020202020204" pitchFamily="34" charset="0"/>
                <a:cs typeface="Arial" panose="020B0604020202020204" pitchFamily="34" charset="0"/>
              </a:rPr>
              <a:t>history</a:t>
            </a:r>
            <a:r>
              <a:rPr lang="de-DE" sz="2400" b="0" i="0" u="none" strike="noStrike" dirty="0">
                <a:solidFill>
                  <a:schemeClr val="tx1"/>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Engagement</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Regularly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engage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with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customers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through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newsletters</a:t>
            </a:r>
            <a:r>
              <a:rPr lang="de-DE" sz="2400" b="0" i="0" u="none" strike="noStrike" dirty="0">
                <a:solidFill>
                  <a:srgbClr val="000000"/>
                </a:solidFill>
                <a:effectLst/>
                <a:latin typeface="Arial" panose="020B0604020202020204" pitchFamily="34" charset="0"/>
                <a:cs typeface="Arial" panose="020B0604020202020204" pitchFamily="34" charset="0"/>
              </a:rPr>
              <a:t>, social </a:t>
            </a:r>
            <a:r>
              <a:rPr lang="de-DE" sz="2400" b="0" i="0" u="none" strike="noStrike" dirty="0" err="1">
                <a:solidFill>
                  <a:srgbClr val="000000"/>
                </a:solidFill>
                <a:effectLst/>
                <a:latin typeface="Arial" panose="020B0604020202020204" pitchFamily="34" charset="0"/>
                <a:cs typeface="Arial" panose="020B0604020202020204" pitchFamily="34" charset="0"/>
              </a:rPr>
              <a:t>media</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events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Feedback Loop</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Establish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channels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for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receiving</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acting</a:t>
            </a:r>
            <a:r>
              <a:rPr lang="de-DE" sz="2400" b="0" i="0" u="none" strike="noStrike" dirty="0">
                <a:solidFill>
                  <a:srgbClr val="000000"/>
                </a:solidFill>
                <a:effectLst/>
                <a:latin typeface="Arial" panose="020B0604020202020204" pitchFamily="34" charset="0"/>
                <a:cs typeface="Arial" panose="020B0604020202020204" pitchFamily="34" charset="0"/>
              </a:rPr>
              <a:t> on </a:t>
            </a:r>
            <a:r>
              <a:rPr lang="de-DE" sz="2400" b="0" i="0" u="none" strike="noStrike" dirty="0" err="1">
                <a:solidFill>
                  <a:srgbClr val="000000"/>
                </a:solidFill>
                <a:effectLst/>
                <a:latin typeface="Arial" panose="020B0604020202020204" pitchFamily="34" charset="0"/>
                <a:cs typeface="Arial" panose="020B0604020202020204" pitchFamily="34" charset="0"/>
              </a:rPr>
              <a:t>customer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feedback</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endParaRPr lang="de-DE" sz="2400" b="0" i="0" u="none" strike="noStrike" dirty="0">
              <a:solidFill>
                <a:srgbClr val="000000"/>
              </a:solidFill>
              <a:effectLst/>
              <a:latin typeface="Verdana" panose="020B0604030504040204" pitchFamily="34" charset="0"/>
            </a:endParaRPr>
          </a:p>
          <a:p>
            <a:pPr algn="l"/>
            <a:endParaRPr lang="de-DE" sz="2400" b="0" i="0" u="none" strike="noStrike" dirty="0">
              <a:solidFill>
                <a:srgbClr val="000000"/>
              </a:solidFill>
              <a:effectLst/>
              <a:latin typeface="Verdana" panose="020B0604030504040204" pitchFamily="34" charset="0"/>
            </a:endParaRPr>
          </a:p>
        </p:txBody>
      </p:sp>
      <p:pic>
        <p:nvPicPr>
          <p:cNvPr id="6" name="Imagen 24">
            <a:extLst>
              <a:ext uri="{FF2B5EF4-FFF2-40B4-BE49-F238E27FC236}">
                <a16:creationId xmlns:a16="http://schemas.microsoft.com/office/drawing/2014/main" id="{F30B610B-A230-E622-5E0D-CE82F30796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885208" y="2840919"/>
            <a:ext cx="447645" cy="408720"/>
          </a:xfrm>
          <a:prstGeom prst="rect">
            <a:avLst/>
          </a:prstGeom>
        </p:spPr>
      </p:pic>
      <p:pic>
        <p:nvPicPr>
          <p:cNvPr id="7" name="Imagen 24">
            <a:extLst>
              <a:ext uri="{FF2B5EF4-FFF2-40B4-BE49-F238E27FC236}">
                <a16:creationId xmlns:a16="http://schemas.microsoft.com/office/drawing/2014/main" id="{65BACE92-9A2C-017D-2AFC-785F442AFA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885208" y="4573797"/>
            <a:ext cx="447645" cy="408720"/>
          </a:xfrm>
          <a:prstGeom prst="rect">
            <a:avLst/>
          </a:prstGeom>
        </p:spPr>
      </p:pic>
      <p:pic>
        <p:nvPicPr>
          <p:cNvPr id="12" name="Imagen 24">
            <a:extLst>
              <a:ext uri="{FF2B5EF4-FFF2-40B4-BE49-F238E27FC236}">
                <a16:creationId xmlns:a16="http://schemas.microsoft.com/office/drawing/2014/main" id="{E8636345-7410-50D1-1C8B-F9E7EFE080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885208" y="6838152"/>
            <a:ext cx="447645" cy="408720"/>
          </a:xfrm>
          <a:prstGeom prst="rect">
            <a:avLst/>
          </a:prstGeom>
        </p:spPr>
      </p:pic>
      <p:sp>
        <p:nvSpPr>
          <p:cNvPr id="3" name="CuadroTexto 1">
            <a:extLst>
              <a:ext uri="{FF2B5EF4-FFF2-40B4-BE49-F238E27FC236}">
                <a16:creationId xmlns:a16="http://schemas.microsoft.com/office/drawing/2014/main" id="{3091F88D-19CD-CCD3-591D-2C9302EEF0D8}"/>
              </a:ext>
            </a:extLst>
          </p:cNvPr>
          <p:cNvSpPr txBox="1"/>
          <p:nvPr/>
        </p:nvSpPr>
        <p:spPr>
          <a:xfrm>
            <a:off x="1676400" y="1714500"/>
            <a:ext cx="9829800" cy="707886"/>
          </a:xfrm>
          <a:prstGeom prst="rect">
            <a:avLst/>
          </a:prstGeom>
          <a:noFill/>
        </p:spPr>
        <p:txBody>
          <a:bodyPr wrap="square" rtlCol="0">
            <a:spAutoFit/>
          </a:bodyPr>
          <a:lstStyle/>
          <a:p>
            <a:pPr algn="l"/>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Building Long-Lasting Networks</a:t>
            </a:r>
          </a:p>
        </p:txBody>
      </p:sp>
    </p:spTree>
    <p:extLst>
      <p:ext uri="{BB962C8B-B14F-4D97-AF65-F5344CB8AC3E}">
        <p14:creationId xmlns:p14="http://schemas.microsoft.com/office/powerpoint/2010/main" val="225159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48CFC8-B9E4-9951-3A54-54629E2F58EC}"/>
              </a:ext>
            </a:extLst>
          </p:cNvPr>
          <p:cNvSpPr txBox="1"/>
          <p:nvPr/>
        </p:nvSpPr>
        <p:spPr>
          <a:xfrm>
            <a:off x="1841756" y="1980885"/>
            <a:ext cx="12268200" cy="707886"/>
          </a:xfrm>
          <a:prstGeom prst="rect">
            <a:avLst/>
          </a:prstGeom>
          <a:noFill/>
        </p:spPr>
        <p:txBody>
          <a:bodyPr wrap="square" rtlCol="0">
            <a:spAutoFit/>
          </a:bodyPr>
          <a:lstStyle/>
          <a:p>
            <a:pPr algn="l"/>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Practical</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Tips</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for</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Sustaining</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Networks</a:t>
            </a:r>
          </a:p>
        </p:txBody>
      </p:sp>
      <p:sp>
        <p:nvSpPr>
          <p:cNvPr id="4" name="CuadroTexto 3">
            <a:extLst>
              <a:ext uri="{FF2B5EF4-FFF2-40B4-BE49-F238E27FC236}">
                <a16:creationId xmlns:a16="http://schemas.microsoft.com/office/drawing/2014/main" id="{19FC4E6D-58AC-86A2-2927-EAFA91A96C34}"/>
              </a:ext>
            </a:extLst>
          </p:cNvPr>
          <p:cNvSpPr txBox="1"/>
          <p:nvPr/>
        </p:nvSpPr>
        <p:spPr>
          <a:xfrm>
            <a:off x="1447800" y="3579316"/>
            <a:ext cx="10058400" cy="4524315"/>
          </a:xfrm>
          <a:prstGeom prst="rect">
            <a:avLst/>
          </a:prstGeom>
          <a:noFill/>
        </p:spPr>
        <p:txBody>
          <a:bodyPr wrap="square" rtlCol="0">
            <a:spAutoFit/>
          </a:bodyPr>
          <a:lstStyle/>
          <a:p>
            <a:pPr marL="342900" indent="-342900" algn="l">
              <a:buFont typeface="Arial" panose="020B0604020202020204" pitchFamily="34" charset="0"/>
              <a:buChar char="•"/>
            </a:pPr>
            <a:r>
              <a:rPr lang="de-DE" sz="2400" b="1" i="0" u="none" strike="noStrike" dirty="0">
                <a:solidFill>
                  <a:srgbClr val="16A637"/>
                </a:solidFill>
                <a:effectLst/>
                <a:latin typeface="Arial" panose="020B0604020202020204" pitchFamily="34" charset="0"/>
                <a:cs typeface="Arial" panose="020B0604020202020204" pitchFamily="34" charset="0"/>
              </a:rPr>
              <a:t>CRM Systems</a:t>
            </a:r>
            <a:r>
              <a:rPr lang="de-DE" sz="2400" b="0" i="0" u="none" strike="noStrike" dirty="0">
                <a:solidFill>
                  <a:srgbClr val="16A637"/>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Implement Customer </a:t>
            </a:r>
            <a:r>
              <a:rPr lang="de-DE" sz="2400" b="0" i="0" u="none" strike="noStrike" dirty="0" err="1">
                <a:solidFill>
                  <a:srgbClr val="000000"/>
                </a:solidFill>
                <a:effectLst/>
                <a:latin typeface="Arial" panose="020B0604020202020204" pitchFamily="34" charset="0"/>
                <a:cs typeface="Arial" panose="020B0604020202020204" pitchFamily="34" charset="0"/>
              </a:rPr>
              <a:t>Relationship</a:t>
            </a:r>
            <a:r>
              <a:rPr lang="de-DE" sz="2400" b="0" i="0" u="none" strike="noStrike" dirty="0">
                <a:solidFill>
                  <a:srgbClr val="000000"/>
                </a:solidFill>
                <a:effectLst/>
                <a:latin typeface="Arial" panose="020B0604020202020204" pitchFamily="34" charset="0"/>
                <a:cs typeface="Arial" panose="020B0604020202020204" pitchFamily="34" charset="0"/>
              </a:rPr>
              <a:t> Management (CRM) </a:t>
            </a:r>
            <a:r>
              <a:rPr lang="de-DE" sz="2400" b="0" i="0" u="none" strike="noStrike" dirty="0" err="1">
                <a:solidFill>
                  <a:srgbClr val="000000"/>
                </a:solidFill>
                <a:effectLst/>
                <a:latin typeface="Arial" panose="020B0604020202020204" pitchFamily="34" charset="0"/>
                <a:cs typeface="Arial" panose="020B0604020202020204" pitchFamily="34" charset="0"/>
              </a:rPr>
              <a:t>systems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manage and </a:t>
            </a:r>
            <a:r>
              <a:rPr lang="de-DE" sz="2400" b="0" i="0" u="none" strike="noStrike" dirty="0" err="1">
                <a:solidFill>
                  <a:srgbClr val="000000"/>
                </a:solidFill>
                <a:effectLst/>
                <a:latin typeface="Arial" panose="020B0604020202020204" pitchFamily="34" charset="0"/>
                <a:cs typeface="Arial" panose="020B0604020202020204" pitchFamily="34" charset="0"/>
              </a:rPr>
              <a:t>analyze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customer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interactions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data</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endParaRPr lang="de-DE" sz="2400" b="0" i="0" u="none" strike="noStrike" dirty="0">
              <a:solidFill>
                <a:srgbClr val="000000"/>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de-DE" sz="2400" b="1" i="0" u="none" strike="noStrike" dirty="0">
                <a:solidFill>
                  <a:srgbClr val="16A637"/>
                </a:solidFill>
                <a:effectLst/>
                <a:latin typeface="Arial" panose="020B0604020202020204" pitchFamily="34" charset="0"/>
                <a:cs typeface="Arial" panose="020B0604020202020204" pitchFamily="34" charset="0"/>
              </a:rPr>
              <a:t>Networking Tools</a:t>
            </a:r>
            <a:r>
              <a:rPr lang="de-DE" sz="2400" b="0" i="0" u="none" strike="noStrike" dirty="0">
                <a:solidFill>
                  <a:srgbClr val="16A637"/>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Use </a:t>
            </a:r>
            <a:r>
              <a:rPr lang="de-DE" sz="2400" b="0" i="0" u="none" strike="noStrike" dirty="0" err="1">
                <a:solidFill>
                  <a:srgbClr val="000000"/>
                </a:solidFill>
                <a:effectLst/>
                <a:latin typeface="Arial" panose="020B0604020202020204" pitchFamily="34" charset="0"/>
                <a:cs typeface="Arial" panose="020B0604020202020204" pitchFamily="34" charset="0"/>
              </a:rPr>
              <a:t>tools</a:t>
            </a:r>
            <a:r>
              <a:rPr lang="de-DE" sz="2400" b="0" i="0" u="none" strike="noStrike" dirty="0">
                <a:solidFill>
                  <a:srgbClr val="000000"/>
                </a:solidFill>
                <a:effectLst/>
                <a:latin typeface="Arial" panose="020B0604020202020204" pitchFamily="34" charset="0"/>
                <a:cs typeface="Arial" panose="020B0604020202020204" pitchFamily="34" charset="0"/>
              </a:rPr>
              <a:t> like LinkedIn, professional </a:t>
            </a:r>
            <a:r>
              <a:rPr lang="de-DE" sz="2400" b="0" i="0" u="none" strike="noStrike" dirty="0" err="1">
                <a:solidFill>
                  <a:srgbClr val="000000"/>
                </a:solidFill>
                <a:effectLst/>
                <a:latin typeface="Arial" panose="020B0604020202020204" pitchFamily="34" charset="0"/>
                <a:cs typeface="Arial" panose="020B0604020202020204" pitchFamily="34" charset="0"/>
              </a:rPr>
              <a:t>networking</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groups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industry-specific</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forums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algn="l"/>
            <a:endParaRPr lang="de-DE" sz="2400" b="0" i="0" u="none" strike="noStrike" dirty="0">
              <a:solidFill>
                <a:srgbClr val="000000"/>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de-DE" sz="2400" b="1" i="0" u="none" strike="noStrike" dirty="0" err="1">
                <a:solidFill>
                  <a:srgbClr val="16A637"/>
                </a:solidFill>
                <a:effectLst/>
                <a:latin typeface="Arial" panose="020B0604020202020204" pitchFamily="34" charset="0"/>
                <a:cs typeface="Arial" panose="020B0604020202020204" pitchFamily="34" charset="0"/>
              </a:rPr>
              <a:t>Continuous</a:t>
            </a:r>
            <a:r>
              <a:rPr lang="de-DE" sz="2400" b="1" i="0" u="none" strike="noStrike" dirty="0">
                <a:solidFill>
                  <a:srgbClr val="16A637"/>
                </a:solidFill>
                <a:effectLst/>
                <a:latin typeface="Arial" panose="020B0604020202020204" pitchFamily="34" charset="0"/>
                <a:cs typeface="Arial" panose="020B0604020202020204" pitchFamily="34" charset="0"/>
              </a:rPr>
              <a:t> Learning</a:t>
            </a:r>
            <a:r>
              <a:rPr lang="de-DE" sz="2400" b="0" i="0" u="none" strike="noStrike" dirty="0">
                <a:solidFill>
                  <a:srgbClr val="16A637"/>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Stay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updated</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with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industry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trends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continuously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seek</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learn</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grow</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network.</a:t>
            </a:r>
          </a:p>
          <a:p>
            <a:pPr algn="l"/>
            <a:endParaRPr lang="de-DE" sz="2400" b="0" i="0" u="none" strike="noStrike" dirty="0">
              <a:solidFill>
                <a:srgbClr val="000000"/>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de-DE" sz="2400" b="1" i="0" u="none" strike="noStrike" dirty="0">
                <a:solidFill>
                  <a:srgbClr val="16A637"/>
                </a:solidFill>
                <a:effectLst/>
                <a:latin typeface="Arial" panose="020B0604020202020204" pitchFamily="34" charset="0"/>
                <a:cs typeface="Arial" panose="020B0604020202020204" pitchFamily="34" charset="0"/>
              </a:rPr>
              <a:t>Follow-</a:t>
            </a:r>
            <a:r>
              <a:rPr lang="de-DE" sz="2400" b="1" i="0" u="none" strike="noStrike" dirty="0" err="1">
                <a:solidFill>
                  <a:srgbClr val="16A637"/>
                </a:solidFill>
                <a:effectLst/>
                <a:latin typeface="Arial" panose="020B0604020202020204" pitchFamily="34" charset="0"/>
                <a:cs typeface="Arial" panose="020B0604020202020204" pitchFamily="34" charset="0"/>
              </a:rPr>
              <a:t>up</a:t>
            </a:r>
            <a:r>
              <a:rPr lang="de-DE" sz="2400" b="0" i="0" u="none" strike="noStrike" dirty="0">
                <a:solidFill>
                  <a:srgbClr val="16A637"/>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After initial </a:t>
            </a:r>
            <a:r>
              <a:rPr lang="de-DE" sz="2400" b="0" i="0" u="none" strike="noStrike" dirty="0" err="1">
                <a:solidFill>
                  <a:srgbClr val="000000"/>
                </a:solidFill>
                <a:effectLst/>
                <a:latin typeface="Arial" panose="020B0604020202020204" pitchFamily="34" charset="0"/>
                <a:cs typeface="Arial" panose="020B0604020202020204" pitchFamily="34" charset="0"/>
              </a:rPr>
              <a:t>meetings</a:t>
            </a:r>
            <a:r>
              <a:rPr lang="de-DE" sz="2400" b="0" i="0" u="none" strike="noStrike" dirty="0">
                <a:solidFill>
                  <a:srgbClr val="000000"/>
                </a:solidFill>
                <a:effectLst/>
                <a:latin typeface="Arial" panose="020B0604020202020204" pitchFamily="34" charset="0"/>
                <a:cs typeface="Arial" panose="020B0604020202020204" pitchFamily="34" charset="0"/>
              </a:rPr>
              <a:t>, follow </a:t>
            </a:r>
            <a:r>
              <a:rPr lang="de-DE" sz="2400" b="0" i="0" u="none" strike="noStrike" dirty="0" err="1">
                <a:solidFill>
                  <a:srgbClr val="000000"/>
                </a:solidFill>
                <a:effectLst/>
                <a:latin typeface="Arial" panose="020B0604020202020204" pitchFamily="34" charset="0"/>
                <a:cs typeface="Arial" panose="020B0604020202020204" pitchFamily="34" charset="0"/>
              </a:rPr>
              <a:t>up</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with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personalized</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messages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or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emails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keep</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connection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alive</a:t>
            </a:r>
            <a:r>
              <a:rPr lang="de-DE" sz="2400" b="0" i="0" u="none" strike="noStrike" dirty="0">
                <a:solidFill>
                  <a:srgbClr val="000000"/>
                </a:solidFill>
                <a:effectLst/>
                <a:latin typeface="Arial" panose="020B0604020202020204" pitchFamily="34" charset="0"/>
                <a:cs typeface="Arial" panose="020B0604020202020204" pitchFamily="34" charset="0"/>
              </a:rPr>
              <a:t>.</a:t>
            </a:r>
          </a:p>
        </p:txBody>
      </p:sp>
      <p:pic>
        <p:nvPicPr>
          <p:cNvPr id="6" name="Immagine 5" descr="Immagine che contiene testo, schermata, Rettangolo, diagramma&#10;&#10;Descrizione generata automaticamente">
            <a:extLst>
              <a:ext uri="{FF2B5EF4-FFF2-40B4-BE49-F238E27FC236}">
                <a16:creationId xmlns:a16="http://schemas.microsoft.com/office/drawing/2014/main" id="{6148DD90-68D8-E5F3-F6E3-20FF6695FBFE}"/>
              </a:ext>
            </a:extLst>
          </p:cNvPr>
          <p:cNvPicPr>
            <a:picLocks noChangeAspect="1"/>
          </p:cNvPicPr>
          <p:nvPr/>
        </p:nvPicPr>
        <p:blipFill rotWithShape="1">
          <a:blip r:embed="rId2">
            <a:extLst>
              <a:ext uri="{28A0092B-C50C-407E-A947-70E740481C1C}">
                <a14:useLocalDpi xmlns:a14="http://schemas.microsoft.com/office/drawing/2010/main" val="0"/>
              </a:ext>
            </a:extLst>
          </a:blip>
          <a:srcRect l="17403" t="12959" r="18885" b="23330"/>
          <a:stretch/>
        </p:blipFill>
        <p:spPr>
          <a:xfrm>
            <a:off x="11372850" y="2700307"/>
            <a:ext cx="5600699" cy="5600700"/>
          </a:xfrm>
          <a:prstGeom prst="rect">
            <a:avLst/>
          </a:prstGeom>
        </p:spPr>
      </p:pic>
      <p:pic>
        <p:nvPicPr>
          <p:cNvPr id="1025" name="Picture 1" descr="Light blue background with darker blue and white blobs and patterns over it. To the left, there is a vertical timelines of icons in yellow, dark orange, light orange, green, and teal. The title reads: Networking Steps to Success. Underneath it is a list that reads: self-inquiry, learn what networking is and isn't, list people you already have relationships with, practice (a lot), and follow up or sustain relationships.">
            <a:extLst>
              <a:ext uri="{FF2B5EF4-FFF2-40B4-BE49-F238E27FC236}">
                <a16:creationId xmlns:a16="http://schemas.microsoft.com/office/drawing/2014/main" id="{1C07D4F1-CB7B-614C-079F-43623CA26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84" y="3209984"/>
            <a:ext cx="4524316" cy="452431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2EEDA568-E99E-BAE4-72EC-20821EEF19A9}"/>
              </a:ext>
            </a:extLst>
          </p:cNvPr>
          <p:cNvSpPr txBox="1"/>
          <p:nvPr/>
        </p:nvSpPr>
        <p:spPr>
          <a:xfrm>
            <a:off x="11506200" y="7934651"/>
            <a:ext cx="9144000" cy="369332"/>
          </a:xfrm>
          <a:prstGeom prst="rect">
            <a:avLst/>
          </a:prstGeom>
          <a:noFill/>
        </p:spPr>
        <p:txBody>
          <a:bodyPr wrap="square">
            <a:spAutoFit/>
          </a:bodyPr>
          <a:lstStyle/>
          <a:p>
            <a:r>
              <a:rPr lang="de-DE" dirty="0">
                <a:solidFill>
                  <a:schemeClr val="tx2"/>
                </a:solidFill>
              </a:rPr>
              <a:t>Illustration 5:</a:t>
            </a:r>
          </a:p>
        </p:txBody>
      </p:sp>
      <p:sp>
        <p:nvSpPr>
          <p:cNvPr id="9" name="Rectangle 2">
            <a:extLst>
              <a:ext uri="{FF2B5EF4-FFF2-40B4-BE49-F238E27FC236}">
                <a16:creationId xmlns:a16="http://schemas.microsoft.com/office/drawing/2014/main" id="{A1938966-C9C8-3745-EA62-42532AFA373E}"/>
              </a:ext>
            </a:extLst>
          </p:cNvPr>
          <p:cNvSpPr>
            <a:spLocks noChangeArrowheads="1"/>
          </p:cNvSpPr>
          <p:nvPr/>
        </p:nvSpPr>
        <p:spPr bwMode="auto">
          <a:xfrm flipV="1">
            <a:off x="12611100" y="-6105311"/>
            <a:ext cx="53721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1800" b="0" i="0" u="none" strike="noStrike" cap="none" normalizeH="0" baseline="0">
                <a:ln>
                  <a:noFill/>
                </a:ln>
                <a:solidFill>
                  <a:schemeClr val="tx1"/>
                </a:solidFill>
                <a:effectLst/>
                <a:latin typeface="Arial" panose="020B0604020202020204" pitchFamily="34" charset="0"/>
              </a:rPr>
            </a:br>
            <a:endParaRPr kumimoji="0" lang="de-DE" alt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95666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48CFC8-B9E4-9951-3A54-54629E2F58EC}"/>
              </a:ext>
            </a:extLst>
          </p:cNvPr>
          <p:cNvSpPr txBox="1"/>
          <p:nvPr/>
        </p:nvSpPr>
        <p:spPr>
          <a:xfrm>
            <a:off x="1371600" y="1943100"/>
            <a:ext cx="12268200" cy="707886"/>
          </a:xfrm>
          <a:prstGeom prst="rect">
            <a:avLst/>
          </a:prstGeom>
          <a:noFill/>
        </p:spPr>
        <p:txBody>
          <a:bodyPr wrap="square" rtlCol="0">
            <a:spAutoFit/>
          </a:bodyPr>
          <a:lstStyle/>
          <a:p>
            <a:pPr algn="l"/>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Source</a:t>
            </a:r>
          </a:p>
        </p:txBody>
      </p:sp>
      <p:sp>
        <p:nvSpPr>
          <p:cNvPr id="2" name="Textfeld 1">
            <a:extLst>
              <a:ext uri="{FF2B5EF4-FFF2-40B4-BE49-F238E27FC236}">
                <a16:creationId xmlns:a16="http://schemas.microsoft.com/office/drawing/2014/main" id="{8D618D10-AD65-9C14-EE7E-3706F7871B8F}"/>
              </a:ext>
            </a:extLst>
          </p:cNvPr>
          <p:cNvSpPr txBox="1"/>
          <p:nvPr/>
        </p:nvSpPr>
        <p:spPr>
          <a:xfrm>
            <a:off x="1371600" y="3162300"/>
            <a:ext cx="15544800" cy="3693319"/>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Source 1: </a:t>
            </a:r>
            <a:r>
              <a:rPr lang="de-DE" sz="2400" dirty="0">
                <a:latin typeface="Arial" panose="020B0604020202020204" pitchFamily="34" charset="0"/>
                <a:cs typeface="Arial" panose="020B0604020202020204" pitchFamily="34" charset="0"/>
                <a:hlinkClick r:id="rId2"/>
              </a:rPr>
              <a:t>https://www.hypergene.com/resources/blog/business-model-what-it-is-and-how-you-create-one/</a:t>
            </a:r>
            <a:r>
              <a:rPr lang="de-DE" sz="2400" dirty="0">
                <a:latin typeface="Arial" panose="020B0604020202020204" pitchFamily="34" charset="0"/>
                <a:cs typeface="Arial" panose="020B0604020202020204" pitchFamily="34" charset="0"/>
              </a:rPr>
              <a:t> </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Source 2: </a:t>
            </a:r>
            <a:r>
              <a:rPr lang="de-DE" sz="2400" dirty="0">
                <a:latin typeface="Arial" panose="020B0604020202020204" pitchFamily="34" charset="0"/>
                <a:cs typeface="Arial" panose="020B0604020202020204" pitchFamily="34" charset="0"/>
                <a:hlinkClick r:id="rId3"/>
              </a:rPr>
              <a:t>https://www.ecommerce-nation.com/business-model-canvas-examples-step-guide/</a:t>
            </a:r>
            <a:r>
              <a:rPr lang="de-DE" sz="2400" dirty="0">
                <a:latin typeface="Arial" panose="020B0604020202020204" pitchFamily="34" charset="0"/>
                <a:cs typeface="Arial" panose="020B0604020202020204" pitchFamily="34" charset="0"/>
              </a:rPr>
              <a:t> </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Source 3: </a:t>
            </a:r>
            <a:r>
              <a:rPr lang="de-DE" sz="2400" dirty="0">
                <a:latin typeface="Arial" panose="020B0604020202020204" pitchFamily="34" charset="0"/>
                <a:cs typeface="Arial" panose="020B0604020202020204" pitchFamily="34" charset="0"/>
                <a:hlinkClick r:id="rId4"/>
              </a:rPr>
              <a:t>https://thesocialchangeagency.org/resources/network-building-canvas-peer-network/</a:t>
            </a:r>
            <a:r>
              <a:rPr lang="de-DE" sz="2400" dirty="0">
                <a:latin typeface="Arial" panose="020B0604020202020204" pitchFamily="34" charset="0"/>
                <a:cs typeface="Arial" panose="020B0604020202020204" pitchFamily="34" charset="0"/>
              </a:rPr>
              <a:t> </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Source 4: </a:t>
            </a:r>
            <a:r>
              <a:rPr lang="de-DE" sz="2400" dirty="0">
                <a:latin typeface="Arial" panose="020B0604020202020204" pitchFamily="34" charset="0"/>
                <a:cs typeface="Arial" panose="020B0604020202020204" pitchFamily="34" charset="0"/>
                <a:hlinkClick r:id="rId5"/>
              </a:rPr>
              <a:t>https://stock.adobe.com/de/images/teamwork-zusammenarbeit/82679541</a:t>
            </a:r>
            <a:endParaRPr lang="de-DE" sz="2400" dirty="0">
              <a:latin typeface="Arial" panose="020B0604020202020204" pitchFamily="34" charset="0"/>
              <a:cs typeface="Arial" panose="020B0604020202020204" pitchFamily="34" charset="0"/>
            </a:endParaRP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Source 5: </a:t>
            </a:r>
            <a:r>
              <a:rPr lang="de-DE" sz="2400" dirty="0">
                <a:latin typeface="Arial" panose="020B0604020202020204" pitchFamily="34" charset="0"/>
                <a:cs typeface="Arial" panose="020B0604020202020204" pitchFamily="34" charset="0"/>
                <a:hlinkClick r:id="rId6"/>
              </a:rPr>
              <a:t>https://www.instagram.com/p/CtM1wVGJduU/?ref=syn_article_esquireph&amp;hl=cs</a:t>
            </a:r>
            <a:endParaRPr lang="de-DE" sz="2400"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1272928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95E74F6-2D60-E359-665D-C25F973F47D4}"/>
              </a:ext>
            </a:extLst>
          </p:cNvPr>
          <p:cNvSpPr txBox="1"/>
          <p:nvPr/>
        </p:nvSpPr>
        <p:spPr>
          <a:xfrm>
            <a:off x="2293940" y="977207"/>
            <a:ext cx="8334793" cy="769441"/>
          </a:xfrm>
          <a:prstGeom prst="rect">
            <a:avLst/>
          </a:prstGeom>
          <a:noFill/>
        </p:spPr>
        <p:txBody>
          <a:bodyPr wrap="square" rtlCol="0">
            <a:spAutoFit/>
          </a:bodyPr>
          <a:lstStyle/>
          <a:p>
            <a:r>
              <a:rPr lang="es-ES" sz="4400" b="1"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What to know before starting?</a:t>
            </a:r>
          </a:p>
        </p:txBody>
      </p:sp>
      <p:sp>
        <p:nvSpPr>
          <p:cNvPr id="7" name="CuadroTexto 6">
            <a:extLst>
              <a:ext uri="{FF2B5EF4-FFF2-40B4-BE49-F238E27FC236}">
                <a16:creationId xmlns:a16="http://schemas.microsoft.com/office/drawing/2014/main" id="{7F7FABBE-E7DD-3180-FD7B-8481A2304D36}"/>
              </a:ext>
            </a:extLst>
          </p:cNvPr>
          <p:cNvSpPr txBox="1"/>
          <p:nvPr/>
        </p:nvSpPr>
        <p:spPr>
          <a:xfrm>
            <a:off x="1132934" y="3837046"/>
            <a:ext cx="5115466" cy="461665"/>
          </a:xfrm>
          <a:prstGeom prst="rect">
            <a:avLst/>
          </a:prstGeom>
          <a:noFill/>
        </p:spPr>
        <p:txBody>
          <a:bodyPr wrap="square" rtlCol="0">
            <a:spAutoFit/>
          </a:bodyPr>
          <a:lstStyle/>
          <a:p>
            <a:r>
              <a:rPr lang="es-ES" sz="2400" dirty="0">
                <a:latin typeface="Arial" panose="020B0604020202020204" pitchFamily="34" charset="0"/>
                <a:ea typeface="Microsoft Sans Serif" panose="020B0604020202020204" pitchFamily="34" charset="0"/>
                <a:cs typeface="Arial" panose="020B0604020202020204" pitchFamily="34" charset="0"/>
              </a:rPr>
              <a:t>Understanding what networking is </a:t>
            </a:r>
          </a:p>
        </p:txBody>
      </p:sp>
      <p:sp>
        <p:nvSpPr>
          <p:cNvPr id="8" name="CuadroTexto 7">
            <a:extLst>
              <a:ext uri="{FF2B5EF4-FFF2-40B4-BE49-F238E27FC236}">
                <a16:creationId xmlns:a16="http://schemas.microsoft.com/office/drawing/2014/main" id="{EBF569B6-330C-C121-1E9C-971D16740D3E}"/>
              </a:ext>
            </a:extLst>
          </p:cNvPr>
          <p:cNvSpPr txBox="1"/>
          <p:nvPr/>
        </p:nvSpPr>
        <p:spPr>
          <a:xfrm>
            <a:off x="1132934" y="4674495"/>
            <a:ext cx="7630065" cy="830997"/>
          </a:xfrm>
          <a:prstGeom prst="rect">
            <a:avLst/>
          </a:prstGeom>
          <a:noFill/>
        </p:spPr>
        <p:txBody>
          <a:bodyPr wrap="square" rtlCol="0">
            <a:spAutoFit/>
          </a:bodyPr>
          <a:lstStyle/>
          <a:p>
            <a:r>
              <a:rPr lang="es-ES" sz="2400" dirty="0">
                <a:latin typeface="Arial" panose="020B0604020202020204" pitchFamily="34" charset="0"/>
                <a:ea typeface="Microsoft Sans Serif" panose="020B0604020202020204" pitchFamily="34" charset="0"/>
                <a:cs typeface="Arial" panose="020B0604020202020204" pitchFamily="34" charset="0"/>
              </a:rPr>
              <a:t>Understanding of Business canvas concept and Elements</a:t>
            </a:r>
          </a:p>
        </p:txBody>
      </p:sp>
      <p:sp>
        <p:nvSpPr>
          <p:cNvPr id="9" name="CuadroTexto 8">
            <a:extLst>
              <a:ext uri="{FF2B5EF4-FFF2-40B4-BE49-F238E27FC236}">
                <a16:creationId xmlns:a16="http://schemas.microsoft.com/office/drawing/2014/main" id="{A4ABBF63-0360-689C-23BE-65B680723DD4}"/>
              </a:ext>
            </a:extLst>
          </p:cNvPr>
          <p:cNvSpPr txBox="1"/>
          <p:nvPr/>
        </p:nvSpPr>
        <p:spPr>
          <a:xfrm>
            <a:off x="1193470" y="5575048"/>
            <a:ext cx="6872329" cy="461665"/>
          </a:xfrm>
          <a:prstGeom prst="rect">
            <a:avLst/>
          </a:prstGeom>
          <a:noFill/>
        </p:spPr>
        <p:txBody>
          <a:bodyPr wrap="square" rtlCol="0">
            <a:spAutoFit/>
          </a:bodyPr>
          <a:lstStyle/>
          <a:p>
            <a:pPr algn="l"/>
            <a:r>
              <a:rPr lang="de-DE" sz="2400" dirty="0" err="1">
                <a:latin typeface="Arial" panose="020B0604020202020204" pitchFamily="34" charset="0"/>
                <a:ea typeface="Microsoft Sans Serif" panose="020B0604020202020204" pitchFamily="34" charset="0"/>
                <a:cs typeface="Arial" panose="020B0604020202020204" pitchFamily="34" charset="0"/>
              </a:rPr>
              <a:t>Practical</a:t>
            </a:r>
            <a:r>
              <a:rPr lang="de-DE" sz="2400" dirty="0">
                <a:latin typeface="Arial" panose="020B0604020202020204" pitchFamily="34" charset="0"/>
                <a:ea typeface="Microsoft Sans Serif" panose="020B0604020202020204" pitchFamily="34" charset="0"/>
                <a:cs typeface="Arial" panose="020B0604020202020204" pitchFamily="34" charset="0"/>
              </a:rPr>
              <a:t> </a:t>
            </a:r>
            <a:r>
              <a:rPr lang="de-DE" sz="2400" dirty="0" err="1">
                <a:latin typeface="Arial" panose="020B0604020202020204" pitchFamily="34" charset="0"/>
                <a:ea typeface="Microsoft Sans Serif" panose="020B0604020202020204" pitchFamily="34" charset="0"/>
                <a:cs typeface="Arial" panose="020B0604020202020204" pitchFamily="34" charset="0"/>
              </a:rPr>
              <a:t>Tips</a:t>
            </a:r>
            <a:r>
              <a:rPr lang="de-DE" sz="2400" dirty="0">
                <a:latin typeface="Arial" panose="020B0604020202020204" pitchFamily="34" charset="0"/>
                <a:ea typeface="Microsoft Sans Serif" panose="020B0604020202020204" pitchFamily="34" charset="0"/>
                <a:cs typeface="Arial" panose="020B0604020202020204" pitchFamily="34" charset="0"/>
              </a:rPr>
              <a:t> </a:t>
            </a:r>
            <a:r>
              <a:rPr lang="de-DE" sz="2400" dirty="0" err="1">
                <a:latin typeface="Arial" panose="020B0604020202020204" pitchFamily="34" charset="0"/>
                <a:ea typeface="Microsoft Sans Serif" panose="020B0604020202020204" pitchFamily="34" charset="0"/>
                <a:cs typeface="Arial" panose="020B0604020202020204" pitchFamily="34" charset="0"/>
              </a:rPr>
              <a:t>for</a:t>
            </a:r>
            <a:r>
              <a:rPr lang="de-DE" sz="2400" dirty="0">
                <a:latin typeface="Arial" panose="020B0604020202020204" pitchFamily="34" charset="0"/>
                <a:ea typeface="Microsoft Sans Serif" panose="020B0604020202020204" pitchFamily="34" charset="0"/>
                <a:cs typeface="Arial" panose="020B0604020202020204" pitchFamily="34" charset="0"/>
              </a:rPr>
              <a:t> </a:t>
            </a:r>
            <a:r>
              <a:rPr lang="de-DE" sz="2400" dirty="0" err="1">
                <a:latin typeface="Arial" panose="020B0604020202020204" pitchFamily="34" charset="0"/>
                <a:ea typeface="Microsoft Sans Serif" panose="020B0604020202020204" pitchFamily="34" charset="0"/>
                <a:cs typeface="Arial" panose="020B0604020202020204" pitchFamily="34" charset="0"/>
              </a:rPr>
              <a:t>Sustaining</a:t>
            </a:r>
            <a:r>
              <a:rPr lang="de-DE" sz="2400" dirty="0">
                <a:latin typeface="Arial" panose="020B0604020202020204" pitchFamily="34" charset="0"/>
                <a:ea typeface="Microsoft Sans Serif" panose="020B0604020202020204" pitchFamily="34" charset="0"/>
                <a:cs typeface="Arial" panose="020B0604020202020204" pitchFamily="34" charset="0"/>
              </a:rPr>
              <a:t> Networks</a:t>
            </a:r>
          </a:p>
        </p:txBody>
      </p:sp>
      <p:sp>
        <p:nvSpPr>
          <p:cNvPr id="11" name="CuadroTexto 10">
            <a:extLst>
              <a:ext uri="{FF2B5EF4-FFF2-40B4-BE49-F238E27FC236}">
                <a16:creationId xmlns:a16="http://schemas.microsoft.com/office/drawing/2014/main" id="{E2E03A9D-E191-025E-CA8E-94F6BA95E782}"/>
              </a:ext>
            </a:extLst>
          </p:cNvPr>
          <p:cNvSpPr txBox="1"/>
          <p:nvPr/>
        </p:nvSpPr>
        <p:spPr>
          <a:xfrm>
            <a:off x="9733710" y="3331905"/>
            <a:ext cx="2935381" cy="461665"/>
          </a:xfrm>
          <a:prstGeom prst="rect">
            <a:avLst/>
          </a:prstGeom>
          <a:noFill/>
        </p:spPr>
        <p:txBody>
          <a:bodyPr wrap="square" rtlCol="0">
            <a:spAutoFit/>
          </a:bodyPr>
          <a:lstStyle/>
          <a:p>
            <a:r>
              <a:rPr lang="es-ES" sz="2400" dirty="0">
                <a:latin typeface="Arial" panose="020B0604020202020204" pitchFamily="34" charset="0"/>
                <a:ea typeface="Microsoft Sans Serif" panose="020B0604020202020204" pitchFamily="34" charset="0"/>
                <a:cs typeface="Arial" panose="020B0604020202020204" pitchFamily="34" charset="0"/>
              </a:rPr>
              <a:t>20 minutes</a:t>
            </a:r>
          </a:p>
        </p:txBody>
      </p:sp>
      <p:pic>
        <p:nvPicPr>
          <p:cNvPr id="24" name="Imagen 23">
            <a:extLst>
              <a:ext uri="{FF2B5EF4-FFF2-40B4-BE49-F238E27FC236}">
                <a16:creationId xmlns:a16="http://schemas.microsoft.com/office/drawing/2014/main" id="{97981A6E-9DB5-1080-2ED9-897BD0C6D6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79" t="1845" r="22913" b="4810"/>
          <a:stretch/>
        </p:blipFill>
        <p:spPr>
          <a:xfrm>
            <a:off x="604820" y="3923762"/>
            <a:ext cx="447645" cy="408720"/>
          </a:xfrm>
          <a:prstGeom prst="rect">
            <a:avLst/>
          </a:prstGeom>
        </p:spPr>
      </p:pic>
      <p:pic>
        <p:nvPicPr>
          <p:cNvPr id="25" name="Imagen 24">
            <a:extLst>
              <a:ext uri="{FF2B5EF4-FFF2-40B4-BE49-F238E27FC236}">
                <a16:creationId xmlns:a16="http://schemas.microsoft.com/office/drawing/2014/main" id="{D3CEF967-89B2-F012-B66D-685B47310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79" t="1845" r="22913" b="4810"/>
          <a:stretch/>
        </p:blipFill>
        <p:spPr>
          <a:xfrm>
            <a:off x="604819" y="4778225"/>
            <a:ext cx="447645" cy="408720"/>
          </a:xfrm>
          <a:prstGeom prst="rect">
            <a:avLst/>
          </a:prstGeom>
        </p:spPr>
      </p:pic>
      <p:pic>
        <p:nvPicPr>
          <p:cNvPr id="26" name="Imagen 25">
            <a:extLst>
              <a:ext uri="{FF2B5EF4-FFF2-40B4-BE49-F238E27FC236}">
                <a16:creationId xmlns:a16="http://schemas.microsoft.com/office/drawing/2014/main" id="{27D51F49-B604-6A75-75CC-85ADABE712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79" t="1845" r="22913" b="4810"/>
          <a:stretch/>
        </p:blipFill>
        <p:spPr>
          <a:xfrm>
            <a:off x="604819" y="5632688"/>
            <a:ext cx="447645" cy="408720"/>
          </a:xfrm>
          <a:prstGeom prst="rect">
            <a:avLst/>
          </a:prstGeom>
        </p:spPr>
      </p:pic>
      <p:sp>
        <p:nvSpPr>
          <p:cNvPr id="14" name="CuadroTexto 4">
            <a:extLst>
              <a:ext uri="{FF2B5EF4-FFF2-40B4-BE49-F238E27FC236}">
                <a16:creationId xmlns:a16="http://schemas.microsoft.com/office/drawing/2014/main" id="{9777193A-9183-A56B-1968-5748DCF7F246}"/>
              </a:ext>
            </a:extLst>
          </p:cNvPr>
          <p:cNvSpPr txBox="1"/>
          <p:nvPr/>
        </p:nvSpPr>
        <p:spPr>
          <a:xfrm>
            <a:off x="572160" y="2525040"/>
            <a:ext cx="5447639" cy="646331"/>
          </a:xfrm>
          <a:prstGeom prst="rect">
            <a:avLst/>
          </a:prstGeom>
          <a:noFill/>
        </p:spPr>
        <p:txBody>
          <a:bodyPr wrap="square" rtlCol="0">
            <a:spAutoFit/>
          </a:bodyPr>
          <a:lstStyle/>
          <a:p>
            <a:r>
              <a:rPr lang="es-ES" sz="36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What will you learn?</a:t>
            </a:r>
          </a:p>
        </p:txBody>
      </p:sp>
      <p:cxnSp>
        <p:nvCxnSpPr>
          <p:cNvPr id="16" name="Connettore diritto 15">
            <a:extLst>
              <a:ext uri="{FF2B5EF4-FFF2-40B4-BE49-F238E27FC236}">
                <a16:creationId xmlns:a16="http://schemas.microsoft.com/office/drawing/2014/main" id="{D58D4160-DEB8-16DA-57A7-2F7E3F37094E}"/>
              </a:ext>
            </a:extLst>
          </p:cNvPr>
          <p:cNvCxnSpPr>
            <a:cxnSpLocks/>
          </p:cNvCxnSpPr>
          <p:nvPr/>
        </p:nvCxnSpPr>
        <p:spPr>
          <a:xfrm>
            <a:off x="8763000" y="2982810"/>
            <a:ext cx="0" cy="4910026"/>
          </a:xfrm>
          <a:prstGeom prst="line">
            <a:avLst/>
          </a:prstGeom>
          <a:ln w="38100">
            <a:solidFill>
              <a:srgbClr val="16A637"/>
            </a:solidFill>
          </a:ln>
        </p:spPr>
        <p:style>
          <a:lnRef idx="2">
            <a:schemeClr val="accent6"/>
          </a:lnRef>
          <a:fillRef idx="0">
            <a:schemeClr val="accent6"/>
          </a:fillRef>
          <a:effectRef idx="1">
            <a:schemeClr val="accent6"/>
          </a:effectRef>
          <a:fontRef idx="minor">
            <a:schemeClr val="tx1"/>
          </a:fontRef>
        </p:style>
      </p:cxnSp>
      <p:sp>
        <p:nvSpPr>
          <p:cNvPr id="19" name="CuadroTexto 4">
            <a:extLst>
              <a:ext uri="{FF2B5EF4-FFF2-40B4-BE49-F238E27FC236}">
                <a16:creationId xmlns:a16="http://schemas.microsoft.com/office/drawing/2014/main" id="{6F24C3E8-8F10-FF18-A059-06E6D4D9A6E4}"/>
              </a:ext>
            </a:extLst>
          </p:cNvPr>
          <p:cNvSpPr txBox="1"/>
          <p:nvPr/>
        </p:nvSpPr>
        <p:spPr>
          <a:xfrm>
            <a:off x="9004101" y="2534315"/>
            <a:ext cx="7696199" cy="646331"/>
          </a:xfrm>
          <a:prstGeom prst="rect">
            <a:avLst/>
          </a:prstGeom>
          <a:noFill/>
        </p:spPr>
        <p:txBody>
          <a:bodyPr wrap="square" rtlCol="0">
            <a:spAutoFit/>
          </a:bodyPr>
          <a:lstStyle/>
          <a:p>
            <a:r>
              <a:rPr lang="es-ES" sz="36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How much time will it take?</a:t>
            </a:r>
          </a:p>
        </p:txBody>
      </p:sp>
      <p:pic>
        <p:nvPicPr>
          <p:cNvPr id="21" name="Immagine 20" descr="Immagine che contiene design&#10;&#10;Descrizione generata automaticamente con attendibilità media">
            <a:extLst>
              <a:ext uri="{FF2B5EF4-FFF2-40B4-BE49-F238E27FC236}">
                <a16:creationId xmlns:a16="http://schemas.microsoft.com/office/drawing/2014/main" id="{85EC170D-1A24-EC21-004C-1ABDA2A37E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417" t="14444" r="65247" b="41832"/>
          <a:stretch/>
        </p:blipFill>
        <p:spPr>
          <a:xfrm>
            <a:off x="9004101" y="3331905"/>
            <a:ext cx="629848" cy="636532"/>
          </a:xfrm>
          <a:prstGeom prst="rect">
            <a:avLst/>
          </a:prstGeom>
        </p:spPr>
      </p:pic>
      <p:sp>
        <p:nvSpPr>
          <p:cNvPr id="22" name="CuadroTexto 4">
            <a:extLst>
              <a:ext uri="{FF2B5EF4-FFF2-40B4-BE49-F238E27FC236}">
                <a16:creationId xmlns:a16="http://schemas.microsoft.com/office/drawing/2014/main" id="{481FCA4D-0463-CCDE-6C4E-30C5BC05282A}"/>
              </a:ext>
            </a:extLst>
          </p:cNvPr>
          <p:cNvSpPr txBox="1"/>
          <p:nvPr/>
        </p:nvSpPr>
        <p:spPr>
          <a:xfrm>
            <a:off x="9004101" y="4258996"/>
            <a:ext cx="7696199" cy="646331"/>
          </a:xfrm>
          <a:prstGeom prst="rect">
            <a:avLst/>
          </a:prstGeom>
          <a:noFill/>
        </p:spPr>
        <p:txBody>
          <a:bodyPr wrap="square" rtlCol="0">
            <a:spAutoFit/>
          </a:bodyPr>
          <a:lstStyle/>
          <a:p>
            <a:r>
              <a:rPr lang="es-ES" sz="36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EQF level </a:t>
            </a:r>
          </a:p>
        </p:txBody>
      </p:sp>
      <p:sp>
        <p:nvSpPr>
          <p:cNvPr id="28" name="CuadroTexto 10">
            <a:extLst>
              <a:ext uri="{FF2B5EF4-FFF2-40B4-BE49-F238E27FC236}">
                <a16:creationId xmlns:a16="http://schemas.microsoft.com/office/drawing/2014/main" id="{52AF8748-FA24-80EA-0197-5B319B0E04CA}"/>
              </a:ext>
            </a:extLst>
          </p:cNvPr>
          <p:cNvSpPr txBox="1"/>
          <p:nvPr/>
        </p:nvSpPr>
        <p:spPr>
          <a:xfrm>
            <a:off x="9067801" y="4871920"/>
            <a:ext cx="2935381" cy="461665"/>
          </a:xfrm>
          <a:prstGeom prst="rect">
            <a:avLst/>
          </a:prstGeom>
          <a:noFill/>
        </p:spPr>
        <p:txBody>
          <a:bodyPr wrap="square" rtlCol="0">
            <a:spAutoFit/>
          </a:bodyPr>
          <a:lstStyle/>
          <a:p>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Level 3</a:t>
            </a:r>
          </a:p>
        </p:txBody>
      </p:sp>
      <p:sp>
        <p:nvSpPr>
          <p:cNvPr id="29" name="CuadroTexto 4">
            <a:extLst>
              <a:ext uri="{FF2B5EF4-FFF2-40B4-BE49-F238E27FC236}">
                <a16:creationId xmlns:a16="http://schemas.microsoft.com/office/drawing/2014/main" id="{E3637801-BC5D-FE73-E3B8-431D55EC81A4}"/>
              </a:ext>
            </a:extLst>
          </p:cNvPr>
          <p:cNvSpPr txBox="1"/>
          <p:nvPr/>
        </p:nvSpPr>
        <p:spPr>
          <a:xfrm>
            <a:off x="9031382" y="5899488"/>
            <a:ext cx="7696199" cy="1200329"/>
          </a:xfrm>
          <a:prstGeom prst="rect">
            <a:avLst/>
          </a:prstGeom>
          <a:noFill/>
        </p:spPr>
        <p:txBody>
          <a:bodyPr wrap="square" rtlCol="0">
            <a:spAutoFit/>
          </a:bodyPr>
          <a:lstStyle/>
          <a:p>
            <a:r>
              <a:rPr lang="es-ES" sz="36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Who created the content and will recognise your learning?</a:t>
            </a:r>
          </a:p>
        </p:txBody>
      </p:sp>
      <p:sp>
        <p:nvSpPr>
          <p:cNvPr id="30" name="CuadroTexto 10">
            <a:extLst>
              <a:ext uri="{FF2B5EF4-FFF2-40B4-BE49-F238E27FC236}">
                <a16:creationId xmlns:a16="http://schemas.microsoft.com/office/drawing/2014/main" id="{B4C649AF-7F43-B9C9-9AAA-203A6050700B}"/>
              </a:ext>
            </a:extLst>
          </p:cNvPr>
          <p:cNvSpPr txBox="1"/>
          <p:nvPr/>
        </p:nvSpPr>
        <p:spPr>
          <a:xfrm>
            <a:off x="9067801" y="7152520"/>
            <a:ext cx="7851960" cy="1200329"/>
          </a:xfrm>
          <a:prstGeom prst="rect">
            <a:avLst/>
          </a:prstGeom>
          <a:noFill/>
        </p:spPr>
        <p:txBody>
          <a:bodyPr wrap="square" rtlCol="0">
            <a:spAutoFit/>
          </a:bodyPr>
          <a:lstStyle/>
          <a:p>
            <a:r>
              <a:rPr lang="es-ES" sz="2400" dirty="0">
                <a:latin typeface="Arial" panose="020B0604020202020204" pitchFamily="34" charset="0"/>
                <a:ea typeface="Microsoft Sans Serif" panose="020B0604020202020204" pitchFamily="34" charset="0"/>
                <a:cs typeface="Arial" panose="020B0604020202020204" pitchFamily="34" charset="0"/>
              </a:rPr>
              <a:t>This material was created by the partners of the Erasmus+ project “Upskilling Rural” that will recognise your learning as well. </a:t>
            </a:r>
          </a:p>
        </p:txBody>
      </p:sp>
    </p:spTree>
    <p:extLst>
      <p:ext uri="{BB962C8B-B14F-4D97-AF65-F5344CB8AC3E}">
        <p14:creationId xmlns:p14="http://schemas.microsoft.com/office/powerpoint/2010/main" val="655442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
            <a:extLst>
              <a:ext uri="{FF2B5EF4-FFF2-40B4-BE49-F238E27FC236}">
                <a16:creationId xmlns:a16="http://schemas.microsoft.com/office/drawing/2014/main" id="{74F5A0B2-6A67-BECC-4759-4A3890E0AD7F}"/>
              </a:ext>
            </a:extLst>
          </p:cNvPr>
          <p:cNvSpPr txBox="1"/>
          <p:nvPr/>
        </p:nvSpPr>
        <p:spPr>
          <a:xfrm>
            <a:off x="2241176" y="876300"/>
            <a:ext cx="8334793" cy="769441"/>
          </a:xfrm>
          <a:prstGeom prst="rect">
            <a:avLst/>
          </a:prstGeom>
          <a:noFill/>
        </p:spPr>
        <p:txBody>
          <a:bodyPr wrap="square" rtlCol="0">
            <a:spAutoFit/>
          </a:bodyPr>
          <a:lstStyle/>
          <a:p>
            <a:r>
              <a:rPr lang="es-ES" sz="4400" b="1"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Let’s start... but first think</a:t>
            </a:r>
          </a:p>
        </p:txBody>
      </p:sp>
      <p:pic>
        <p:nvPicPr>
          <p:cNvPr id="2" name="Build�20Long-Lasting�20Networks�20with�20Business�20Canvas.mp4">
            <a:hlinkClick r:id="" action="ppaction://media"/>
            <a:extLst>
              <a:ext uri="{FF2B5EF4-FFF2-40B4-BE49-F238E27FC236}">
                <a16:creationId xmlns:a16="http://schemas.microsoft.com/office/drawing/2014/main" id="{7D90497D-697D-A330-BF56-E880898D21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8400" y="1645741"/>
            <a:ext cx="12598400" cy="7086600"/>
          </a:xfrm>
          <a:prstGeom prst="rect">
            <a:avLst/>
          </a:prstGeom>
        </p:spPr>
      </p:pic>
    </p:spTree>
    <p:extLst>
      <p:ext uri="{BB962C8B-B14F-4D97-AF65-F5344CB8AC3E}">
        <p14:creationId xmlns:p14="http://schemas.microsoft.com/office/powerpoint/2010/main" val="270416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B927D-B4BB-9EA5-48CA-3484C436B67C}"/>
              </a:ext>
            </a:extLst>
          </p:cNvPr>
          <p:cNvSpPr txBox="1"/>
          <p:nvPr/>
        </p:nvSpPr>
        <p:spPr>
          <a:xfrm>
            <a:off x="1476791" y="2109322"/>
            <a:ext cx="15439607" cy="707886"/>
          </a:xfrm>
          <a:prstGeom prst="rect">
            <a:avLst/>
          </a:prstGeom>
          <a:noFill/>
        </p:spPr>
        <p:txBody>
          <a:bodyPr wrap="square" rtlCol="0">
            <a:spAutoFit/>
          </a:bodyPr>
          <a:lstStyle/>
          <a:p>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What</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is</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Networking?</a:t>
            </a:r>
            <a:endParaRPr lang="es-ES"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Imagen 24">
            <a:extLst>
              <a:ext uri="{FF2B5EF4-FFF2-40B4-BE49-F238E27FC236}">
                <a16:creationId xmlns:a16="http://schemas.microsoft.com/office/drawing/2014/main" id="{74C45D5C-C0BD-512F-8345-4DC9894030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429582" y="3394650"/>
            <a:ext cx="447645" cy="408720"/>
          </a:xfrm>
          <a:prstGeom prst="rect">
            <a:avLst/>
          </a:prstGeom>
        </p:spPr>
      </p:pic>
      <p:sp>
        <p:nvSpPr>
          <p:cNvPr id="3" name="CuadroTexto 3">
            <a:extLst>
              <a:ext uri="{FF2B5EF4-FFF2-40B4-BE49-F238E27FC236}">
                <a16:creationId xmlns:a16="http://schemas.microsoft.com/office/drawing/2014/main" id="{715122A4-E1E2-A787-6A3B-60EF447CA6F4}"/>
              </a:ext>
            </a:extLst>
          </p:cNvPr>
          <p:cNvSpPr txBox="1"/>
          <p:nvPr/>
        </p:nvSpPr>
        <p:spPr>
          <a:xfrm>
            <a:off x="2057400" y="3308583"/>
            <a:ext cx="7543800" cy="4154984"/>
          </a:xfrm>
          <a:prstGeom prst="rect">
            <a:avLst/>
          </a:prstGeom>
          <a:noFill/>
        </p:spPr>
        <p:txBody>
          <a:bodyPr wrap="square" rtlCol="0">
            <a:spAutoFit/>
          </a:bodyPr>
          <a:lstStyle/>
          <a:p>
            <a:r>
              <a:rPr lang="de-DE" sz="2400" i="0" u="none" strike="noStrike" dirty="0" err="1">
                <a:solidFill>
                  <a:srgbClr val="000000"/>
                </a:solidFill>
                <a:effectLst/>
                <a:latin typeface="Arial" panose="020B0604020202020204" pitchFamily="34" charset="0"/>
                <a:cs typeface="Arial" panose="020B0604020202020204" pitchFamily="34" charset="0"/>
              </a:rPr>
              <a:t>It</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is</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the</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act</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of</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building</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relationship</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with</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other</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people</a:t>
            </a:r>
            <a:r>
              <a:rPr lang="de-DE" sz="2400" i="0" u="none" strike="noStrike" dirty="0">
                <a:solidFill>
                  <a:srgbClr val="000000"/>
                </a:solidFill>
                <a:effectLst/>
                <a:latin typeface="Arial" panose="020B0604020202020204" pitchFamily="34" charset="0"/>
                <a:cs typeface="Arial" panose="020B0604020202020204" pitchFamily="34" charset="0"/>
              </a:rPr>
              <a:t> and </a:t>
            </a:r>
            <a:r>
              <a:rPr lang="de-DE" sz="2400" i="0" u="none" strike="noStrike" dirty="0" err="1">
                <a:solidFill>
                  <a:srgbClr val="000000"/>
                </a:solidFill>
                <a:effectLst/>
                <a:latin typeface="Arial" panose="020B0604020202020204" pitchFamily="34" charset="0"/>
                <a:cs typeface="Arial" panose="020B0604020202020204" pitchFamily="34" charset="0"/>
              </a:rPr>
              <a:t>companies</a:t>
            </a:r>
            <a:r>
              <a:rPr lang="de-DE" sz="2400" i="0" u="none" strike="noStrike" dirty="0">
                <a:solidFill>
                  <a:srgbClr val="000000"/>
                </a:solidFill>
                <a:effectLst/>
                <a:latin typeface="Arial" panose="020B0604020202020204" pitchFamily="34" charset="0"/>
                <a:cs typeface="Arial" panose="020B0604020202020204" pitchFamily="34" charset="0"/>
              </a:rPr>
              <a:t> in </a:t>
            </a:r>
            <a:r>
              <a:rPr lang="de-DE" sz="2400" i="0" u="none" strike="noStrike" dirty="0" err="1">
                <a:solidFill>
                  <a:srgbClr val="000000"/>
                </a:solidFill>
                <a:effectLst/>
                <a:latin typeface="Arial" panose="020B0604020202020204" pitchFamily="34" charset="0"/>
                <a:cs typeface="Arial" panose="020B0604020202020204" pitchFamily="34" charset="0"/>
              </a:rPr>
              <a:t>your</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business</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field</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It</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includes</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exchanging</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information</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ideas</a:t>
            </a:r>
            <a:r>
              <a:rPr lang="de-DE" sz="2400" dirty="0">
                <a:solidFill>
                  <a:srgbClr val="000000"/>
                </a:solidFill>
                <a:latin typeface="Arial" panose="020B0604020202020204" pitchFamily="34" charset="0"/>
                <a:cs typeface="Arial" panose="020B0604020202020204" pitchFamily="34" charset="0"/>
              </a:rPr>
              <a:t> and </a:t>
            </a:r>
            <a:r>
              <a:rPr lang="de-DE" sz="2400" dirty="0" err="1">
                <a:solidFill>
                  <a:srgbClr val="000000"/>
                </a:solidFill>
                <a:latin typeface="Arial" panose="020B0604020202020204" pitchFamily="34" charset="0"/>
                <a:cs typeface="Arial" panose="020B0604020202020204" pitchFamily="34" charset="0"/>
              </a:rPr>
              <a:t>contacts</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for</a:t>
            </a:r>
            <a:r>
              <a:rPr lang="de-DE" sz="2400" dirty="0">
                <a:solidFill>
                  <a:srgbClr val="000000"/>
                </a:solidFill>
                <a:latin typeface="Arial" panose="020B0604020202020204" pitchFamily="34" charset="0"/>
                <a:cs typeface="Arial" panose="020B0604020202020204" pitchFamily="34" charset="0"/>
              </a:rPr>
              <a:t> mutual </a:t>
            </a:r>
            <a:r>
              <a:rPr lang="de-DE" sz="2400" dirty="0" err="1">
                <a:solidFill>
                  <a:srgbClr val="000000"/>
                </a:solidFill>
                <a:latin typeface="Arial" panose="020B0604020202020204" pitchFamily="34" charset="0"/>
                <a:cs typeface="Arial" panose="020B0604020202020204" pitchFamily="34" charset="0"/>
              </a:rPr>
              <a:t>benefit</a:t>
            </a:r>
            <a:r>
              <a:rPr lang="de-DE" sz="2400" dirty="0">
                <a:solidFill>
                  <a:srgbClr val="000000"/>
                </a:solidFill>
                <a:latin typeface="Arial" panose="020B0604020202020204" pitchFamily="34" charset="0"/>
                <a:cs typeface="Arial" panose="020B0604020202020204" pitchFamily="34" charset="0"/>
              </a:rPr>
              <a:t>. </a:t>
            </a:r>
          </a:p>
          <a:p>
            <a:endPar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endParaRPr>
          </a:p>
          <a:p>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Networking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can</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be</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done</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online and offline. </a:t>
            </a:r>
          </a:p>
          <a:p>
            <a:endPar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endParaRPr>
          </a:p>
          <a:p>
            <a:pPr marL="342900" indent="-342900">
              <a:buFont typeface="Arial" panose="020B0604020202020204" pitchFamily="34" charset="0"/>
              <a:buChar char="•"/>
            </a:pP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Online –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through</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platforms</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like LinkedIn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or</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other</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similar</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platforms</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p>
          <a:p>
            <a:pPr marL="342900" indent="-342900">
              <a:buFont typeface="Arial" panose="020B0604020202020204" pitchFamily="34" charset="0"/>
              <a:buChar char="•"/>
            </a:pP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Offline –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through</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participation</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in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events</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conferences</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community</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meetings</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etc. </a:t>
            </a:r>
            <a:endParaRPr lang="es-ES" sz="2400" dirty="0">
              <a:latin typeface="Arial" panose="020B0604020202020204" pitchFamily="34" charset="0"/>
              <a:ea typeface="Microsoft Sans Serif"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1538FB8D-310C-93D1-9C67-B2A76A1B5457}"/>
              </a:ext>
            </a:extLst>
          </p:cNvPr>
          <p:cNvPicPr>
            <a:picLocks noChangeAspect="1"/>
          </p:cNvPicPr>
          <p:nvPr/>
        </p:nvPicPr>
        <p:blipFill rotWithShape="1">
          <a:blip r:embed="rId3"/>
          <a:srcRect l="50000" t="41667" r="30088" b="26778"/>
          <a:stretch/>
        </p:blipFill>
        <p:spPr>
          <a:xfrm flipH="1">
            <a:off x="11430000" y="3394650"/>
            <a:ext cx="4495798" cy="4005619"/>
          </a:xfrm>
          <a:prstGeom prst="rect">
            <a:avLst/>
          </a:prstGeom>
        </p:spPr>
      </p:pic>
    </p:spTree>
    <p:extLst>
      <p:ext uri="{BB962C8B-B14F-4D97-AF65-F5344CB8AC3E}">
        <p14:creationId xmlns:p14="http://schemas.microsoft.com/office/powerpoint/2010/main" val="2613602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B927D-B4BB-9EA5-48CA-3484C436B67C}"/>
              </a:ext>
            </a:extLst>
          </p:cNvPr>
          <p:cNvSpPr txBox="1"/>
          <p:nvPr/>
        </p:nvSpPr>
        <p:spPr>
          <a:xfrm>
            <a:off x="1476791" y="2109322"/>
            <a:ext cx="15439607" cy="707886"/>
          </a:xfrm>
          <a:prstGeom prst="rect">
            <a:avLst/>
          </a:prstGeom>
          <a:noFill/>
        </p:spPr>
        <p:txBody>
          <a:bodyPr wrap="square" rtlCol="0">
            <a:spAutoFit/>
          </a:bodyPr>
          <a:lstStyle/>
          <a:p>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Building Long Lasting Networks,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including</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Business Canvas</a:t>
            </a:r>
            <a:endParaRPr lang="es-ES"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Imagen 24">
            <a:extLst>
              <a:ext uri="{FF2B5EF4-FFF2-40B4-BE49-F238E27FC236}">
                <a16:creationId xmlns:a16="http://schemas.microsoft.com/office/drawing/2014/main" id="{74C45D5C-C0BD-512F-8345-4DC9894030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252969" y="3217504"/>
            <a:ext cx="447645" cy="408720"/>
          </a:xfrm>
          <a:prstGeom prst="rect">
            <a:avLst/>
          </a:prstGeom>
        </p:spPr>
      </p:pic>
      <p:pic>
        <p:nvPicPr>
          <p:cNvPr id="9" name="Grafik 8">
            <a:extLst>
              <a:ext uri="{FF2B5EF4-FFF2-40B4-BE49-F238E27FC236}">
                <a16:creationId xmlns:a16="http://schemas.microsoft.com/office/drawing/2014/main" id="{C0A97922-EB8A-5549-879F-64ADD0FCC0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5400" y="3242157"/>
            <a:ext cx="7772400" cy="4379886"/>
          </a:xfrm>
          <a:prstGeom prst="rect">
            <a:avLst/>
          </a:prstGeom>
        </p:spPr>
      </p:pic>
      <p:sp>
        <p:nvSpPr>
          <p:cNvPr id="10" name="Textfeld 9">
            <a:extLst>
              <a:ext uri="{FF2B5EF4-FFF2-40B4-BE49-F238E27FC236}">
                <a16:creationId xmlns:a16="http://schemas.microsoft.com/office/drawing/2014/main" id="{8A6BDD69-163C-AD8B-2861-E91F62A9489C}"/>
              </a:ext>
            </a:extLst>
          </p:cNvPr>
          <p:cNvSpPr txBox="1"/>
          <p:nvPr/>
        </p:nvSpPr>
        <p:spPr>
          <a:xfrm>
            <a:off x="9448800" y="7622043"/>
            <a:ext cx="1492716" cy="369332"/>
          </a:xfrm>
          <a:prstGeom prst="rect">
            <a:avLst/>
          </a:prstGeom>
          <a:noFill/>
        </p:spPr>
        <p:txBody>
          <a:bodyPr wrap="none" rtlCol="0">
            <a:spAutoFit/>
          </a:bodyPr>
          <a:lstStyle/>
          <a:p>
            <a:r>
              <a:rPr lang="de-DE" dirty="0">
                <a:solidFill>
                  <a:schemeClr val="tx2"/>
                </a:solidFill>
              </a:rPr>
              <a:t>Illustration 2:</a:t>
            </a:r>
          </a:p>
        </p:txBody>
      </p:sp>
      <p:sp>
        <p:nvSpPr>
          <p:cNvPr id="3" name="CuadroTexto 3">
            <a:extLst>
              <a:ext uri="{FF2B5EF4-FFF2-40B4-BE49-F238E27FC236}">
                <a16:creationId xmlns:a16="http://schemas.microsoft.com/office/drawing/2014/main" id="{715122A4-E1E2-A787-6A3B-60EF447CA6F4}"/>
              </a:ext>
            </a:extLst>
          </p:cNvPr>
          <p:cNvSpPr txBox="1"/>
          <p:nvPr/>
        </p:nvSpPr>
        <p:spPr>
          <a:xfrm>
            <a:off x="1993307" y="3217504"/>
            <a:ext cx="6629400" cy="2308324"/>
          </a:xfrm>
          <a:prstGeom prst="rect">
            <a:avLst/>
          </a:prstGeom>
          <a:noFill/>
        </p:spPr>
        <p:txBody>
          <a:bodyPr wrap="square" rtlCol="0">
            <a:spAutoFit/>
          </a:bodyPr>
          <a:lstStyle/>
          <a:p>
            <a:r>
              <a:rPr lang="de-DE" sz="2400" i="0" u="none" strike="noStrike" dirty="0">
                <a:solidFill>
                  <a:srgbClr val="000000"/>
                </a:solidFill>
                <a:effectLst/>
                <a:latin typeface="Arial" panose="020B0604020202020204" pitchFamily="34" charset="0"/>
                <a:cs typeface="Arial" panose="020B0604020202020204" pitchFamily="34" charset="0"/>
              </a:rPr>
              <a:t>Building </a:t>
            </a:r>
            <a:r>
              <a:rPr lang="de-DE" sz="2400" i="0" u="none" strike="noStrike" dirty="0" err="1">
                <a:solidFill>
                  <a:srgbClr val="000000"/>
                </a:solidFill>
                <a:effectLst/>
                <a:latin typeface="Arial" panose="020B0604020202020204" pitchFamily="34" charset="0"/>
                <a:cs typeface="Arial" panose="020B0604020202020204" pitchFamily="34" charset="0"/>
              </a:rPr>
              <a:t>long</a:t>
            </a:r>
            <a:r>
              <a:rPr lang="de-DE" sz="2400" i="0" u="none" strike="noStrike" dirty="0">
                <a:solidFill>
                  <a:srgbClr val="000000"/>
                </a:solidFill>
                <a:effectLst/>
                <a:latin typeface="Arial" panose="020B0604020202020204" pitchFamily="34" charset="0"/>
                <a:cs typeface="Arial" panose="020B0604020202020204" pitchFamily="34" charset="0"/>
              </a:rPr>
              <a:t>-lasting </a:t>
            </a:r>
            <a:r>
              <a:rPr lang="de-DE" sz="2400" i="0" u="none" strike="noStrike" dirty="0" err="1">
                <a:solidFill>
                  <a:srgbClr val="000000"/>
                </a:solidFill>
                <a:effectLst/>
                <a:latin typeface="Arial" panose="020B0604020202020204" pitchFamily="34" charset="0"/>
                <a:cs typeface="Arial" panose="020B0604020202020204" pitchFamily="34" charset="0"/>
              </a:rPr>
              <a:t>networks</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especially</a:t>
            </a:r>
            <a:r>
              <a:rPr lang="de-DE" sz="2400" i="0" u="none" strike="noStrike" dirty="0">
                <a:solidFill>
                  <a:srgbClr val="000000"/>
                </a:solidFill>
                <a:effectLst/>
                <a:latin typeface="Arial" panose="020B0604020202020204" pitchFamily="34" charset="0"/>
                <a:cs typeface="Arial" panose="020B0604020202020204" pitchFamily="34" charset="0"/>
              </a:rPr>
              <a:t> in a </a:t>
            </a:r>
            <a:r>
              <a:rPr lang="de-DE" sz="2400" i="0" u="none" strike="noStrike" dirty="0" err="1">
                <a:solidFill>
                  <a:srgbClr val="000000"/>
                </a:solidFill>
                <a:effectLst/>
                <a:latin typeface="Arial" panose="020B0604020202020204" pitchFamily="34" charset="0"/>
                <a:cs typeface="Arial" panose="020B0604020202020204" pitchFamily="34" charset="0"/>
              </a:rPr>
              <a:t>business</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context</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involves</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strategic</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planning</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relationship</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management</a:t>
            </a:r>
            <a:r>
              <a:rPr lang="de-DE" sz="2400" i="0" u="none" strike="noStrike" dirty="0">
                <a:solidFill>
                  <a:srgbClr val="000000"/>
                </a:solidFill>
                <a:effectLst/>
                <a:latin typeface="Arial" panose="020B0604020202020204" pitchFamily="34" charset="0"/>
                <a:cs typeface="Arial" panose="020B0604020202020204" pitchFamily="34" charset="0"/>
              </a:rPr>
              <a:t>, and </a:t>
            </a:r>
            <a:r>
              <a:rPr lang="de-DE" sz="2400" i="0" u="none" strike="noStrike" dirty="0" err="1">
                <a:solidFill>
                  <a:srgbClr val="000000"/>
                </a:solidFill>
                <a:effectLst/>
                <a:latin typeface="Arial" panose="020B0604020202020204" pitchFamily="34" charset="0"/>
                <a:cs typeface="Arial" panose="020B0604020202020204" pitchFamily="34" charset="0"/>
              </a:rPr>
              <a:t>leveraging</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various</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frameworks</a:t>
            </a:r>
            <a:r>
              <a:rPr lang="de-DE" sz="2400" i="0" u="none" strike="noStrike" dirty="0">
                <a:solidFill>
                  <a:srgbClr val="000000"/>
                </a:solidFill>
                <a:effectLst/>
                <a:latin typeface="Arial" panose="020B0604020202020204" pitchFamily="34" charset="0"/>
                <a:cs typeface="Arial" panose="020B0604020202020204" pitchFamily="34" charset="0"/>
              </a:rPr>
              <a:t> like </a:t>
            </a:r>
            <a:r>
              <a:rPr lang="de-DE" sz="2400" i="0" u="none" strike="noStrike" dirty="0" err="1">
                <a:solidFill>
                  <a:srgbClr val="000000"/>
                </a:solidFill>
                <a:effectLst/>
                <a:latin typeface="Arial" panose="020B0604020202020204" pitchFamily="34" charset="0"/>
                <a:cs typeface="Arial" panose="020B0604020202020204" pitchFamily="34" charset="0"/>
              </a:rPr>
              <a:t>the</a:t>
            </a:r>
            <a:r>
              <a:rPr lang="de-DE" sz="2400" i="0" u="none" strike="noStrike" dirty="0">
                <a:solidFill>
                  <a:srgbClr val="000000"/>
                </a:solidFill>
                <a:effectLst/>
                <a:latin typeface="Arial" panose="020B0604020202020204" pitchFamily="34" charset="0"/>
                <a:cs typeface="Arial" panose="020B0604020202020204" pitchFamily="34" charset="0"/>
              </a:rPr>
              <a:t> Business Model Canvas. </a:t>
            </a:r>
            <a:r>
              <a:rPr lang="de-DE" sz="2400" i="0" u="none" strike="noStrike" dirty="0" err="1">
                <a:solidFill>
                  <a:srgbClr val="000000"/>
                </a:solidFill>
                <a:effectLst/>
                <a:latin typeface="Arial" panose="020B0604020202020204" pitchFamily="34" charset="0"/>
                <a:cs typeface="Arial" panose="020B0604020202020204" pitchFamily="34" charset="0"/>
              </a:rPr>
              <a:t>Here's</a:t>
            </a:r>
            <a:r>
              <a:rPr lang="de-DE" sz="2400" i="0" u="none" strike="noStrike" dirty="0">
                <a:solidFill>
                  <a:srgbClr val="000000"/>
                </a:solidFill>
                <a:effectLst/>
                <a:latin typeface="Arial" panose="020B0604020202020204" pitchFamily="34" charset="0"/>
                <a:cs typeface="Arial" panose="020B0604020202020204" pitchFamily="34" charset="0"/>
              </a:rPr>
              <a:t> a </a:t>
            </a:r>
            <a:r>
              <a:rPr lang="de-DE" sz="2400" i="0" u="none" strike="noStrike" dirty="0" err="1">
                <a:solidFill>
                  <a:srgbClr val="000000"/>
                </a:solidFill>
                <a:effectLst/>
                <a:latin typeface="Arial" panose="020B0604020202020204" pitchFamily="34" charset="0"/>
                <a:cs typeface="Arial" panose="020B0604020202020204" pitchFamily="34" charset="0"/>
              </a:rPr>
              <a:t>comprehensive</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guide</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to</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help</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you</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build</a:t>
            </a:r>
            <a:r>
              <a:rPr lang="de-DE" sz="2400" i="0" u="none" strike="noStrike" dirty="0">
                <a:solidFill>
                  <a:srgbClr val="000000"/>
                </a:solidFill>
                <a:effectLst/>
                <a:latin typeface="Arial" panose="020B0604020202020204" pitchFamily="34" charset="0"/>
                <a:cs typeface="Arial" panose="020B0604020202020204" pitchFamily="34" charset="0"/>
              </a:rPr>
              <a:t> and </a:t>
            </a:r>
            <a:r>
              <a:rPr lang="de-DE" sz="2400" i="0" u="none" strike="noStrike" dirty="0" err="1">
                <a:solidFill>
                  <a:srgbClr val="000000"/>
                </a:solidFill>
                <a:effectLst/>
                <a:latin typeface="Arial" panose="020B0604020202020204" pitchFamily="34" charset="0"/>
                <a:cs typeface="Arial" panose="020B0604020202020204" pitchFamily="34" charset="0"/>
              </a:rPr>
              <a:t>sustain</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effective</a:t>
            </a:r>
            <a:r>
              <a:rPr lang="de-DE" sz="2400" i="0" u="none" strike="noStrike" dirty="0">
                <a:solidFill>
                  <a:srgbClr val="000000"/>
                </a:solidFill>
                <a:effectLst/>
                <a:latin typeface="Arial" panose="020B0604020202020204" pitchFamily="34" charset="0"/>
                <a:cs typeface="Arial" panose="020B0604020202020204" pitchFamily="34" charset="0"/>
              </a:rPr>
              <a:t> </a:t>
            </a:r>
            <a:r>
              <a:rPr lang="de-DE" sz="2400" i="0" u="none" strike="noStrike" dirty="0" err="1">
                <a:solidFill>
                  <a:srgbClr val="000000"/>
                </a:solidFill>
                <a:effectLst/>
                <a:latin typeface="Arial" panose="020B0604020202020204" pitchFamily="34" charset="0"/>
                <a:cs typeface="Arial" panose="020B0604020202020204" pitchFamily="34" charset="0"/>
              </a:rPr>
              <a:t>networks</a:t>
            </a:r>
            <a:r>
              <a:rPr lang="de-DE" sz="2400" i="0" u="none" strike="noStrike" dirty="0">
                <a:solidFill>
                  <a:srgbClr val="000000"/>
                </a:solidFill>
                <a:effectLst/>
                <a:latin typeface="Arial" panose="020B0604020202020204" pitchFamily="34" charset="0"/>
                <a:cs typeface="Arial" panose="020B0604020202020204" pitchFamily="34" charset="0"/>
              </a:rPr>
              <a:t>:</a:t>
            </a:r>
            <a:endParaRPr lang="es-ES" sz="2400" dirty="0">
              <a:latin typeface="Arial" panose="020B0604020202020204" pitchFamily="34" charset="0"/>
              <a:ea typeface="Microsoft Sans Serif" panose="020B0604020202020204" pitchFamily="34" charset="0"/>
              <a:cs typeface="Arial" panose="020B0604020202020204" pitchFamily="34" charset="0"/>
            </a:endParaRPr>
          </a:p>
        </p:txBody>
      </p:sp>
    </p:spTree>
    <p:extLst>
      <p:ext uri="{BB962C8B-B14F-4D97-AF65-F5344CB8AC3E}">
        <p14:creationId xmlns:p14="http://schemas.microsoft.com/office/powerpoint/2010/main" val="1148956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B927D-B4BB-9EA5-48CA-3484C436B67C}"/>
              </a:ext>
            </a:extLst>
          </p:cNvPr>
          <p:cNvSpPr txBox="1"/>
          <p:nvPr/>
        </p:nvSpPr>
        <p:spPr>
          <a:xfrm>
            <a:off x="1476792" y="2026770"/>
            <a:ext cx="15211007" cy="1938992"/>
          </a:xfrm>
          <a:prstGeom prst="rect">
            <a:avLst/>
          </a:prstGeom>
          <a:noFill/>
        </p:spPr>
        <p:txBody>
          <a:bodyPr wrap="square" rtlCol="0">
            <a:spAutoFit/>
          </a:bodyPr>
          <a:lstStyle/>
          <a:p>
            <a:pPr algn="l"/>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Understanding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the</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Business Model Canvas</a:t>
            </a:r>
          </a:p>
          <a:p>
            <a:br>
              <a:rPr lang="de-DE" sz="4000" dirty="0"/>
            </a:br>
            <a:endParaRPr lang="es-ES" sz="4000" b="1" dirty="0">
              <a:solidFill>
                <a:srgbClr val="16A637"/>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648CFC8-B9E4-9951-3A54-54629E2F58EC}"/>
              </a:ext>
            </a:extLst>
          </p:cNvPr>
          <p:cNvSpPr txBox="1"/>
          <p:nvPr/>
        </p:nvSpPr>
        <p:spPr>
          <a:xfrm>
            <a:off x="1371600" y="3151109"/>
            <a:ext cx="10040186" cy="1384995"/>
          </a:xfrm>
          <a:prstGeom prst="rect">
            <a:avLst/>
          </a:prstGeom>
          <a:noFill/>
        </p:spPr>
        <p:txBody>
          <a:bodyPr wrap="square" rtlCol="0">
            <a:spAutoFit/>
          </a:bodyPr>
          <a:lstStyle/>
          <a:p>
            <a:pPr algn="l"/>
            <a:endParaRPr lang="de-DE" sz="2800" b="1" i="0" u="none" strike="noStrike" dirty="0">
              <a:solidFill>
                <a:srgbClr val="000000"/>
              </a:solidFill>
              <a:effectLst/>
              <a:latin typeface="Verdana" panose="020B0604030504040204" pitchFamily="34" charset="0"/>
            </a:endParaRPr>
          </a:p>
          <a:p>
            <a:br>
              <a:rPr lang="de-DE" sz="2800" dirty="0"/>
            </a:br>
            <a:endParaRPr lang="es-ES" sz="2800" b="1" dirty="0">
              <a:solidFill>
                <a:srgbClr val="16A637"/>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CuadroTexto 3">
            <a:extLst>
              <a:ext uri="{FF2B5EF4-FFF2-40B4-BE49-F238E27FC236}">
                <a16:creationId xmlns:a16="http://schemas.microsoft.com/office/drawing/2014/main" id="{19FC4E6D-58AC-86A2-2927-EAFA91A96C34}"/>
              </a:ext>
            </a:extLst>
          </p:cNvPr>
          <p:cNvSpPr txBox="1"/>
          <p:nvPr/>
        </p:nvSpPr>
        <p:spPr>
          <a:xfrm>
            <a:off x="1797474" y="3477506"/>
            <a:ext cx="5562599" cy="3416320"/>
          </a:xfrm>
          <a:prstGeom prst="rect">
            <a:avLst/>
          </a:prstGeom>
          <a:noFill/>
        </p:spPr>
        <p:txBody>
          <a:bodyPr wrap="square" rtlCol="0">
            <a:spAutoFit/>
          </a:bodyPr>
          <a:lstStyle/>
          <a:p>
            <a:pPr algn="l"/>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The Business Model Canvas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is</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strategic</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management</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tool</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that</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allows</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you</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to</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visualize</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and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describe</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the</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key</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elements</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of</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your</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business</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model</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It</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consists</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of</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9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elements</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a:t>
            </a:r>
          </a:p>
          <a:p>
            <a:pPr algn="l"/>
            <a:endPar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endParaRPr>
          </a:p>
          <a:p>
            <a:pPr algn="l"/>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A Business Canvas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is</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model</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that</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must</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be</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regularly</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updated</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to</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respond</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better</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to</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the</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changes</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in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the</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ea typeface="Microsoft Sans Serif" panose="020B0604020202020204" pitchFamily="34" charset="0"/>
                <a:cs typeface="Arial" panose="020B0604020202020204" pitchFamily="34" charset="0"/>
              </a:rPr>
              <a:t>market</a:t>
            </a:r>
            <a:r>
              <a:rPr lang="de-DE" sz="2400" dirty="0">
                <a:solidFill>
                  <a:srgbClr val="000000"/>
                </a:solidFill>
                <a:latin typeface="Arial" panose="020B0604020202020204" pitchFamily="34" charset="0"/>
                <a:ea typeface="Microsoft Sans Serif" panose="020B0604020202020204" pitchFamily="34" charset="0"/>
                <a:cs typeface="Arial" panose="020B0604020202020204" pitchFamily="34" charset="0"/>
              </a:rPr>
              <a:t>.</a:t>
            </a:r>
          </a:p>
        </p:txBody>
      </p:sp>
      <p:pic>
        <p:nvPicPr>
          <p:cNvPr id="6" name="Imagen 24">
            <a:extLst>
              <a:ext uri="{FF2B5EF4-FFF2-40B4-BE49-F238E27FC236}">
                <a16:creationId xmlns:a16="http://schemas.microsoft.com/office/drawing/2014/main" id="{57FB264E-7349-FF8A-4BAA-75FB7BEB6F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029147" y="3450292"/>
            <a:ext cx="447645" cy="408720"/>
          </a:xfrm>
          <a:prstGeom prst="rect">
            <a:avLst/>
          </a:prstGeom>
        </p:spPr>
      </p:pic>
      <p:sp>
        <p:nvSpPr>
          <p:cNvPr id="9" name="Textfeld 8">
            <a:extLst>
              <a:ext uri="{FF2B5EF4-FFF2-40B4-BE49-F238E27FC236}">
                <a16:creationId xmlns:a16="http://schemas.microsoft.com/office/drawing/2014/main" id="{BD151952-63DE-D064-D0DC-A0E26C0EF841}"/>
              </a:ext>
            </a:extLst>
          </p:cNvPr>
          <p:cNvSpPr txBox="1"/>
          <p:nvPr/>
        </p:nvSpPr>
        <p:spPr>
          <a:xfrm>
            <a:off x="8839200" y="7298720"/>
            <a:ext cx="9144000" cy="369332"/>
          </a:xfrm>
          <a:prstGeom prst="rect">
            <a:avLst/>
          </a:prstGeom>
          <a:noFill/>
        </p:spPr>
        <p:txBody>
          <a:bodyPr wrap="square">
            <a:spAutoFit/>
          </a:bodyPr>
          <a:lstStyle/>
          <a:p>
            <a:r>
              <a:rPr lang="de-DE" dirty="0">
                <a:solidFill>
                  <a:schemeClr val="tx2"/>
                </a:solidFill>
              </a:rPr>
              <a:t>Illustration 3:</a:t>
            </a:r>
          </a:p>
        </p:txBody>
      </p:sp>
      <p:pic>
        <p:nvPicPr>
          <p:cNvPr id="11" name="Grafik 10">
            <a:extLst>
              <a:ext uri="{FF2B5EF4-FFF2-40B4-BE49-F238E27FC236}">
                <a16:creationId xmlns:a16="http://schemas.microsoft.com/office/drawing/2014/main" id="{261EFA17-3776-F248-6763-5FD373AD8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200" y="3151184"/>
            <a:ext cx="6248400" cy="4120322"/>
          </a:xfrm>
          <a:prstGeom prst="rect">
            <a:avLst/>
          </a:prstGeom>
        </p:spPr>
      </p:pic>
    </p:spTree>
    <p:extLst>
      <p:ext uri="{BB962C8B-B14F-4D97-AF65-F5344CB8AC3E}">
        <p14:creationId xmlns:p14="http://schemas.microsoft.com/office/powerpoint/2010/main" val="402572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48CFC8-B9E4-9951-3A54-54629E2F58EC}"/>
              </a:ext>
            </a:extLst>
          </p:cNvPr>
          <p:cNvSpPr txBox="1"/>
          <p:nvPr/>
        </p:nvSpPr>
        <p:spPr>
          <a:xfrm>
            <a:off x="1371600" y="3151109"/>
            <a:ext cx="10040186" cy="1384995"/>
          </a:xfrm>
          <a:prstGeom prst="rect">
            <a:avLst/>
          </a:prstGeom>
          <a:noFill/>
        </p:spPr>
        <p:txBody>
          <a:bodyPr wrap="square" rtlCol="0">
            <a:spAutoFit/>
          </a:bodyPr>
          <a:lstStyle/>
          <a:p>
            <a:pPr algn="l"/>
            <a:endParaRPr lang="de-DE" sz="2800" b="1" i="0" u="none" strike="noStrike" dirty="0">
              <a:solidFill>
                <a:srgbClr val="000000"/>
              </a:solidFill>
              <a:effectLst/>
              <a:latin typeface="Verdana" panose="020B0604030504040204" pitchFamily="34" charset="0"/>
            </a:endParaRPr>
          </a:p>
          <a:p>
            <a:br>
              <a:rPr lang="de-DE" sz="2800" dirty="0"/>
            </a:br>
            <a:endParaRPr lang="es-ES" sz="2800" b="1" dirty="0">
              <a:solidFill>
                <a:srgbClr val="16A637"/>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CuadroTexto 3">
            <a:extLst>
              <a:ext uri="{FF2B5EF4-FFF2-40B4-BE49-F238E27FC236}">
                <a16:creationId xmlns:a16="http://schemas.microsoft.com/office/drawing/2014/main" id="{19FC4E6D-58AC-86A2-2927-EAFA91A96C34}"/>
              </a:ext>
            </a:extLst>
          </p:cNvPr>
          <p:cNvSpPr txBox="1"/>
          <p:nvPr/>
        </p:nvSpPr>
        <p:spPr>
          <a:xfrm>
            <a:off x="1476792" y="2324100"/>
            <a:ext cx="13991808" cy="6487160"/>
          </a:xfrm>
          <a:prstGeom prst="rect">
            <a:avLst/>
          </a:prstGeom>
          <a:noFill/>
        </p:spPr>
        <p:txBody>
          <a:bodyPr wrap="square" rtlCol="0">
            <a:spAutoFit/>
          </a:bodyPr>
          <a:lstStyle/>
          <a:p>
            <a:pPr algn="l"/>
            <a:endParaRPr lang="de-DE" sz="2400" b="0" i="0" u="none" strike="noStrike" dirty="0">
              <a:solidFill>
                <a:srgbClr val="000000"/>
              </a:solidFill>
              <a:effectLst/>
              <a:latin typeface="Verdana" panose="020B0604030504040204" pitchFamily="34" charset="0"/>
            </a:endParaRPr>
          </a:p>
          <a:p>
            <a:pPr algn="l">
              <a:lnSpc>
                <a:spcPct val="150000"/>
              </a:lnSpc>
              <a:buFont typeface="+mj-lt"/>
              <a:buAutoNum type="arabicPeriod"/>
            </a:pPr>
            <a:r>
              <a:rPr lang="de-DE" sz="2400" b="1" i="0" u="none" strike="noStrike" dirty="0">
                <a:solidFill>
                  <a:srgbClr val="16A637"/>
                </a:solidFill>
                <a:effectLst/>
                <a:latin typeface="Arial" panose="020B0604020202020204" pitchFamily="34" charset="0"/>
                <a:cs typeface="Arial" panose="020B0604020202020204" pitchFamily="34" charset="0"/>
              </a:rPr>
              <a:t>Customer Segments</a:t>
            </a:r>
            <a:r>
              <a:rPr lang="de-DE" sz="2400" b="0" i="0" u="none" strike="noStrike" dirty="0">
                <a:solidFill>
                  <a:srgbClr val="16A637"/>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Define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different </a:t>
            </a:r>
            <a:r>
              <a:rPr lang="de-DE" sz="2400" b="0" i="0" u="none" strike="noStrike" dirty="0" err="1">
                <a:solidFill>
                  <a:srgbClr val="000000"/>
                </a:solidFill>
                <a:effectLst/>
                <a:latin typeface="Arial" panose="020B0604020202020204" pitchFamily="34" charset="0"/>
                <a:cs typeface="Arial" panose="020B0604020202020204" pitchFamily="34" charset="0"/>
              </a:rPr>
              <a:t>groups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of</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customers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algn="l">
              <a:lnSpc>
                <a:spcPct val="150000"/>
              </a:lnSpc>
              <a:buFont typeface="+mj-lt"/>
              <a:buAutoNum type="arabicPeriod"/>
            </a:pPr>
            <a:r>
              <a:rPr lang="de-DE" sz="2400" b="1" i="0" u="none" strike="noStrike" dirty="0">
                <a:solidFill>
                  <a:srgbClr val="16A637"/>
                </a:solidFill>
                <a:effectLst/>
                <a:latin typeface="Arial" panose="020B0604020202020204" pitchFamily="34" charset="0"/>
                <a:cs typeface="Arial" panose="020B0604020202020204" pitchFamily="34" charset="0"/>
              </a:rPr>
              <a:t>Value </a:t>
            </a:r>
            <a:r>
              <a:rPr lang="de-DE" sz="2400" b="1" i="0" u="none" strike="noStrike" dirty="0" err="1">
                <a:solidFill>
                  <a:srgbClr val="16A637"/>
                </a:solidFill>
                <a:effectLst/>
                <a:latin typeface="Arial" panose="020B0604020202020204" pitchFamily="34" charset="0"/>
                <a:cs typeface="Arial" panose="020B0604020202020204" pitchFamily="34" charset="0"/>
              </a:rPr>
              <a:t>Propositions</a:t>
            </a:r>
            <a:r>
              <a:rPr lang="de-DE" sz="2400" b="0" i="0" u="none" strike="noStrike" dirty="0">
                <a:solidFill>
                  <a:srgbClr val="16A637"/>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Describe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unique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value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business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offers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each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customer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segment</a:t>
            </a:r>
            <a:r>
              <a:rPr lang="de-DE" sz="2400" b="0" i="0" u="none" strike="noStrike" dirty="0">
                <a:solidFill>
                  <a:srgbClr val="000000"/>
                </a:solidFill>
                <a:effectLst/>
                <a:latin typeface="Arial" panose="020B0604020202020204" pitchFamily="34" charset="0"/>
                <a:cs typeface="Arial" panose="020B0604020202020204" pitchFamily="34" charset="0"/>
              </a:rPr>
              <a:t>.</a:t>
            </a:r>
          </a:p>
          <a:p>
            <a:pPr algn="l">
              <a:lnSpc>
                <a:spcPct val="150000"/>
              </a:lnSpc>
              <a:buFont typeface="+mj-lt"/>
              <a:buAutoNum type="arabicPeriod"/>
            </a:pPr>
            <a:r>
              <a:rPr lang="de-DE" sz="2400" b="1" i="0" u="none" strike="noStrike" dirty="0">
                <a:solidFill>
                  <a:srgbClr val="16A637"/>
                </a:solidFill>
                <a:effectLst/>
                <a:latin typeface="Arial" panose="020B0604020202020204" pitchFamily="34" charset="0"/>
                <a:cs typeface="Arial" panose="020B0604020202020204" pitchFamily="34" charset="0"/>
              </a:rPr>
              <a:t>Channels</a:t>
            </a:r>
            <a:r>
              <a:rPr lang="de-DE" sz="2400" b="0" i="0" u="none" strike="noStrike" dirty="0">
                <a:solidFill>
                  <a:srgbClr val="16A637"/>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Identify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how</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a:t>
            </a:r>
            <a:r>
              <a:rPr lang="de-DE" sz="2400" b="0" i="0" u="none" strike="noStrike" dirty="0">
                <a:solidFill>
                  <a:srgbClr val="000000"/>
                </a:solidFill>
                <a:effectLst/>
                <a:latin typeface="Arial" panose="020B0604020202020204" pitchFamily="34" charset="0"/>
                <a:cs typeface="Arial" panose="020B0604020202020204" pitchFamily="34" charset="0"/>
              </a:rPr>
              <a:t> will </a:t>
            </a:r>
            <a:r>
              <a:rPr lang="de-DE" sz="2400" b="0" i="0" u="none" strike="noStrike" dirty="0" err="1">
                <a:solidFill>
                  <a:srgbClr val="000000"/>
                </a:solidFill>
                <a:effectLst/>
                <a:latin typeface="Arial" panose="020B0604020202020204" pitchFamily="34" charset="0"/>
                <a:cs typeface="Arial" panose="020B0604020202020204" pitchFamily="34" charset="0"/>
              </a:rPr>
              <a:t>deliver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value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propositions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customers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algn="l">
              <a:lnSpc>
                <a:spcPct val="150000"/>
              </a:lnSpc>
              <a:buFont typeface="+mj-lt"/>
              <a:buAutoNum type="arabicPeriod"/>
            </a:pPr>
            <a:r>
              <a:rPr lang="de-DE" sz="2400" b="1" i="0" u="none" strike="noStrike" dirty="0">
                <a:solidFill>
                  <a:srgbClr val="16A637"/>
                </a:solidFill>
                <a:effectLst/>
                <a:latin typeface="Arial" panose="020B0604020202020204" pitchFamily="34" charset="0"/>
                <a:cs typeface="Arial" panose="020B0604020202020204" pitchFamily="34" charset="0"/>
              </a:rPr>
              <a:t>Customer </a:t>
            </a:r>
            <a:r>
              <a:rPr lang="de-DE" sz="2400" b="1" i="0" u="none" strike="noStrike" dirty="0" err="1">
                <a:solidFill>
                  <a:srgbClr val="16A637"/>
                </a:solidFill>
                <a:effectLst/>
                <a:latin typeface="Arial" panose="020B0604020202020204" pitchFamily="34" charset="0"/>
                <a:cs typeface="Arial" panose="020B0604020202020204" pitchFamily="34" charset="0"/>
              </a:rPr>
              <a:t>Relationships</a:t>
            </a:r>
            <a:r>
              <a:rPr lang="de-DE" sz="2400" b="0" i="0" u="none" strike="noStrike" dirty="0">
                <a:solidFill>
                  <a:srgbClr val="16A637"/>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Outline </a:t>
            </a:r>
            <a:r>
              <a:rPr lang="de-DE" sz="2400" b="0" i="0" u="none" strike="noStrike" dirty="0" err="1">
                <a:solidFill>
                  <a:srgbClr val="000000"/>
                </a:solidFill>
                <a:effectLst/>
                <a:latin typeface="Arial" panose="020B0604020202020204" pitchFamily="34" charset="0"/>
                <a:cs typeface="Arial" panose="020B0604020202020204" pitchFamily="34" charset="0"/>
              </a:rPr>
              <a:t>the</a:t>
            </a:r>
            <a:r>
              <a:rPr lang="de-DE" sz="2400" b="0" i="0" u="none" strike="noStrike" dirty="0">
                <a:solidFill>
                  <a:srgbClr val="000000"/>
                </a:solidFill>
                <a:effectLst/>
                <a:latin typeface="Arial" panose="020B0604020202020204" pitchFamily="34" charset="0"/>
                <a:cs typeface="Arial" panose="020B0604020202020204" pitchFamily="34" charset="0"/>
              </a:rPr>
              <a:t> type </a:t>
            </a:r>
            <a:r>
              <a:rPr lang="de-DE" sz="2400" b="0" i="0" u="none" strike="noStrike" dirty="0" err="1">
                <a:solidFill>
                  <a:srgbClr val="000000"/>
                </a:solidFill>
                <a:effectLst/>
                <a:latin typeface="Arial" panose="020B0604020202020204" pitchFamily="34" charset="0"/>
                <a:cs typeface="Arial" panose="020B0604020202020204" pitchFamily="34" charset="0"/>
              </a:rPr>
              <a:t>of</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relationship</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want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establish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with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each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customer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segment</a:t>
            </a:r>
            <a:r>
              <a:rPr lang="de-DE" sz="2400" b="0" i="0" u="none" strike="noStrike" dirty="0">
                <a:solidFill>
                  <a:srgbClr val="000000"/>
                </a:solidFill>
                <a:effectLst/>
                <a:latin typeface="Arial" panose="020B0604020202020204" pitchFamily="34" charset="0"/>
                <a:cs typeface="Arial" panose="020B0604020202020204" pitchFamily="34" charset="0"/>
              </a:rPr>
              <a:t>.</a:t>
            </a:r>
          </a:p>
          <a:p>
            <a:pPr algn="l">
              <a:lnSpc>
                <a:spcPct val="150000"/>
              </a:lnSpc>
              <a:buFont typeface="+mj-lt"/>
              <a:buAutoNum type="arabicPeriod"/>
            </a:pPr>
            <a:r>
              <a:rPr lang="de-DE" sz="2400" b="1" i="0" u="none" strike="noStrike" dirty="0">
                <a:solidFill>
                  <a:srgbClr val="16A637"/>
                </a:solidFill>
                <a:effectLst/>
                <a:latin typeface="Arial" panose="020B0604020202020204" pitchFamily="34" charset="0"/>
                <a:cs typeface="Arial" panose="020B0604020202020204" pitchFamily="34" charset="0"/>
              </a:rPr>
              <a:t>Revenue Streams</a:t>
            </a:r>
            <a:r>
              <a:rPr lang="de-DE" sz="2400" b="0" i="0" u="none" strike="noStrike" dirty="0">
                <a:solidFill>
                  <a:srgbClr val="16A637"/>
                </a:solidFill>
                <a:effectLst/>
                <a:latin typeface="Arial" panose="020B0604020202020204" pitchFamily="34" charset="0"/>
                <a:cs typeface="Arial" panose="020B0604020202020204" pitchFamily="34" charset="0"/>
              </a:rPr>
              <a: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Explain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how</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business</a:t>
            </a:r>
            <a:r>
              <a:rPr lang="de-DE" sz="2400" b="0" i="0" u="none" strike="noStrike" dirty="0">
                <a:solidFill>
                  <a:srgbClr val="000000"/>
                </a:solidFill>
                <a:effectLst/>
                <a:latin typeface="Arial" panose="020B0604020202020204" pitchFamily="34" charset="0"/>
                <a:cs typeface="Arial" panose="020B0604020202020204" pitchFamily="34" charset="0"/>
              </a:rPr>
              <a:t> will </a:t>
            </a:r>
            <a:r>
              <a:rPr lang="de-DE" sz="2400" b="0" i="0" u="none" strike="noStrike" dirty="0" err="1">
                <a:solidFill>
                  <a:srgbClr val="000000"/>
                </a:solidFill>
                <a:effectLst/>
                <a:latin typeface="Arial" panose="020B0604020202020204" pitchFamily="34" charset="0"/>
                <a:cs typeface="Arial" panose="020B0604020202020204" pitchFamily="34" charset="0"/>
              </a:rPr>
              <a:t>earn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money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from</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each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customer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segment</a:t>
            </a:r>
            <a:r>
              <a:rPr lang="de-DE" sz="2400" b="0" i="0" u="none" strike="noStrike" dirty="0">
                <a:solidFill>
                  <a:srgbClr val="000000"/>
                </a:solidFill>
                <a:effectLst/>
                <a:latin typeface="Arial" panose="020B0604020202020204" pitchFamily="34" charset="0"/>
                <a:cs typeface="Arial" panose="020B0604020202020204" pitchFamily="34" charset="0"/>
              </a:rPr>
              <a:t>.</a:t>
            </a:r>
          </a:p>
          <a:p>
            <a:pPr algn="l">
              <a:lnSpc>
                <a:spcPct val="150000"/>
              </a:lnSpc>
              <a:buFont typeface="+mj-lt"/>
              <a:buAutoNum type="arabicPeriod"/>
            </a:pPr>
            <a:r>
              <a:rPr lang="de-DE" sz="2400" b="1" i="0" u="none" strike="noStrike" dirty="0">
                <a:solidFill>
                  <a:srgbClr val="16A637"/>
                </a:solidFill>
                <a:effectLst/>
                <a:latin typeface="Arial" panose="020B0604020202020204" pitchFamily="34" charset="0"/>
                <a:cs typeface="Arial" panose="020B0604020202020204" pitchFamily="34" charset="0"/>
              </a:rPr>
              <a:t>Key Resources</a:t>
            </a:r>
            <a:r>
              <a:rPr lang="de-DE" sz="2400" b="0" i="0" u="none" strike="noStrike" dirty="0">
                <a:solidFill>
                  <a:srgbClr val="16A637"/>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List </a:t>
            </a:r>
            <a:r>
              <a:rPr lang="de-DE" sz="2400" b="0" i="0" u="none" strike="noStrike" dirty="0" err="1">
                <a:solidFill>
                  <a:srgbClr val="000000"/>
                </a:solidFill>
                <a:effectLst/>
                <a:latin typeface="Arial" panose="020B0604020202020204" pitchFamily="34" charset="0"/>
                <a:cs typeface="Arial" panose="020B0604020202020204" pitchFamily="34" charset="0"/>
              </a:rPr>
              <a:t>the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most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important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assets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required</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make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business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model</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work</a:t>
            </a:r>
            <a:r>
              <a:rPr lang="de-DE" sz="2400" b="0" i="0" u="none" strike="noStrike" dirty="0">
                <a:solidFill>
                  <a:srgbClr val="000000"/>
                </a:solidFill>
                <a:effectLst/>
                <a:latin typeface="Arial" panose="020B0604020202020204" pitchFamily="34" charset="0"/>
                <a:cs typeface="Arial" panose="020B0604020202020204" pitchFamily="34" charset="0"/>
              </a:rPr>
              <a:t>.</a:t>
            </a:r>
          </a:p>
          <a:p>
            <a:pPr algn="l">
              <a:lnSpc>
                <a:spcPct val="150000"/>
              </a:lnSpc>
              <a:buFont typeface="+mj-lt"/>
              <a:buAutoNum type="arabicPeriod"/>
            </a:pPr>
            <a:r>
              <a:rPr lang="de-DE" sz="2400" b="1" i="0" u="none" strike="noStrike" dirty="0">
                <a:solidFill>
                  <a:srgbClr val="16A637"/>
                </a:solidFill>
                <a:effectLst/>
                <a:latin typeface="Arial" panose="020B0604020202020204" pitchFamily="34" charset="0"/>
                <a:cs typeface="Arial" panose="020B0604020202020204" pitchFamily="34" charset="0"/>
              </a:rPr>
              <a:t>Key </a:t>
            </a:r>
            <a:r>
              <a:rPr lang="de-DE" sz="2400" b="1" i="0" u="none" strike="noStrike" dirty="0" err="1">
                <a:solidFill>
                  <a:srgbClr val="16A637"/>
                </a:solidFill>
                <a:effectLst/>
                <a:latin typeface="Arial" panose="020B0604020202020204" pitchFamily="34" charset="0"/>
                <a:cs typeface="Arial" panose="020B0604020202020204" pitchFamily="34" charset="0"/>
              </a:rPr>
              <a:t>Activities</a:t>
            </a:r>
            <a:r>
              <a:rPr lang="de-DE" sz="2400" b="0" i="0" u="none" strike="noStrike" dirty="0">
                <a:solidFill>
                  <a:srgbClr val="16A637"/>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Describe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most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important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actions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must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take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operate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successfully</a:t>
            </a:r>
            <a:r>
              <a:rPr lang="de-DE" sz="2400" b="0" i="0" u="none" strike="noStrike" dirty="0">
                <a:solidFill>
                  <a:srgbClr val="000000"/>
                </a:solidFill>
                <a:effectLst/>
                <a:latin typeface="Arial" panose="020B0604020202020204" pitchFamily="34" charset="0"/>
                <a:cs typeface="Arial" panose="020B0604020202020204" pitchFamily="34" charset="0"/>
              </a:rPr>
              <a:t>.</a:t>
            </a:r>
          </a:p>
          <a:p>
            <a:pPr algn="l">
              <a:lnSpc>
                <a:spcPct val="150000"/>
              </a:lnSpc>
              <a:buFont typeface="+mj-lt"/>
              <a:buAutoNum type="arabicPeriod"/>
            </a:pPr>
            <a:r>
              <a:rPr lang="de-DE" sz="2400" b="1" i="0" u="none" strike="noStrike" dirty="0">
                <a:solidFill>
                  <a:srgbClr val="16A637"/>
                </a:solidFill>
                <a:effectLst/>
                <a:latin typeface="Arial" panose="020B0604020202020204" pitchFamily="34" charset="0"/>
                <a:cs typeface="Arial" panose="020B0604020202020204" pitchFamily="34" charset="0"/>
              </a:rPr>
              <a:t>Key Partnerships</a:t>
            </a:r>
            <a:r>
              <a:rPr lang="de-DE" sz="2400" b="0" i="0" u="none" strike="noStrike" dirty="0">
                <a:solidFill>
                  <a:srgbClr val="16A637"/>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Identify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the</a:t>
            </a:r>
            <a:r>
              <a:rPr lang="de-DE" sz="2400" b="0" i="0" u="none" strike="noStrike" dirty="0">
                <a:solidFill>
                  <a:srgbClr val="000000"/>
                </a:solidFill>
                <a:effectLst/>
                <a:latin typeface="Arial" panose="020B0604020202020204" pitchFamily="34" charset="0"/>
                <a:cs typeface="Arial" panose="020B0604020202020204" pitchFamily="34" charset="0"/>
              </a:rPr>
              <a:t> network </a:t>
            </a:r>
            <a:r>
              <a:rPr lang="de-DE" sz="2400" b="0" i="0" u="none" strike="noStrike" dirty="0" err="1">
                <a:solidFill>
                  <a:srgbClr val="000000"/>
                </a:solidFill>
                <a:effectLst/>
                <a:latin typeface="Arial" panose="020B0604020202020204" pitchFamily="34" charset="0"/>
                <a:cs typeface="Arial" panose="020B0604020202020204" pitchFamily="34" charset="0"/>
              </a:rPr>
              <a:t>of</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suppliers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partners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that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make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business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model</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work</a:t>
            </a:r>
            <a:r>
              <a:rPr lang="de-DE" sz="2400" b="0" i="0" u="none" strike="noStrike" dirty="0">
                <a:solidFill>
                  <a:srgbClr val="000000"/>
                </a:solidFill>
                <a:effectLst/>
                <a:latin typeface="Arial" panose="020B0604020202020204" pitchFamily="34" charset="0"/>
                <a:cs typeface="Arial" panose="020B0604020202020204" pitchFamily="34" charset="0"/>
              </a:rPr>
              <a:t>.</a:t>
            </a:r>
          </a:p>
          <a:p>
            <a:pPr algn="l">
              <a:lnSpc>
                <a:spcPct val="150000"/>
              </a:lnSpc>
              <a:buFont typeface="+mj-lt"/>
              <a:buAutoNum type="arabicPeriod"/>
            </a:pPr>
            <a:r>
              <a:rPr lang="de-DE" sz="2400" b="1" i="0" u="none" strike="noStrike" dirty="0" err="1">
                <a:solidFill>
                  <a:srgbClr val="16A637"/>
                </a:solidFill>
                <a:effectLst/>
                <a:latin typeface="Arial" panose="020B0604020202020204" pitchFamily="34" charset="0"/>
                <a:cs typeface="Arial" panose="020B0604020202020204" pitchFamily="34" charset="0"/>
              </a:rPr>
              <a:t>Cost</a:t>
            </a:r>
            <a:r>
              <a:rPr lang="de-DE" sz="2400" b="1" i="0" u="none" strike="noStrike" dirty="0">
                <a:solidFill>
                  <a:srgbClr val="16A637"/>
                </a:solidFill>
                <a:effectLst/>
                <a:latin typeface="Arial" panose="020B0604020202020204" pitchFamily="34" charset="0"/>
                <a:cs typeface="Arial" panose="020B0604020202020204" pitchFamily="34" charset="0"/>
              </a:rPr>
              <a:t> </a:t>
            </a:r>
            <a:r>
              <a:rPr lang="de-DE" sz="2400" b="1" i="0" u="none" strike="noStrike" dirty="0" err="1">
                <a:solidFill>
                  <a:srgbClr val="16A637"/>
                </a:solidFill>
                <a:effectLst/>
                <a:latin typeface="Arial" panose="020B0604020202020204" pitchFamily="34" charset="0"/>
                <a:cs typeface="Arial" panose="020B0604020202020204" pitchFamily="34" charset="0"/>
              </a:rPr>
              <a:t>Structure</a:t>
            </a:r>
            <a:r>
              <a:rPr lang="de-DE" sz="2400" b="0" i="0" u="none" strike="noStrike" dirty="0">
                <a:solidFill>
                  <a:srgbClr val="16A637"/>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Outline </a:t>
            </a:r>
            <a:r>
              <a:rPr lang="de-DE" sz="2400" b="0" i="0" u="none" strike="noStrike" dirty="0" err="1">
                <a:solidFill>
                  <a:srgbClr val="000000"/>
                </a:solidFill>
                <a:effectLst/>
                <a:latin typeface="Arial" panose="020B0604020202020204" pitchFamily="34" charset="0"/>
                <a:cs typeface="Arial" panose="020B0604020202020204" pitchFamily="34" charset="0"/>
              </a:rPr>
              <a:t>the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major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costs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involved</a:t>
            </a:r>
            <a:r>
              <a:rPr lang="de-DE" sz="2400" b="0" i="0" u="none" strike="noStrike" dirty="0">
                <a:solidFill>
                  <a:srgbClr val="000000"/>
                </a:solidFill>
                <a:effectLst/>
                <a:latin typeface="Arial" panose="020B0604020202020204" pitchFamily="34" charset="0"/>
                <a:cs typeface="Arial" panose="020B0604020202020204" pitchFamily="34" charset="0"/>
              </a:rPr>
              <a:t> in </a:t>
            </a:r>
            <a:r>
              <a:rPr lang="de-DE" sz="2400" b="0" i="0" u="none" strike="noStrike" dirty="0" err="1">
                <a:solidFill>
                  <a:srgbClr val="000000"/>
                </a:solidFill>
                <a:effectLst/>
                <a:latin typeface="Arial" panose="020B0604020202020204" pitchFamily="34" charset="0"/>
                <a:cs typeface="Arial" panose="020B0604020202020204" pitchFamily="34" charset="0"/>
              </a:rPr>
              <a:t>operating</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business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model</a:t>
            </a:r>
            <a:r>
              <a:rPr lang="de-DE" sz="2400" b="0" i="0" u="none" strike="noStrike" dirty="0">
                <a:solidFill>
                  <a:srgbClr val="000000"/>
                </a:solidFill>
                <a:effectLst/>
                <a:latin typeface="Arial" panose="020B0604020202020204" pitchFamily="34" charset="0"/>
                <a:cs typeface="Arial" panose="020B0604020202020204" pitchFamily="34" charset="0"/>
              </a:rPr>
              <a:t>.</a:t>
            </a:r>
          </a:p>
        </p:txBody>
      </p:sp>
      <p:sp>
        <p:nvSpPr>
          <p:cNvPr id="6" name="CuadroTexto 1">
            <a:extLst>
              <a:ext uri="{FF2B5EF4-FFF2-40B4-BE49-F238E27FC236}">
                <a16:creationId xmlns:a16="http://schemas.microsoft.com/office/drawing/2014/main" id="{9716BD74-FA0A-7E5D-CC8D-2B4901DCB6C5}"/>
              </a:ext>
            </a:extLst>
          </p:cNvPr>
          <p:cNvSpPr txBox="1"/>
          <p:nvPr/>
        </p:nvSpPr>
        <p:spPr>
          <a:xfrm>
            <a:off x="1476792" y="1785820"/>
            <a:ext cx="15211007" cy="1938992"/>
          </a:xfrm>
          <a:prstGeom prst="rect">
            <a:avLst/>
          </a:prstGeom>
          <a:noFill/>
        </p:spPr>
        <p:txBody>
          <a:bodyPr wrap="square" rtlCol="0">
            <a:spAutoFit/>
          </a:bodyPr>
          <a:lstStyle/>
          <a:p>
            <a:pPr algn="l"/>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Understanding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the</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Business Model Canvas</a:t>
            </a:r>
          </a:p>
          <a:p>
            <a:br>
              <a:rPr lang="de-DE" sz="4000" dirty="0"/>
            </a:br>
            <a:endParaRPr lang="es-ES" sz="4000" b="1" dirty="0">
              <a:solidFill>
                <a:srgbClr val="16A637"/>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266067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B927D-B4BB-9EA5-48CA-3484C436B67C}"/>
              </a:ext>
            </a:extLst>
          </p:cNvPr>
          <p:cNvSpPr txBox="1"/>
          <p:nvPr/>
        </p:nvSpPr>
        <p:spPr>
          <a:xfrm>
            <a:off x="1676400" y="1714500"/>
            <a:ext cx="9829800" cy="707886"/>
          </a:xfrm>
          <a:prstGeom prst="rect">
            <a:avLst/>
          </a:prstGeom>
          <a:noFill/>
        </p:spPr>
        <p:txBody>
          <a:bodyPr wrap="square" rtlCol="0">
            <a:spAutoFit/>
          </a:bodyPr>
          <a:lstStyle/>
          <a:p>
            <a:pPr algn="l"/>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Building Long-Lasting Networks</a:t>
            </a:r>
          </a:p>
        </p:txBody>
      </p:sp>
      <p:sp>
        <p:nvSpPr>
          <p:cNvPr id="4" name="CuadroTexto 3">
            <a:extLst>
              <a:ext uri="{FF2B5EF4-FFF2-40B4-BE49-F238E27FC236}">
                <a16:creationId xmlns:a16="http://schemas.microsoft.com/office/drawing/2014/main" id="{19FC4E6D-58AC-86A2-2927-EAFA91A96C34}"/>
              </a:ext>
            </a:extLst>
          </p:cNvPr>
          <p:cNvSpPr txBox="1"/>
          <p:nvPr/>
        </p:nvSpPr>
        <p:spPr>
          <a:xfrm>
            <a:off x="1219197" y="2770920"/>
            <a:ext cx="16764000" cy="6740307"/>
          </a:xfrm>
          <a:prstGeom prst="rect">
            <a:avLst/>
          </a:prstGeom>
          <a:noFill/>
        </p:spPr>
        <p:txBody>
          <a:bodyPr wrap="square" rtlCol="0">
            <a:spAutoFit/>
          </a:bodyPr>
          <a:lstStyle/>
          <a:p>
            <a:r>
              <a:rPr lang="de-DE" sz="2400" b="1" i="0" u="none" strike="noStrike" dirty="0">
                <a:solidFill>
                  <a:srgbClr val="16A637"/>
                </a:solidFill>
                <a:effectLst/>
                <a:latin typeface="Verdana" panose="020B0604030504040204" pitchFamily="34" charset="0"/>
              </a:rPr>
              <a:t>   </a:t>
            </a:r>
            <a:r>
              <a:rPr lang="de-DE" sz="2400" b="1" i="0" u="none" strike="noStrike" dirty="0" err="1">
                <a:solidFill>
                  <a:srgbClr val="16A637"/>
                </a:solidFill>
                <a:effectLst/>
                <a:latin typeface="Arial" panose="020B0604020202020204" pitchFamily="34" charset="0"/>
                <a:cs typeface="Arial" panose="020B0604020202020204" pitchFamily="34" charset="0"/>
              </a:rPr>
              <a:t>Identify</a:t>
            </a:r>
            <a:r>
              <a:rPr lang="de-DE" sz="2400" b="1" i="0" u="none" strike="noStrike" dirty="0">
                <a:solidFill>
                  <a:srgbClr val="16A637"/>
                </a:solidFill>
                <a:effectLst/>
                <a:latin typeface="Arial" panose="020B0604020202020204" pitchFamily="34" charset="0"/>
                <a:cs typeface="Arial" panose="020B0604020202020204" pitchFamily="34" charset="0"/>
              </a:rPr>
              <a:t> and </a:t>
            </a:r>
            <a:r>
              <a:rPr lang="de-DE" sz="2400" b="1" i="0" u="none" strike="noStrike" dirty="0" err="1">
                <a:solidFill>
                  <a:srgbClr val="16A637"/>
                </a:solidFill>
                <a:effectLst/>
                <a:latin typeface="Arial" panose="020B0604020202020204" pitchFamily="34" charset="0"/>
                <a:cs typeface="Arial" panose="020B0604020202020204" pitchFamily="34" charset="0"/>
              </a:rPr>
              <a:t>Understand</a:t>
            </a:r>
            <a:r>
              <a:rPr lang="de-DE" sz="2400" b="1" i="0" u="none" strike="noStrike" dirty="0">
                <a:solidFill>
                  <a:srgbClr val="16A637"/>
                </a:solidFill>
                <a:effectLst/>
                <a:latin typeface="Arial" panose="020B0604020202020204" pitchFamily="34" charset="0"/>
                <a:cs typeface="Arial" panose="020B0604020202020204" pitchFamily="34" charset="0"/>
              </a:rPr>
              <a:t> </a:t>
            </a:r>
            <a:r>
              <a:rPr lang="de-DE" sz="2400" b="1" i="0" u="none" strike="noStrike" dirty="0" err="1">
                <a:solidFill>
                  <a:srgbClr val="16A637"/>
                </a:solidFill>
                <a:effectLst/>
                <a:latin typeface="Arial" panose="020B0604020202020204" pitchFamily="34" charset="0"/>
                <a:cs typeface="Arial" panose="020B0604020202020204" pitchFamily="34" charset="0"/>
              </a:rPr>
              <a:t>Your</a:t>
            </a:r>
            <a:r>
              <a:rPr lang="de-DE" sz="2400" b="1" i="0" u="none" strike="noStrike" dirty="0">
                <a:solidFill>
                  <a:srgbClr val="16A637"/>
                </a:solidFill>
                <a:effectLst/>
                <a:latin typeface="Arial" panose="020B0604020202020204" pitchFamily="34" charset="0"/>
                <a:cs typeface="Arial" panose="020B0604020202020204" pitchFamily="34" charset="0"/>
              </a:rPr>
              <a:t> Network</a:t>
            </a:r>
            <a:r>
              <a:rPr lang="de-DE" sz="2400" b="0" i="0" u="none" strike="noStrike" dirty="0">
                <a:solidFill>
                  <a:srgbClr val="16A637"/>
                </a:solidFill>
                <a:effectLst/>
                <a:latin typeface="Arial" panose="020B0604020202020204" pitchFamily="34" charset="0"/>
                <a:cs typeface="Arial" panose="020B0604020202020204" pitchFamily="34" charset="0"/>
              </a:rPr>
              <a:t>:</a:t>
            </a:r>
          </a:p>
          <a:p>
            <a:pPr algn="l"/>
            <a:r>
              <a:rPr lang="de-DE" sz="2400" b="0" i="0" u="none" strike="noStrike" dirty="0">
                <a:solidFill>
                  <a:srgbClr val="000000"/>
                </a:solidFill>
                <a:effectLst/>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Internal Networks</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Employees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departments</a:t>
            </a:r>
            <a:r>
              <a:rPr lang="de-DE" sz="2400" b="0" i="0" u="none" strike="noStrike" dirty="0">
                <a:solidFill>
                  <a:srgbClr val="000000"/>
                </a:solidFill>
                <a:effectLst/>
                <a:latin typeface="Arial" panose="020B0604020202020204" pitchFamily="34" charset="0"/>
                <a:cs typeface="Arial" panose="020B0604020202020204" pitchFamily="34" charset="0"/>
              </a:rPr>
              <a:t>, and internal </a:t>
            </a:r>
            <a:r>
              <a:rPr lang="de-DE" sz="2400" b="0" i="0" u="none" strike="noStrike" dirty="0" err="1">
                <a:solidFill>
                  <a:srgbClr val="000000"/>
                </a:solidFill>
                <a:effectLst/>
                <a:latin typeface="Arial" panose="020B0604020202020204" pitchFamily="34" charset="0"/>
                <a:cs typeface="Arial" panose="020B0604020202020204" pitchFamily="34" charset="0"/>
              </a:rPr>
              <a:t>stakeholders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External Networks</a:t>
            </a:r>
            <a:r>
              <a:rPr lang="de-DE" sz="2400" b="0" i="0" u="none" strike="noStrike" dirty="0">
                <a:solidFill>
                  <a:srgbClr val="A6F542"/>
                </a:solidFill>
                <a:effectLst/>
                <a:latin typeface="Arial" panose="020B0604020202020204" pitchFamily="34" charset="0"/>
                <a:cs typeface="Arial" panose="020B0604020202020204" pitchFamily="34" charset="0"/>
              </a:rPr>
              <a:t>:</a:t>
            </a:r>
            <a:r>
              <a:rPr lang="de-DE" sz="2400" b="0" i="0" u="none" strike="noStrike" dirty="0">
                <a:solidFill>
                  <a:srgbClr val="000000"/>
                </a:solidFill>
                <a:effectLst/>
                <a:latin typeface="Arial" panose="020B0604020202020204" pitchFamily="34" charset="0"/>
                <a:cs typeface="Arial" panose="020B0604020202020204" pitchFamily="34" charset="0"/>
              </a:rPr>
              <a:t> Customers, </a:t>
            </a:r>
            <a:r>
              <a:rPr lang="de-DE" sz="2400" b="0" i="0" u="none" strike="noStrike" dirty="0" err="1">
                <a:solidFill>
                  <a:srgbClr val="000000"/>
                </a:solidFill>
                <a:effectLst/>
                <a:latin typeface="Arial" panose="020B0604020202020204" pitchFamily="34" charset="0"/>
                <a:cs typeface="Arial" panose="020B0604020202020204" pitchFamily="34" charset="0"/>
              </a:rPr>
              <a:t>suppliers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partners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industry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associations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competitors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algn="l"/>
            <a:endParaRPr lang="de-DE" sz="2400" dirty="0">
              <a:solidFill>
                <a:srgbClr val="000000"/>
              </a:solidFill>
              <a:latin typeface="Arial" panose="020B0604020202020204" pitchFamily="34" charset="0"/>
              <a:cs typeface="Arial" panose="020B0604020202020204" pitchFamily="34" charset="0"/>
            </a:endParaRPr>
          </a:p>
          <a:p>
            <a:pPr algn="l"/>
            <a:r>
              <a:rPr lang="de-DE" sz="2400" b="1" i="0" u="none" strike="noStrike" dirty="0">
                <a:solidFill>
                  <a:srgbClr val="16A637"/>
                </a:solidFill>
                <a:effectLst/>
                <a:latin typeface="Arial" panose="020B0604020202020204" pitchFamily="34" charset="0"/>
                <a:cs typeface="Arial" panose="020B0604020202020204" pitchFamily="34" charset="0"/>
              </a:rPr>
              <a:t>   </a:t>
            </a:r>
            <a:r>
              <a:rPr lang="de-DE" sz="2400" b="1" i="0" u="none" strike="noStrike" dirty="0" err="1">
                <a:solidFill>
                  <a:srgbClr val="16A637"/>
                </a:solidFill>
                <a:effectLst/>
                <a:latin typeface="Arial" panose="020B0604020202020204" pitchFamily="34" charset="0"/>
                <a:cs typeface="Arial" panose="020B0604020202020204" pitchFamily="34" charset="0"/>
              </a:rPr>
              <a:t>Leverage</a:t>
            </a:r>
            <a:r>
              <a:rPr lang="de-DE" sz="2400" b="1" i="0" u="none" strike="noStrike" dirty="0">
                <a:solidFill>
                  <a:srgbClr val="16A637"/>
                </a:solidFill>
                <a:effectLst/>
                <a:latin typeface="Arial" panose="020B0604020202020204" pitchFamily="34" charset="0"/>
                <a:cs typeface="Arial" panose="020B0604020202020204" pitchFamily="34" charset="0"/>
              </a:rPr>
              <a:t> </a:t>
            </a:r>
            <a:r>
              <a:rPr lang="de-DE" sz="2400" b="1" i="0" u="none" strike="noStrike" dirty="0" err="1">
                <a:solidFill>
                  <a:srgbClr val="16A637"/>
                </a:solidFill>
                <a:effectLst/>
                <a:latin typeface="Arial" panose="020B0604020202020204" pitchFamily="34" charset="0"/>
                <a:cs typeface="Arial" panose="020B0604020202020204" pitchFamily="34" charset="0"/>
              </a:rPr>
              <a:t>the</a:t>
            </a:r>
            <a:r>
              <a:rPr lang="de-DE" sz="2400" b="1" i="0" u="none" strike="noStrike" dirty="0">
                <a:solidFill>
                  <a:srgbClr val="16A637"/>
                </a:solidFill>
                <a:effectLst/>
                <a:latin typeface="Arial" panose="020B0604020202020204" pitchFamily="34" charset="0"/>
                <a:cs typeface="Arial" panose="020B0604020202020204" pitchFamily="34" charset="0"/>
              </a:rPr>
              <a:t> Business Model Canvas</a:t>
            </a:r>
            <a:r>
              <a:rPr lang="de-DE" sz="2400" b="0" i="0" u="none" strike="noStrike" dirty="0">
                <a:solidFill>
                  <a:srgbClr val="16A637"/>
                </a:solidFill>
                <a:effectLst/>
                <a:latin typeface="Arial" panose="020B0604020202020204" pitchFamily="34" charset="0"/>
                <a:cs typeface="Arial" panose="020B0604020202020204" pitchFamily="34" charset="0"/>
              </a:rPr>
              <a:t>:</a:t>
            </a:r>
          </a:p>
          <a:p>
            <a:pPr algn="l"/>
            <a:endParaRPr lang="de-DE" sz="2400" b="1" i="0" u="none" strike="noStrike" dirty="0">
              <a:solidFill>
                <a:srgbClr val="000000"/>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Customer </a:t>
            </a:r>
            <a:r>
              <a:rPr lang="de-DE" sz="2400" b="1" i="0" u="none" strike="noStrike" dirty="0" err="1">
                <a:solidFill>
                  <a:srgbClr val="92D050"/>
                </a:solidFill>
                <a:effectLst/>
                <a:latin typeface="Arial" panose="020B0604020202020204" pitchFamily="34" charset="0"/>
                <a:cs typeface="Arial" panose="020B0604020202020204" pitchFamily="34" charset="0"/>
              </a:rPr>
              <a:t>Relationships</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Use </a:t>
            </a:r>
            <a:r>
              <a:rPr lang="de-DE" sz="2400" b="0" i="0" u="none" strike="noStrike" dirty="0" err="1">
                <a:solidFill>
                  <a:srgbClr val="000000"/>
                </a:solidFill>
                <a:effectLst/>
                <a:latin typeface="Arial" panose="020B0604020202020204" pitchFamily="34" charset="0"/>
                <a:cs typeface="Arial" panose="020B0604020202020204" pitchFamily="34" charset="0"/>
              </a:rPr>
              <a:t>the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canvas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define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how</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build</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maintain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relationships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Consider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loyalty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programs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personalized</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communication</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community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engagement</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Key Partnerships</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Identify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strategic</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partners</a:t>
            </a:r>
            <a:r>
              <a:rPr lang="de-DE" sz="2400" b="0" i="0" u="none" strike="noStrike" dirty="0">
                <a:solidFill>
                  <a:srgbClr val="000000"/>
                </a:solidFill>
                <a:effectLst/>
                <a:latin typeface="Arial" panose="020B0604020202020204" pitchFamily="34" charset="0"/>
                <a:cs typeface="Arial" panose="020B0604020202020204" pitchFamily="34" charset="0"/>
              </a:rPr>
              <a:t>. These </a:t>
            </a:r>
            <a:r>
              <a:rPr lang="de-DE" sz="2400" b="0" i="0" u="none" strike="noStrike" dirty="0" err="1">
                <a:solidFill>
                  <a:srgbClr val="000000"/>
                </a:solidFill>
                <a:effectLst/>
                <a:latin typeface="Arial" panose="020B0604020202020204" pitchFamily="34" charset="0"/>
                <a:cs typeface="Arial" panose="020B0604020202020204" pitchFamily="34" charset="0"/>
              </a:rPr>
              <a:t>could</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be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suppliers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joint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ventures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alliances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or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industry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groups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endParaRPr lang="de-DE" sz="2400" dirty="0">
              <a:solidFill>
                <a:srgbClr val="000000"/>
              </a:solidFill>
              <a:latin typeface="Arial" panose="020B0604020202020204" pitchFamily="34" charset="0"/>
              <a:cs typeface="Arial" panose="020B0604020202020204" pitchFamily="34" charset="0"/>
            </a:endParaRPr>
          </a:p>
          <a:p>
            <a:r>
              <a:rPr lang="de-DE" sz="2400" b="1" dirty="0">
                <a:solidFill>
                  <a:srgbClr val="16A637"/>
                </a:solidFill>
                <a:latin typeface="Arial" panose="020B0604020202020204" pitchFamily="34" charset="0"/>
                <a:cs typeface="Arial" panose="020B0604020202020204" pitchFamily="34" charset="0"/>
              </a:rPr>
              <a:t>  </a:t>
            </a:r>
            <a:r>
              <a:rPr lang="de-DE" sz="2400" b="1" i="0" u="none" strike="noStrike" dirty="0">
                <a:solidFill>
                  <a:srgbClr val="16A637"/>
                </a:solidFill>
                <a:effectLst/>
                <a:latin typeface="Arial" panose="020B0604020202020204" pitchFamily="34" charset="0"/>
                <a:cs typeface="Arial" panose="020B0604020202020204" pitchFamily="34" charset="0"/>
              </a:rPr>
              <a:t> Strong Customer </a:t>
            </a:r>
            <a:r>
              <a:rPr lang="de-DE" sz="2400" b="1" i="0" u="none" strike="noStrike" dirty="0" err="1">
                <a:solidFill>
                  <a:srgbClr val="16A637"/>
                </a:solidFill>
                <a:effectLst/>
                <a:latin typeface="Arial" panose="020B0604020202020204" pitchFamily="34" charset="0"/>
                <a:cs typeface="Arial" panose="020B0604020202020204" pitchFamily="34" charset="0"/>
              </a:rPr>
              <a:t>Relationships</a:t>
            </a:r>
            <a:r>
              <a:rPr lang="de-DE" sz="2400" b="0" i="0" u="none" strike="noStrike" dirty="0">
                <a:solidFill>
                  <a:srgbClr val="16A637"/>
                </a:solidFill>
                <a:effectLst/>
                <a:latin typeface="Arial" panose="020B0604020202020204" pitchFamily="34" charset="0"/>
                <a:cs typeface="Arial" panose="020B0604020202020204" pitchFamily="34" charset="0"/>
              </a:rPr>
              <a:t>:</a:t>
            </a:r>
          </a:p>
          <a:p>
            <a:pPr algn="l"/>
            <a:r>
              <a:rPr lang="de-DE" sz="2400" b="0" i="0" u="none" strike="noStrike" dirty="0">
                <a:solidFill>
                  <a:srgbClr val="000000"/>
                </a:solidFill>
                <a:effectLst/>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r>
              <a:rPr lang="de-DE" sz="2400" b="1" i="0" u="none" strike="noStrike" dirty="0" err="1">
                <a:solidFill>
                  <a:srgbClr val="92D050"/>
                </a:solidFill>
                <a:effectLst/>
                <a:latin typeface="Arial" panose="020B0604020202020204" pitchFamily="34" charset="0"/>
                <a:cs typeface="Arial" panose="020B0604020202020204" pitchFamily="34" charset="0"/>
              </a:rPr>
              <a:t>Personalization</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a:solidFill>
                  <a:schemeClr val="tx1"/>
                </a:solidFill>
                <a:effectLst/>
                <a:latin typeface="Arial" panose="020B0604020202020204" pitchFamily="34" charset="0"/>
                <a:cs typeface="Arial" panose="020B0604020202020204" pitchFamily="34" charset="0"/>
              </a:rPr>
              <a:t>Tailor </a:t>
            </a:r>
            <a:r>
              <a:rPr lang="de-DE" sz="2400" b="0" i="0" u="none" strike="noStrike" dirty="0" err="1">
                <a:solidFill>
                  <a:schemeClr val="tx1"/>
                </a:solidFill>
                <a:effectLst/>
                <a:latin typeface="Arial" panose="020B0604020202020204" pitchFamily="34" charset="0"/>
                <a:cs typeface="Arial" panose="020B0604020202020204" pitchFamily="34" charset="0"/>
              </a:rPr>
              <a:t>interactions</a:t>
            </a:r>
            <a:r>
              <a:rPr lang="de-DE" sz="2400" b="0" i="0" u="none" strike="noStrike" dirty="0">
                <a:solidFill>
                  <a:schemeClr val="tx1"/>
                </a:solidFill>
                <a:effectLst/>
                <a:latin typeface="Arial" panose="020B0604020202020204" pitchFamily="34" charset="0"/>
                <a:cs typeface="Arial" panose="020B0604020202020204" pitchFamily="34" charset="0"/>
              </a:rPr>
              <a:t> </a:t>
            </a:r>
            <a:r>
              <a:rPr lang="de-DE" sz="2400" b="0" i="0" u="none" strike="noStrike" dirty="0" err="1">
                <a:solidFill>
                  <a:schemeClr val="tx1"/>
                </a:solidFill>
                <a:effectLst/>
                <a:latin typeface="Arial" panose="020B0604020202020204" pitchFamily="34" charset="0"/>
                <a:cs typeface="Arial" panose="020B0604020202020204" pitchFamily="34" charset="0"/>
              </a:rPr>
              <a:t>based</a:t>
            </a:r>
            <a:r>
              <a:rPr lang="de-DE" sz="2400" b="0" i="0" u="none" strike="noStrike" dirty="0">
                <a:solidFill>
                  <a:schemeClr val="tx1"/>
                </a:solidFill>
                <a:effectLst/>
                <a:latin typeface="Arial" panose="020B0604020202020204" pitchFamily="34" charset="0"/>
                <a:cs typeface="Arial" panose="020B0604020202020204" pitchFamily="34" charset="0"/>
              </a:rPr>
              <a:t> on </a:t>
            </a:r>
            <a:r>
              <a:rPr lang="de-DE" sz="2400" b="0" i="0" u="none" strike="noStrike" dirty="0" err="1">
                <a:solidFill>
                  <a:schemeClr val="tx1"/>
                </a:solidFill>
                <a:effectLst/>
                <a:latin typeface="Arial" panose="020B0604020202020204" pitchFamily="34" charset="0"/>
                <a:cs typeface="Arial" panose="020B0604020202020204" pitchFamily="34" charset="0"/>
              </a:rPr>
              <a:t>customer</a:t>
            </a:r>
            <a:r>
              <a:rPr lang="de-DE" sz="2400" b="0" i="0" u="none" strike="noStrike" dirty="0">
                <a:solidFill>
                  <a:schemeClr val="tx1"/>
                </a:solidFill>
                <a:effectLst/>
                <a:latin typeface="Arial" panose="020B0604020202020204" pitchFamily="34" charset="0"/>
                <a:cs typeface="Arial" panose="020B0604020202020204" pitchFamily="34" charset="0"/>
              </a:rPr>
              <a:t> </a:t>
            </a:r>
            <a:r>
              <a:rPr lang="de-DE" sz="2400" b="0" i="0" u="none" strike="noStrike" dirty="0" err="1">
                <a:solidFill>
                  <a:schemeClr val="tx1"/>
                </a:solidFill>
                <a:effectLst/>
                <a:latin typeface="Arial" panose="020B0604020202020204" pitchFamily="34" charset="0"/>
                <a:cs typeface="Arial" panose="020B0604020202020204" pitchFamily="34" charset="0"/>
              </a:rPr>
              <a:t>preferences</a:t>
            </a:r>
            <a:r>
              <a:rPr lang="de-DE" sz="2400" b="0" i="0" u="none" strike="noStrike" dirty="0">
                <a:solidFill>
                  <a:schemeClr val="tx1"/>
                </a:solidFill>
                <a:effectLst/>
                <a:latin typeface="Arial" panose="020B0604020202020204" pitchFamily="34" charset="0"/>
                <a:cs typeface="Arial" panose="020B0604020202020204" pitchFamily="34" charset="0"/>
              </a:rPr>
              <a:t> and </a:t>
            </a:r>
            <a:r>
              <a:rPr lang="de-DE" sz="2400" b="0" i="0" u="none" strike="noStrike" dirty="0" err="1">
                <a:solidFill>
                  <a:schemeClr val="tx1"/>
                </a:solidFill>
                <a:effectLst/>
                <a:latin typeface="Arial" panose="020B0604020202020204" pitchFamily="34" charset="0"/>
                <a:cs typeface="Arial" panose="020B0604020202020204" pitchFamily="34" charset="0"/>
              </a:rPr>
              <a:t>history</a:t>
            </a:r>
            <a:r>
              <a:rPr lang="de-DE" sz="2400" b="0" i="0" u="none" strike="noStrike" dirty="0">
                <a:solidFill>
                  <a:schemeClr val="tx1"/>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Engagement</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Regularly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engage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with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customers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through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newsletters</a:t>
            </a:r>
            <a:r>
              <a:rPr lang="de-DE" sz="2400" b="0" i="0" u="none" strike="noStrike" dirty="0">
                <a:solidFill>
                  <a:srgbClr val="000000"/>
                </a:solidFill>
                <a:effectLst/>
                <a:latin typeface="Arial" panose="020B0604020202020204" pitchFamily="34" charset="0"/>
                <a:cs typeface="Arial" panose="020B0604020202020204" pitchFamily="34" charset="0"/>
              </a:rPr>
              <a:t>, social </a:t>
            </a:r>
            <a:r>
              <a:rPr lang="de-DE" sz="2400" b="0" i="0" u="none" strike="noStrike" dirty="0" err="1">
                <a:solidFill>
                  <a:srgbClr val="000000"/>
                </a:solidFill>
                <a:effectLst/>
                <a:latin typeface="Arial" panose="020B0604020202020204" pitchFamily="34" charset="0"/>
                <a:cs typeface="Arial" panose="020B0604020202020204" pitchFamily="34" charset="0"/>
              </a:rPr>
              <a:t>media</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events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Feedback Loop</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Establish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channels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for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receiving</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acting</a:t>
            </a:r>
            <a:r>
              <a:rPr lang="de-DE" sz="2400" b="0" i="0" u="none" strike="noStrike" dirty="0">
                <a:solidFill>
                  <a:srgbClr val="000000"/>
                </a:solidFill>
                <a:effectLst/>
                <a:latin typeface="Arial" panose="020B0604020202020204" pitchFamily="34" charset="0"/>
                <a:cs typeface="Arial" panose="020B0604020202020204" pitchFamily="34" charset="0"/>
              </a:rPr>
              <a:t> on </a:t>
            </a:r>
            <a:r>
              <a:rPr lang="de-DE" sz="2400" b="0" i="0" u="none" strike="noStrike" dirty="0" err="1">
                <a:solidFill>
                  <a:srgbClr val="000000"/>
                </a:solidFill>
                <a:effectLst/>
                <a:latin typeface="Arial" panose="020B0604020202020204" pitchFamily="34" charset="0"/>
                <a:cs typeface="Arial" panose="020B0604020202020204" pitchFamily="34" charset="0"/>
              </a:rPr>
              <a:t>customer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feedback</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endParaRPr lang="de-DE" sz="2400" b="0" i="0" u="none" strike="noStrike" dirty="0">
              <a:solidFill>
                <a:srgbClr val="000000"/>
              </a:solidFill>
              <a:effectLst/>
              <a:latin typeface="Verdana" panose="020B0604030504040204" pitchFamily="34" charset="0"/>
            </a:endParaRPr>
          </a:p>
          <a:p>
            <a:pPr algn="l"/>
            <a:endParaRPr lang="de-DE" sz="2400" b="0" i="0" u="none" strike="noStrike" dirty="0">
              <a:solidFill>
                <a:srgbClr val="000000"/>
              </a:solidFill>
              <a:effectLst/>
              <a:latin typeface="Verdana" panose="020B0604030504040204" pitchFamily="34" charset="0"/>
            </a:endParaRPr>
          </a:p>
        </p:txBody>
      </p:sp>
      <p:pic>
        <p:nvPicPr>
          <p:cNvPr id="6" name="Imagen 24">
            <a:extLst>
              <a:ext uri="{FF2B5EF4-FFF2-40B4-BE49-F238E27FC236}">
                <a16:creationId xmlns:a16="http://schemas.microsoft.com/office/drawing/2014/main" id="{F30B610B-A230-E622-5E0D-CE82F30796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002562" y="2770920"/>
            <a:ext cx="447645" cy="408720"/>
          </a:xfrm>
          <a:prstGeom prst="rect">
            <a:avLst/>
          </a:prstGeom>
        </p:spPr>
      </p:pic>
      <p:pic>
        <p:nvPicPr>
          <p:cNvPr id="7" name="Imagen 24">
            <a:extLst>
              <a:ext uri="{FF2B5EF4-FFF2-40B4-BE49-F238E27FC236}">
                <a16:creationId xmlns:a16="http://schemas.microsoft.com/office/drawing/2014/main" id="{65BACE92-9A2C-017D-2AFC-785F442AFA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995375" y="4718451"/>
            <a:ext cx="447645" cy="408720"/>
          </a:xfrm>
          <a:prstGeom prst="rect">
            <a:avLst/>
          </a:prstGeom>
        </p:spPr>
      </p:pic>
      <p:pic>
        <p:nvPicPr>
          <p:cNvPr id="12" name="Imagen 24">
            <a:extLst>
              <a:ext uri="{FF2B5EF4-FFF2-40B4-BE49-F238E27FC236}">
                <a16:creationId xmlns:a16="http://schemas.microsoft.com/office/drawing/2014/main" id="{E8636345-7410-50D1-1C8B-F9E7EFE080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995375" y="6785394"/>
            <a:ext cx="447645" cy="408720"/>
          </a:xfrm>
          <a:prstGeom prst="rect">
            <a:avLst/>
          </a:prstGeom>
        </p:spPr>
      </p:pic>
    </p:spTree>
    <p:extLst>
      <p:ext uri="{BB962C8B-B14F-4D97-AF65-F5344CB8AC3E}">
        <p14:creationId xmlns:p14="http://schemas.microsoft.com/office/powerpoint/2010/main" val="4112852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9FC4E6D-58AC-86A2-2927-EAFA91A96C34}"/>
              </a:ext>
            </a:extLst>
          </p:cNvPr>
          <p:cNvSpPr txBox="1"/>
          <p:nvPr/>
        </p:nvSpPr>
        <p:spPr>
          <a:xfrm>
            <a:off x="1223973" y="2568664"/>
            <a:ext cx="10636625" cy="7109639"/>
          </a:xfrm>
          <a:prstGeom prst="rect">
            <a:avLst/>
          </a:prstGeom>
          <a:noFill/>
        </p:spPr>
        <p:txBody>
          <a:bodyPr wrap="square" rtlCol="0">
            <a:spAutoFit/>
          </a:bodyPr>
          <a:lstStyle/>
          <a:p>
            <a:pPr algn="l"/>
            <a:r>
              <a:rPr lang="de-DE" sz="2400" b="1" i="0" u="none" strike="noStrike" dirty="0">
                <a:solidFill>
                  <a:srgbClr val="16A637"/>
                </a:solidFill>
                <a:effectLst/>
                <a:latin typeface="Verdana" panose="020B0604030504040204" pitchFamily="34" charset="0"/>
              </a:rPr>
              <a:t>   </a:t>
            </a:r>
            <a:r>
              <a:rPr lang="de-DE" sz="2400" b="1" i="0" u="none" strike="noStrike" dirty="0" err="1">
                <a:solidFill>
                  <a:srgbClr val="16A637"/>
                </a:solidFill>
                <a:effectLst/>
                <a:latin typeface="Arial" panose="020B0604020202020204" pitchFamily="34" charset="0"/>
                <a:cs typeface="Arial" panose="020B0604020202020204" pitchFamily="34" charset="0"/>
              </a:rPr>
              <a:t>Build</a:t>
            </a:r>
            <a:r>
              <a:rPr lang="de-DE" sz="2400" b="1" i="0" u="none" strike="noStrike" dirty="0">
                <a:solidFill>
                  <a:srgbClr val="16A637"/>
                </a:solidFill>
                <a:effectLst/>
                <a:latin typeface="Arial" panose="020B0604020202020204" pitchFamily="34" charset="0"/>
                <a:cs typeface="Arial" panose="020B0604020202020204" pitchFamily="34" charset="0"/>
              </a:rPr>
              <a:t> Trust and </a:t>
            </a:r>
            <a:r>
              <a:rPr lang="de-DE" sz="2400" b="1" i="0" u="none" strike="noStrike" dirty="0" err="1">
                <a:solidFill>
                  <a:srgbClr val="16A637"/>
                </a:solidFill>
                <a:effectLst/>
                <a:latin typeface="Arial" panose="020B0604020202020204" pitchFamily="34" charset="0"/>
                <a:cs typeface="Arial" panose="020B0604020202020204" pitchFamily="34" charset="0"/>
              </a:rPr>
              <a:t>Credibility</a:t>
            </a:r>
            <a:r>
              <a:rPr lang="de-DE" sz="2400" b="0" i="0" u="none" strike="noStrike" dirty="0">
                <a:solidFill>
                  <a:srgbClr val="16A637"/>
                </a:solidFill>
                <a:effectLst/>
                <a:latin typeface="Arial" panose="020B0604020202020204" pitchFamily="34" charset="0"/>
                <a:cs typeface="Arial" panose="020B0604020202020204" pitchFamily="34" charset="0"/>
              </a:rPr>
              <a:t>:</a:t>
            </a:r>
          </a:p>
          <a:p>
            <a:pPr algn="l"/>
            <a:r>
              <a:rPr lang="de-DE" sz="2400" b="0" i="0" u="none" strike="noStrike" dirty="0">
                <a:solidFill>
                  <a:srgbClr val="000000"/>
                </a:solidFill>
                <a:effectLst/>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Consistency</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Deliver on </a:t>
            </a:r>
            <a:r>
              <a:rPr lang="de-DE" sz="2400" b="0" i="0" u="none" strike="noStrike" dirty="0" err="1">
                <a:solidFill>
                  <a:srgbClr val="000000"/>
                </a:solidFill>
                <a:effectLst/>
                <a:latin typeface="Arial" panose="020B0604020202020204" pitchFamily="34" charset="0"/>
                <a:cs typeface="Arial" panose="020B0604020202020204" pitchFamily="34" charset="0"/>
              </a:rPr>
              <a:t>promises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be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consistent</a:t>
            </a:r>
            <a:r>
              <a:rPr lang="de-DE" sz="2400" b="0" i="0" u="none" strike="noStrike" dirty="0">
                <a:solidFill>
                  <a:srgbClr val="000000"/>
                </a:solidFill>
                <a:effectLst/>
                <a:latin typeface="Arial" panose="020B0604020202020204" pitchFamily="34" charset="0"/>
                <a:cs typeface="Arial" panose="020B0604020202020204" pitchFamily="34" charset="0"/>
              </a:rPr>
              <a:t> in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offerings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communications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Transparency</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Be open </a:t>
            </a:r>
            <a:r>
              <a:rPr lang="de-DE" sz="2400" b="0" i="0" u="none" strike="noStrike" dirty="0" err="1">
                <a:solidFill>
                  <a:srgbClr val="000000"/>
                </a:solidFill>
                <a:effectLst/>
                <a:latin typeface="Arial" panose="020B0604020202020204" pitchFamily="34" charset="0"/>
                <a:cs typeface="Arial" panose="020B0604020202020204" pitchFamily="34" charset="0"/>
              </a:rPr>
              <a:t>about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business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practices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values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any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changes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that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may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affect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stakeholders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de-DE" sz="2400" b="1" i="0" u="none" strike="noStrike" dirty="0" err="1">
                <a:solidFill>
                  <a:srgbClr val="92D050"/>
                </a:solidFill>
                <a:effectLst/>
                <a:latin typeface="Arial" panose="020B0604020202020204" pitchFamily="34" charset="0"/>
                <a:cs typeface="Arial" panose="020B0604020202020204" pitchFamily="34" charset="0"/>
              </a:rPr>
              <a:t>Reliability</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Ensure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that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products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or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services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meet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expectations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consistently</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endParaRPr lang="de-DE" sz="2400" dirty="0">
              <a:solidFill>
                <a:srgbClr val="000000"/>
              </a:solidFill>
              <a:latin typeface="Arial" panose="020B0604020202020204" pitchFamily="34" charset="0"/>
              <a:cs typeface="Arial" panose="020B0604020202020204" pitchFamily="34" charset="0"/>
            </a:endParaRPr>
          </a:p>
          <a:p>
            <a:pPr algn="l"/>
            <a:r>
              <a:rPr lang="de-DE" sz="2400" b="1" i="0" u="none" strike="noStrike" dirty="0">
                <a:solidFill>
                  <a:srgbClr val="16A637"/>
                </a:solidFill>
                <a:effectLst/>
                <a:latin typeface="Arial" panose="020B0604020202020204" pitchFamily="34" charset="0"/>
                <a:cs typeface="Arial" panose="020B0604020202020204" pitchFamily="34" charset="0"/>
              </a:rPr>
              <a:t>  Networking and </a:t>
            </a:r>
            <a:r>
              <a:rPr lang="de-DE" sz="2400" b="1" i="0" u="none" strike="noStrike" dirty="0" err="1">
                <a:solidFill>
                  <a:srgbClr val="16A637"/>
                </a:solidFill>
                <a:effectLst/>
                <a:latin typeface="Arial" panose="020B0604020202020204" pitchFamily="34" charset="0"/>
                <a:cs typeface="Arial" panose="020B0604020202020204" pitchFamily="34" charset="0"/>
              </a:rPr>
              <a:t>Relationship</a:t>
            </a:r>
            <a:r>
              <a:rPr lang="de-DE" sz="2400" b="1" i="0" u="none" strike="noStrike" dirty="0">
                <a:solidFill>
                  <a:srgbClr val="16A637"/>
                </a:solidFill>
                <a:effectLst/>
                <a:latin typeface="Arial" panose="020B0604020202020204" pitchFamily="34" charset="0"/>
                <a:cs typeface="Arial" panose="020B0604020202020204" pitchFamily="34" charset="0"/>
              </a:rPr>
              <a:t> Building</a:t>
            </a:r>
            <a:r>
              <a:rPr lang="de-DE" sz="2400" b="0" i="0" u="none" strike="noStrike" dirty="0">
                <a:solidFill>
                  <a:srgbClr val="16A637"/>
                </a:solidFill>
                <a:effectLst/>
                <a:latin typeface="Arial" panose="020B0604020202020204" pitchFamily="34" charset="0"/>
                <a:cs typeface="Arial" panose="020B0604020202020204" pitchFamily="34" charset="0"/>
              </a:rPr>
              <a:t>:</a:t>
            </a:r>
          </a:p>
          <a:p>
            <a:pPr algn="l"/>
            <a:r>
              <a:rPr lang="de-DE" sz="2400" b="0" i="0" u="none" strike="noStrike" dirty="0">
                <a:solidFill>
                  <a:srgbClr val="000000"/>
                </a:solidFill>
                <a:effectLst/>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Industry Events</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Attend</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conferences</a:t>
            </a:r>
            <a:r>
              <a:rPr lang="de-DE" sz="2400" b="0" i="0" u="none" strike="noStrike" dirty="0">
                <a:solidFill>
                  <a:srgbClr val="000000"/>
                </a:solidFill>
                <a:effectLst/>
                <a:latin typeface="Arial" panose="020B0604020202020204" pitchFamily="34" charset="0"/>
                <a:cs typeface="Arial" panose="020B0604020202020204" pitchFamily="34" charset="0"/>
              </a:rPr>
              <a:t>, trade </a:t>
            </a:r>
            <a:r>
              <a:rPr lang="de-DE" sz="2400" b="0" i="0" u="none" strike="noStrike" dirty="0" err="1">
                <a:solidFill>
                  <a:srgbClr val="000000"/>
                </a:solidFill>
                <a:effectLst/>
                <a:latin typeface="Arial" panose="020B0604020202020204" pitchFamily="34" charset="0"/>
                <a:cs typeface="Arial" panose="020B0604020202020204" pitchFamily="34" charset="0"/>
              </a:rPr>
              <a:t>shows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seminars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meet</a:t>
            </a:r>
            <a:r>
              <a:rPr lang="de-DE" sz="2400" b="0" i="0" u="none" strike="noStrike" dirty="0">
                <a:solidFill>
                  <a:srgbClr val="000000"/>
                </a:solidFill>
                <a:effectLst/>
                <a:latin typeface="Arial" panose="020B0604020202020204" pitchFamily="34" charset="0"/>
                <a:cs typeface="Arial" panose="020B0604020202020204" pitchFamily="34" charset="0"/>
              </a:rPr>
              <a:t> potential </a:t>
            </a:r>
            <a:r>
              <a:rPr lang="de-DE" sz="2400" b="0" i="0" u="none" strike="noStrike" dirty="0" err="1">
                <a:solidFill>
                  <a:srgbClr val="000000"/>
                </a:solidFill>
                <a:effectLst/>
                <a:latin typeface="Arial" panose="020B0604020202020204" pitchFamily="34" charset="0"/>
                <a:cs typeface="Arial" panose="020B0604020202020204" pitchFamily="34" charset="0"/>
              </a:rPr>
              <a:t>partners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customers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Online Presence</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Use social </a:t>
            </a:r>
            <a:r>
              <a:rPr lang="de-DE" sz="2400" b="0" i="0" u="none" strike="noStrike" dirty="0" err="1">
                <a:solidFill>
                  <a:srgbClr val="000000"/>
                </a:solidFill>
                <a:effectLst/>
                <a:latin typeface="Arial" panose="020B0604020202020204" pitchFamily="34" charset="0"/>
                <a:cs typeface="Arial" panose="020B0604020202020204" pitchFamily="34" charset="0"/>
              </a:rPr>
              <a:t>media</a:t>
            </a:r>
            <a:r>
              <a:rPr lang="de-DE" sz="2400" b="0" i="0" u="none" strike="noStrike" dirty="0">
                <a:solidFill>
                  <a:srgbClr val="000000"/>
                </a:solidFill>
                <a:effectLst/>
                <a:latin typeface="Arial" panose="020B0604020202020204" pitchFamily="34" charset="0"/>
                <a:cs typeface="Arial" panose="020B0604020202020204" pitchFamily="34" charset="0"/>
              </a:rPr>
              <a:t> and professional </a:t>
            </a:r>
            <a:r>
              <a:rPr lang="de-DE" sz="2400" b="0" i="0" u="none" strike="noStrike" dirty="0" err="1">
                <a:solidFill>
                  <a:srgbClr val="000000"/>
                </a:solidFill>
                <a:effectLst/>
                <a:latin typeface="Arial" panose="020B0604020202020204" pitchFamily="34" charset="0"/>
                <a:cs typeface="Arial" panose="020B0604020202020204" pitchFamily="34" charset="0"/>
              </a:rPr>
              <a:t>platforms</a:t>
            </a:r>
            <a:r>
              <a:rPr lang="de-DE" sz="2400" b="0" i="0" u="none" strike="noStrike" dirty="0">
                <a:solidFill>
                  <a:srgbClr val="000000"/>
                </a:solidFill>
                <a:effectLst/>
                <a:latin typeface="Arial" panose="020B0604020202020204" pitchFamily="34" charset="0"/>
                <a:cs typeface="Arial" panose="020B0604020202020204" pitchFamily="34" charset="0"/>
              </a:rPr>
              <a:t> like LinkedIn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connect </a:t>
            </a:r>
            <a:r>
              <a:rPr lang="de-DE" sz="2400" b="0" i="0" u="none" strike="noStrike" dirty="0" err="1">
                <a:solidFill>
                  <a:srgbClr val="000000"/>
                </a:solidFill>
                <a:effectLst/>
                <a:latin typeface="Arial" panose="020B0604020202020204" pitchFamily="34" charset="0"/>
                <a:cs typeface="Arial" panose="020B0604020202020204" pitchFamily="34" charset="0"/>
              </a:rPr>
              <a:t>with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industry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peers</a:t>
            </a:r>
            <a:r>
              <a:rPr lang="de-DE" sz="2400" b="0" i="0" u="none" strike="noStrike" dirty="0">
                <a:solidFill>
                  <a:srgbClr val="000000"/>
                </a:solidFill>
                <a:effectLst/>
                <a:latin typeface="Arial" panose="020B0604020202020204" pitchFamily="34" charset="0"/>
                <a:cs typeface="Arial" panose="020B0604020202020204" pitchFamily="34" charset="0"/>
              </a:rPr>
              <a:t> and potential </a:t>
            </a:r>
            <a:r>
              <a:rPr lang="de-DE" sz="2400" b="0" i="0" u="none" strike="noStrike" dirty="0" err="1">
                <a:solidFill>
                  <a:srgbClr val="000000"/>
                </a:solidFill>
                <a:effectLst/>
                <a:latin typeface="Arial" panose="020B0604020202020204" pitchFamily="34" charset="0"/>
                <a:cs typeface="Arial" panose="020B0604020202020204" pitchFamily="34" charset="0"/>
              </a:rPr>
              <a:t>partners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de-DE" sz="2400" b="1" i="0" u="none" strike="noStrike" dirty="0">
                <a:solidFill>
                  <a:srgbClr val="92D050"/>
                </a:solidFill>
                <a:effectLst/>
                <a:latin typeface="Arial" panose="020B0604020202020204" pitchFamily="34" charset="0"/>
                <a:cs typeface="Arial" panose="020B0604020202020204" pitchFamily="34" charset="0"/>
              </a:rPr>
              <a:t>Content Sharing</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Share </a:t>
            </a:r>
            <a:r>
              <a:rPr lang="de-DE" sz="2400" b="0" i="0" u="none" strike="noStrike" dirty="0" err="1">
                <a:solidFill>
                  <a:srgbClr val="000000"/>
                </a:solidFill>
                <a:effectLst/>
                <a:latin typeface="Arial" panose="020B0604020202020204" pitchFamily="34" charset="0"/>
                <a:cs typeface="Arial" panose="020B0604020202020204" pitchFamily="34" charset="0"/>
              </a:rPr>
              <a:t>valuable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content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that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demonstrates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expertise</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thought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leadership</a:t>
            </a:r>
            <a:r>
              <a:rPr lang="de-DE" sz="2400" b="0" i="0" u="none" strike="noStrike" dirty="0">
                <a:solidFill>
                  <a:srgbClr val="000000"/>
                </a:solidFill>
                <a:effectLst/>
                <a:latin typeface="Arial" panose="020B0604020202020204" pitchFamily="34" charset="0"/>
                <a:cs typeface="Arial" panose="020B0604020202020204" pitchFamily="34" charset="0"/>
              </a:rPr>
              <a:t>.</a:t>
            </a:r>
          </a:p>
          <a:p>
            <a:pPr algn="l"/>
            <a:endParaRPr lang="de-DE" sz="2400" b="0" i="0" u="none" strike="noStrike" dirty="0">
              <a:solidFill>
                <a:srgbClr val="16A637"/>
              </a:solidFill>
              <a:effectLst/>
              <a:latin typeface="Verdana" panose="020B0604030504040204" pitchFamily="34" charset="0"/>
            </a:endParaRPr>
          </a:p>
          <a:p>
            <a:pPr marL="342900" indent="-342900" algn="l">
              <a:buFont typeface="Arial" panose="020B0604020202020204" pitchFamily="34" charset="0"/>
              <a:buChar char="•"/>
            </a:pPr>
            <a:endParaRPr lang="de-DE" sz="2400" b="0" i="0" u="none" strike="noStrike" dirty="0">
              <a:solidFill>
                <a:schemeClr val="tx1"/>
              </a:solidFill>
              <a:effectLst/>
              <a:latin typeface="Verdana" panose="020B0604030504040204" pitchFamily="34" charset="0"/>
            </a:endParaRPr>
          </a:p>
        </p:txBody>
      </p:sp>
      <p:pic>
        <p:nvPicPr>
          <p:cNvPr id="6" name="Imagen 24">
            <a:extLst>
              <a:ext uri="{FF2B5EF4-FFF2-40B4-BE49-F238E27FC236}">
                <a16:creationId xmlns:a16="http://schemas.microsoft.com/office/drawing/2014/main" id="{F30B610B-A230-E622-5E0D-CE82F30796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955273" y="2646968"/>
            <a:ext cx="447645" cy="408720"/>
          </a:xfrm>
          <a:prstGeom prst="rect">
            <a:avLst/>
          </a:prstGeom>
        </p:spPr>
      </p:pic>
      <p:pic>
        <p:nvPicPr>
          <p:cNvPr id="7" name="Imagen 24">
            <a:extLst>
              <a:ext uri="{FF2B5EF4-FFF2-40B4-BE49-F238E27FC236}">
                <a16:creationId xmlns:a16="http://schemas.microsoft.com/office/drawing/2014/main" id="{65BACE92-9A2C-017D-2AFC-785F442AFA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000150" y="5919123"/>
            <a:ext cx="447645" cy="408720"/>
          </a:xfrm>
          <a:prstGeom prst="rect">
            <a:avLst/>
          </a:prstGeom>
        </p:spPr>
      </p:pic>
      <p:pic>
        <p:nvPicPr>
          <p:cNvPr id="3" name="Immagine 5" descr="Immagine che contiene testo, schermata, Rettangolo, diagramma&#10;&#10;Descrizione generata automaticamente">
            <a:extLst>
              <a:ext uri="{FF2B5EF4-FFF2-40B4-BE49-F238E27FC236}">
                <a16:creationId xmlns:a16="http://schemas.microsoft.com/office/drawing/2014/main" id="{58BF1102-DA4E-8D40-F49B-E270A8EB370A}"/>
              </a:ext>
            </a:extLst>
          </p:cNvPr>
          <p:cNvPicPr>
            <a:picLocks noChangeAspect="1"/>
          </p:cNvPicPr>
          <p:nvPr/>
        </p:nvPicPr>
        <p:blipFill rotWithShape="1">
          <a:blip r:embed="rId3">
            <a:extLst>
              <a:ext uri="{28A0092B-C50C-407E-A947-70E740481C1C}">
                <a14:useLocalDpi xmlns:a14="http://schemas.microsoft.com/office/drawing/2010/main" val="0"/>
              </a:ext>
            </a:extLst>
          </a:blip>
          <a:srcRect l="17403" t="12959" r="18885" b="23330"/>
          <a:stretch/>
        </p:blipFill>
        <p:spPr>
          <a:xfrm>
            <a:off x="12200672" y="2175632"/>
            <a:ext cx="5600699" cy="5600700"/>
          </a:xfrm>
          <a:prstGeom prst="rect">
            <a:avLst/>
          </a:prstGeom>
        </p:spPr>
      </p:pic>
      <p:sp>
        <p:nvSpPr>
          <p:cNvPr id="8" name="Textfeld 7">
            <a:extLst>
              <a:ext uri="{FF2B5EF4-FFF2-40B4-BE49-F238E27FC236}">
                <a16:creationId xmlns:a16="http://schemas.microsoft.com/office/drawing/2014/main" id="{D04CC405-E493-9342-CD92-C5758365B1FC}"/>
              </a:ext>
            </a:extLst>
          </p:cNvPr>
          <p:cNvSpPr txBox="1"/>
          <p:nvPr/>
        </p:nvSpPr>
        <p:spPr>
          <a:xfrm>
            <a:off x="12344400" y="7407000"/>
            <a:ext cx="9144000" cy="369332"/>
          </a:xfrm>
          <a:prstGeom prst="rect">
            <a:avLst/>
          </a:prstGeom>
          <a:noFill/>
        </p:spPr>
        <p:txBody>
          <a:bodyPr wrap="square">
            <a:spAutoFit/>
          </a:bodyPr>
          <a:lstStyle/>
          <a:p>
            <a:r>
              <a:rPr lang="de-DE" dirty="0">
                <a:solidFill>
                  <a:schemeClr val="tx2"/>
                </a:solidFill>
              </a:rPr>
              <a:t>Illustration 4:</a:t>
            </a:r>
          </a:p>
        </p:txBody>
      </p:sp>
      <p:pic>
        <p:nvPicPr>
          <p:cNvPr id="10" name="Grafik 9">
            <a:extLst>
              <a:ext uri="{FF2B5EF4-FFF2-40B4-BE49-F238E27FC236}">
                <a16:creationId xmlns:a16="http://schemas.microsoft.com/office/drawing/2014/main" id="{7222E0B6-F66B-8DF9-F80B-C6250F1B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7800" y="2880000"/>
            <a:ext cx="4006103" cy="4006103"/>
          </a:xfrm>
          <a:prstGeom prst="rect">
            <a:avLst/>
          </a:prstGeom>
        </p:spPr>
      </p:pic>
      <p:sp>
        <p:nvSpPr>
          <p:cNvPr id="5" name="CuadroTexto 1">
            <a:extLst>
              <a:ext uri="{FF2B5EF4-FFF2-40B4-BE49-F238E27FC236}">
                <a16:creationId xmlns:a16="http://schemas.microsoft.com/office/drawing/2014/main" id="{2C42C571-7F2E-0854-7C1D-DBC7FAFFC445}"/>
              </a:ext>
            </a:extLst>
          </p:cNvPr>
          <p:cNvSpPr txBox="1"/>
          <p:nvPr/>
        </p:nvSpPr>
        <p:spPr>
          <a:xfrm>
            <a:off x="1676400" y="1714500"/>
            <a:ext cx="9829800" cy="707886"/>
          </a:xfrm>
          <a:prstGeom prst="rect">
            <a:avLst/>
          </a:prstGeom>
          <a:noFill/>
        </p:spPr>
        <p:txBody>
          <a:bodyPr wrap="square" rtlCol="0">
            <a:spAutoFit/>
          </a:bodyPr>
          <a:lstStyle/>
          <a:p>
            <a:pPr algn="l"/>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Building Long-Lasting Networks</a:t>
            </a:r>
          </a:p>
        </p:txBody>
      </p:sp>
    </p:spTree>
    <p:extLst>
      <p:ext uri="{BB962C8B-B14F-4D97-AF65-F5344CB8AC3E}">
        <p14:creationId xmlns:p14="http://schemas.microsoft.com/office/powerpoint/2010/main" val="1725160647"/>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1084</Words>
  <Application>Microsoft Macintosh PowerPoint</Application>
  <PresentationFormat>Benutzerdefiniert</PresentationFormat>
  <Paragraphs>124</Paragraphs>
  <Slides>13</Slides>
  <Notes>1</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13</vt:i4>
      </vt:variant>
    </vt:vector>
  </HeadingPairs>
  <TitlesOfParts>
    <vt:vector size="20" baseType="lpstr">
      <vt:lpstr>Arial</vt:lpstr>
      <vt:lpstr>Calibri</vt:lpstr>
      <vt:lpstr>Calibri Light</vt:lpstr>
      <vt:lpstr>Lucida Sans Unicode</vt:lpstr>
      <vt:lpstr>Microsoft Sans Serif</vt:lpstr>
      <vt:lpstr>Verdana</vt:lpstr>
      <vt:lpstr>Diseño personalizado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European Commission's support for the production of this publication does not constitute an endorsement of the contents, which reflect the views only of the authors, and the Commission cannot be held responsible for any use which may be made of the</dc:title>
  <dc:creator>Monia Coppola</dc:creator>
  <cp:keywords>DAF58IztJO0,BAFq8HwcYIQ</cp:keywords>
  <cp:lastModifiedBy>Sidney Söntgen</cp:lastModifiedBy>
  <cp:revision>26</cp:revision>
  <dcterms:created xsi:type="dcterms:W3CDTF">2024-01-15T08:45:11Z</dcterms:created>
  <dcterms:modified xsi:type="dcterms:W3CDTF">2024-08-13T21:41:27Z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2024-01-15T00:00:00Z</vt:filetime>
  </property>
  <property fmtid="{D5CDD505-2E9C-101B-9397-08002B2CF9AE}" pid="3" name="Creator">
    <vt:lpwstr>Canva</vt:lpwstr>
  </property>
  <property fmtid="{D5CDD505-2E9C-101B-9397-08002B2CF9AE}" pid="4" name="LastSaved">
    <vt:filetime>2024-01-15T00:00:00Z</vt:filetime>
  </property>
  <property fmtid="{D5CDD505-2E9C-101B-9397-08002B2CF9AE}" pid="5" name="Producer">
    <vt:lpwstr>Canva</vt:lpwstr>
  </property>
</Properties>
</file>