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13"/>
  </p:notesMasterIdLst>
  <p:sldIdLst>
    <p:sldId id="258" r:id="rId2"/>
    <p:sldId id="261" r:id="rId3"/>
    <p:sldId id="262" r:id="rId4"/>
    <p:sldId id="263" r:id="rId5"/>
    <p:sldId id="267" r:id="rId6"/>
    <p:sldId id="266" r:id="rId7"/>
    <p:sldId id="265" r:id="rId8"/>
    <p:sldId id="264" r:id="rId9"/>
    <p:sldId id="271" r:id="rId10"/>
    <p:sldId id="270" r:id="rId11"/>
    <p:sldId id="272" r:id="rId12"/>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637"/>
    <a:srgbClr val="A6F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3"/>
  </p:normalViewPr>
  <p:slideViewPr>
    <p:cSldViewPr>
      <p:cViewPr varScale="1">
        <p:scale>
          <a:sx n="80" d="100"/>
          <a:sy n="80" d="100"/>
        </p:scale>
        <p:origin x="320"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624023C-37EC-48BC-88BF-745F2254882D}" type="datetimeFigureOut">
              <a:rPr lang="it-IT" smtClean="0"/>
              <a:t>13/08/24</a:t>
            </a:fld>
            <a:endParaRPr lang="it-IT"/>
          </a:p>
        </p:txBody>
      </p:sp>
      <p:sp>
        <p:nvSpPr>
          <p:cNvPr id="4" name="Segnaposto immagin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29DAD9-1874-44BB-B94D-5BDE69029A7B}" type="slidenum">
              <a:rPr lang="it-IT" smtClean="0"/>
              <a:t>‹Nr.›</a:t>
            </a:fld>
            <a:endParaRPr lang="it-IT"/>
          </a:p>
        </p:txBody>
      </p:sp>
    </p:spTree>
    <p:extLst>
      <p:ext uri="{BB962C8B-B14F-4D97-AF65-F5344CB8AC3E}">
        <p14:creationId xmlns:p14="http://schemas.microsoft.com/office/powerpoint/2010/main" val="46243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29DAD9-1874-44BB-B94D-5BDE69029A7B}" type="slidenum">
              <a:rPr lang="it-IT" smtClean="0"/>
              <a:t>2</a:t>
            </a:fld>
            <a:endParaRPr lang="it-IT"/>
          </a:p>
        </p:txBody>
      </p:sp>
    </p:spTree>
    <p:extLst>
      <p:ext uri="{BB962C8B-B14F-4D97-AF65-F5344CB8AC3E}">
        <p14:creationId xmlns:p14="http://schemas.microsoft.com/office/powerpoint/2010/main" val="51703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3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90E6B-E021-0000-A6E6-C719279F44B9}"/>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7467BAD-E833-5A7C-4283-BC4F24D88B77}"/>
              </a:ext>
            </a:extLst>
          </p:cNvPr>
          <p:cNvSpPr>
            <a:spLocks noGrp="1"/>
          </p:cNvSpPr>
          <p:nvPr>
            <p:ph type="body" orient="vert" idx="1"/>
          </p:nvPr>
        </p:nvSpPr>
        <p:spPr>
          <a:xfrm>
            <a:off x="1257300" y="2738438"/>
            <a:ext cx="15773400" cy="652780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1606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344502-BAA0-D736-A2AA-FA84694B54E2}"/>
              </a:ext>
            </a:extLst>
          </p:cNvPr>
          <p:cNvSpPr>
            <a:spLocks noGrp="1"/>
          </p:cNvSpPr>
          <p:nvPr>
            <p:ph type="title" orient="vert"/>
          </p:nvPr>
        </p:nvSpPr>
        <p:spPr>
          <a:xfrm>
            <a:off x="13087350" y="547688"/>
            <a:ext cx="3943350" cy="8718550"/>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A92808-21DA-FB4E-6D49-CC66E22A2DA0}"/>
              </a:ext>
            </a:extLst>
          </p:cNvPr>
          <p:cNvSpPr>
            <a:spLocks noGrp="1"/>
          </p:cNvSpPr>
          <p:nvPr>
            <p:ph type="body" orient="vert" idx="1"/>
          </p:nvPr>
        </p:nvSpPr>
        <p:spPr>
          <a:xfrm>
            <a:off x="1257300" y="547688"/>
            <a:ext cx="11677650" cy="871855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5348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3ABA3-46AF-251E-F7D1-136C4B8E685D}"/>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B83E2C-BDA4-3BB4-4A3F-BC46D9870F4E}"/>
              </a:ext>
            </a:extLst>
          </p:cNvPr>
          <p:cNvSpPr>
            <a:spLocks noGrp="1"/>
          </p:cNvSpPr>
          <p:nvPr>
            <p:ph idx="1"/>
          </p:nvPr>
        </p:nvSpPr>
        <p:spPr>
          <a:xfrm>
            <a:off x="1257300" y="2738438"/>
            <a:ext cx="157734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object 20">
            <a:extLst>
              <a:ext uri="{FF2B5EF4-FFF2-40B4-BE49-F238E27FC236}">
                <a16:creationId xmlns:a16="http://schemas.microsoft.com/office/drawing/2014/main" id="{9A853FAE-7608-8875-0C34-1EDDA58E66CC}"/>
              </a:ext>
            </a:extLst>
          </p:cNvPr>
          <p:cNvSpPr txBox="1">
            <a:spLocks noGrp="1"/>
          </p:cNvSpPr>
          <p:nvPr>
            <p:ph type="ftr" sz="quarter" idx="3"/>
          </p:nvPr>
        </p:nvSpPr>
        <p:spPr>
          <a:xfrm>
            <a:off x="9777482" y="9226488"/>
            <a:ext cx="5522594" cy="718787"/>
          </a:xfrm>
          <a:prstGeom prst="rect">
            <a:avLst/>
          </a:prstGeom>
        </p:spPr>
        <p:txBody>
          <a:bodyPr vert="horz" wrap="square" lIns="0" tIns="6985"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8" name="object 21">
            <a:extLst>
              <a:ext uri="{FF2B5EF4-FFF2-40B4-BE49-F238E27FC236}">
                <a16:creationId xmlns:a16="http://schemas.microsoft.com/office/drawing/2014/main" id="{46FAC108-9EB2-DE11-E197-2F887931D32C}"/>
              </a:ext>
            </a:extLst>
          </p:cNvPr>
          <p:cNvSpPr txBox="1">
            <a:spLocks noGrp="1"/>
          </p:cNvSpPr>
          <p:nvPr>
            <p:ph type="dt" sz="half" idx="2"/>
          </p:nvPr>
        </p:nvSpPr>
        <p:spPr>
          <a:xfrm>
            <a:off x="3485270" y="9271574"/>
            <a:ext cx="4275455" cy="780983"/>
          </a:xfrm>
          <a:prstGeom prst="rect">
            <a:avLst/>
          </a:prstGeom>
        </p:spPr>
        <p:txBody>
          <a:bodyPr vert="horz" wrap="square" lIns="0" tIns="7620"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352837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53ABDB-C8E6-08A3-A544-3AAD20BAC05D}"/>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A9C15B-4716-174D-325F-5D8C56FECA2B}"/>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98840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57966-829B-60E2-505D-B6F04E402993}"/>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D1BEDD-5591-51FA-72DA-7E5924B7E72B}"/>
              </a:ext>
            </a:extLst>
          </p:cNvPr>
          <p:cNvSpPr>
            <a:spLocks noGrp="1"/>
          </p:cNvSpPr>
          <p:nvPr>
            <p:ph sz="half" idx="1"/>
          </p:nvPr>
        </p:nvSpPr>
        <p:spPr>
          <a:xfrm>
            <a:off x="12573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3F1F412-FEE2-EC94-CB8E-D9146AE67E16}"/>
              </a:ext>
            </a:extLst>
          </p:cNvPr>
          <p:cNvSpPr>
            <a:spLocks noGrp="1"/>
          </p:cNvSpPr>
          <p:nvPr>
            <p:ph sz="half" idx="2"/>
          </p:nvPr>
        </p:nvSpPr>
        <p:spPr>
          <a:xfrm>
            <a:off x="92202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9671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7A352-4628-6C11-B4E3-93BBC4A77939}"/>
              </a:ext>
            </a:extLst>
          </p:cNvPr>
          <p:cNvSpPr>
            <a:spLocks noGrp="1"/>
          </p:cNvSpPr>
          <p:nvPr>
            <p:ph type="title"/>
          </p:nvPr>
        </p:nvSpPr>
        <p:spPr>
          <a:xfrm>
            <a:off x="1260475" y="547688"/>
            <a:ext cx="15773400" cy="1989137"/>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2006F4-A201-3229-2A7E-C19FFD3564F7}"/>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25A6F9-F683-84E9-E5B2-437F9888819B}"/>
              </a:ext>
            </a:extLst>
          </p:cNvPr>
          <p:cNvSpPr>
            <a:spLocks noGrp="1"/>
          </p:cNvSpPr>
          <p:nvPr>
            <p:ph sz="half" idx="2"/>
          </p:nvPr>
        </p:nvSpPr>
        <p:spPr>
          <a:xfrm>
            <a:off x="1260475" y="3757613"/>
            <a:ext cx="7735888"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C23137-3DA7-A719-65EA-A9C744EC0B6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A3E4D13-596C-DE10-EE21-E5BDA525968C}"/>
              </a:ext>
            </a:extLst>
          </p:cNvPr>
          <p:cNvSpPr>
            <a:spLocks noGrp="1"/>
          </p:cNvSpPr>
          <p:nvPr>
            <p:ph sz="quarter" idx="4"/>
          </p:nvPr>
        </p:nvSpPr>
        <p:spPr>
          <a:xfrm>
            <a:off x="9258300" y="3757613"/>
            <a:ext cx="7775575"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3416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C2C0-FB48-5F4C-1930-13465226C4CF}"/>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89527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46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1965BF-53E5-F1CC-C0C8-9B49E939881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B4B5C6-0A9C-4BF4-C128-F1D66C431496}"/>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E3C77A-3822-D810-6CB5-BE3461AFED89}"/>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79963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244A1-8A3C-1F77-6EEB-9E962D966F05}"/>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829DC7D-7E98-C025-7358-761EBB7AE109}"/>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F2539F0-BCAA-0458-ED6F-3D36EB0D5BC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05162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4C8E543-65A6-FC80-AC84-89806CA970EA}"/>
              </a:ext>
            </a:extLst>
          </p:cNvPr>
          <p:cNvPicPr/>
          <p:nvPr userDrawn="1"/>
        </p:nvPicPr>
        <p:blipFill>
          <a:blip r:embed="rId13" cstate="print"/>
          <a:stretch>
            <a:fillRect/>
          </a:stretch>
        </p:blipFill>
        <p:spPr>
          <a:xfrm>
            <a:off x="13090351" y="1130316"/>
            <a:ext cx="3927134" cy="511586"/>
          </a:xfrm>
          <a:prstGeom prst="rect">
            <a:avLst/>
          </a:prstGeom>
        </p:spPr>
      </p:pic>
      <p:grpSp>
        <p:nvGrpSpPr>
          <p:cNvPr id="9" name="object 3">
            <a:extLst>
              <a:ext uri="{FF2B5EF4-FFF2-40B4-BE49-F238E27FC236}">
                <a16:creationId xmlns:a16="http://schemas.microsoft.com/office/drawing/2014/main" id="{425D69B2-1E8D-6873-B029-7E5FA213CC9D}"/>
              </a:ext>
            </a:extLst>
          </p:cNvPr>
          <p:cNvGrpSpPr/>
          <p:nvPr userDrawn="1"/>
        </p:nvGrpSpPr>
        <p:grpSpPr>
          <a:xfrm>
            <a:off x="560066" y="618997"/>
            <a:ext cx="887730" cy="1363345"/>
            <a:chOff x="560066" y="618997"/>
            <a:chExt cx="887730" cy="1363345"/>
          </a:xfrm>
        </p:grpSpPr>
        <p:sp>
          <p:nvSpPr>
            <p:cNvPr id="10" name="object 4">
              <a:extLst>
                <a:ext uri="{FF2B5EF4-FFF2-40B4-BE49-F238E27FC236}">
                  <a16:creationId xmlns:a16="http://schemas.microsoft.com/office/drawing/2014/main" id="{7D1AE24B-D21F-ABB4-B103-A98C26CBBE93}"/>
                </a:ext>
              </a:extLst>
            </p:cNvPr>
            <p:cNvSpPr/>
            <p:nvPr/>
          </p:nvSpPr>
          <p:spPr>
            <a:xfrm>
              <a:off x="560066" y="619017"/>
              <a:ext cx="887094" cy="1363345"/>
            </a:xfrm>
            <a:custGeom>
              <a:avLst/>
              <a:gdLst/>
              <a:ahLst/>
              <a:cxnLst/>
              <a:rect l="l" t="t" r="r" b="b"/>
              <a:pathLst>
                <a:path w="887094" h="1363345">
                  <a:moveTo>
                    <a:pt x="202742" y="1362903"/>
                  </a:moveTo>
                  <a:lnTo>
                    <a:pt x="164111" y="1358362"/>
                  </a:lnTo>
                  <a:lnTo>
                    <a:pt x="127095" y="1346841"/>
                  </a:lnTo>
                  <a:lnTo>
                    <a:pt x="92784" y="1328791"/>
                  </a:lnTo>
                  <a:lnTo>
                    <a:pt x="62270" y="1304664"/>
                  </a:lnTo>
                  <a:lnTo>
                    <a:pt x="36643" y="1274913"/>
                  </a:lnTo>
                  <a:lnTo>
                    <a:pt x="16995" y="1239987"/>
                  </a:lnTo>
                  <a:lnTo>
                    <a:pt x="4417" y="1200340"/>
                  </a:lnTo>
                  <a:lnTo>
                    <a:pt x="0" y="1156422"/>
                  </a:lnTo>
                  <a:lnTo>
                    <a:pt x="0" y="206176"/>
                  </a:lnTo>
                  <a:lnTo>
                    <a:pt x="4417" y="162331"/>
                  </a:lnTo>
                  <a:lnTo>
                    <a:pt x="16995" y="122744"/>
                  </a:lnTo>
                  <a:lnTo>
                    <a:pt x="36643" y="87868"/>
                  </a:lnTo>
                  <a:lnTo>
                    <a:pt x="62270" y="58156"/>
                  </a:lnTo>
                  <a:lnTo>
                    <a:pt x="92784" y="34060"/>
                  </a:lnTo>
                  <a:lnTo>
                    <a:pt x="127095" y="16034"/>
                  </a:lnTo>
                  <a:lnTo>
                    <a:pt x="164111" y="4529"/>
                  </a:lnTo>
                  <a:lnTo>
                    <a:pt x="202742" y="0"/>
                  </a:lnTo>
                  <a:lnTo>
                    <a:pt x="241897" y="2897"/>
                  </a:lnTo>
                  <a:lnTo>
                    <a:pt x="280483" y="13675"/>
                  </a:lnTo>
                  <a:lnTo>
                    <a:pt x="317412" y="32786"/>
                  </a:lnTo>
                  <a:lnTo>
                    <a:pt x="351591" y="60682"/>
                  </a:lnTo>
                  <a:lnTo>
                    <a:pt x="831484" y="540576"/>
                  </a:lnTo>
                  <a:lnTo>
                    <a:pt x="856077" y="572629"/>
                  </a:lnTo>
                  <a:lnTo>
                    <a:pt x="873944" y="608863"/>
                  </a:lnTo>
                  <a:lnTo>
                    <a:pt x="884399" y="647889"/>
                  </a:lnTo>
                  <a:lnTo>
                    <a:pt x="887041" y="674710"/>
                  </a:lnTo>
                  <a:lnTo>
                    <a:pt x="887041" y="688203"/>
                  </a:lnTo>
                  <a:lnTo>
                    <a:pt x="881767" y="728258"/>
                  </a:lnTo>
                  <a:lnTo>
                    <a:pt x="868781" y="766515"/>
                  </a:lnTo>
                  <a:lnTo>
                    <a:pt x="848581" y="801505"/>
                  </a:lnTo>
                  <a:lnTo>
                    <a:pt x="351591" y="1302232"/>
                  </a:lnTo>
                  <a:lnTo>
                    <a:pt x="317412" y="1330128"/>
                  </a:lnTo>
                  <a:lnTo>
                    <a:pt x="280483" y="1349238"/>
                  </a:lnTo>
                  <a:lnTo>
                    <a:pt x="241897" y="1360012"/>
                  </a:lnTo>
                  <a:lnTo>
                    <a:pt x="202742" y="1362903"/>
                  </a:lnTo>
                  <a:close/>
                </a:path>
              </a:pathLst>
            </a:custGeom>
            <a:solidFill>
              <a:srgbClr val="16A637"/>
            </a:solidFill>
          </p:spPr>
          <p:txBody>
            <a:bodyPr wrap="square" lIns="0" tIns="0" rIns="0" bIns="0" rtlCol="0"/>
            <a:lstStyle/>
            <a:p>
              <a:endParaRPr/>
            </a:p>
          </p:txBody>
        </p:sp>
        <p:sp>
          <p:nvSpPr>
            <p:cNvPr id="11" name="object 5">
              <a:extLst>
                <a:ext uri="{FF2B5EF4-FFF2-40B4-BE49-F238E27FC236}">
                  <a16:creationId xmlns:a16="http://schemas.microsoft.com/office/drawing/2014/main" id="{0732FA4A-4932-B704-9A48-AE54BE4F66F1}"/>
                </a:ext>
              </a:extLst>
            </p:cNvPr>
            <p:cNvSpPr/>
            <p:nvPr/>
          </p:nvSpPr>
          <p:spPr>
            <a:xfrm>
              <a:off x="560172" y="618997"/>
              <a:ext cx="887730" cy="1026160"/>
            </a:xfrm>
            <a:custGeom>
              <a:avLst/>
              <a:gdLst/>
              <a:ahLst/>
              <a:cxnLst/>
              <a:rect l="l" t="t" r="r" b="b"/>
              <a:pathLst>
                <a:path w="887730" h="1026160">
                  <a:moveTo>
                    <a:pt x="628746" y="1025835"/>
                  </a:moveTo>
                  <a:lnTo>
                    <a:pt x="580659" y="848647"/>
                  </a:lnTo>
                  <a:lnTo>
                    <a:pt x="358955" y="571248"/>
                  </a:lnTo>
                  <a:lnTo>
                    <a:pt x="114959" y="315467"/>
                  </a:lnTo>
                  <a:lnTo>
                    <a:pt x="0" y="203133"/>
                  </a:lnTo>
                  <a:lnTo>
                    <a:pt x="5095" y="159784"/>
                  </a:lnTo>
                  <a:lnTo>
                    <a:pt x="18139" y="120676"/>
                  </a:lnTo>
                  <a:lnTo>
                    <a:pt x="38067" y="86255"/>
                  </a:lnTo>
                  <a:lnTo>
                    <a:pt x="63815" y="56963"/>
                  </a:lnTo>
                  <a:lnTo>
                    <a:pt x="94316" y="33248"/>
                  </a:lnTo>
                  <a:lnTo>
                    <a:pt x="128507" y="15552"/>
                  </a:lnTo>
                  <a:lnTo>
                    <a:pt x="165322" y="4321"/>
                  </a:lnTo>
                  <a:lnTo>
                    <a:pt x="203696" y="0"/>
                  </a:lnTo>
                  <a:lnTo>
                    <a:pt x="242565" y="3032"/>
                  </a:lnTo>
                  <a:lnTo>
                    <a:pt x="280862" y="13864"/>
                  </a:lnTo>
                  <a:lnTo>
                    <a:pt x="317524" y="32939"/>
                  </a:lnTo>
                  <a:lnTo>
                    <a:pt x="351485" y="60702"/>
                  </a:lnTo>
                  <a:lnTo>
                    <a:pt x="831801" y="541017"/>
                  </a:lnTo>
                  <a:lnTo>
                    <a:pt x="856393" y="573070"/>
                  </a:lnTo>
                  <a:lnTo>
                    <a:pt x="874260" y="609304"/>
                  </a:lnTo>
                  <a:lnTo>
                    <a:pt x="884716" y="648330"/>
                  </a:lnTo>
                  <a:lnTo>
                    <a:pt x="887357" y="675151"/>
                  </a:lnTo>
                  <a:lnTo>
                    <a:pt x="887357" y="688644"/>
                  </a:lnTo>
                  <a:lnTo>
                    <a:pt x="882084" y="728699"/>
                  </a:lnTo>
                  <a:lnTo>
                    <a:pt x="869097" y="766956"/>
                  </a:lnTo>
                  <a:lnTo>
                    <a:pt x="848898" y="801945"/>
                  </a:lnTo>
                  <a:lnTo>
                    <a:pt x="831801" y="822779"/>
                  </a:lnTo>
                  <a:lnTo>
                    <a:pt x="628746" y="1025835"/>
                  </a:lnTo>
                  <a:close/>
                </a:path>
              </a:pathLst>
            </a:custGeom>
            <a:solidFill>
              <a:srgbClr val="93D83C"/>
            </a:solidFill>
          </p:spPr>
          <p:txBody>
            <a:bodyPr wrap="square" lIns="0" tIns="0" rIns="0" bIns="0" rtlCol="0"/>
            <a:lstStyle/>
            <a:p>
              <a:endParaRPr/>
            </a:p>
          </p:txBody>
        </p:sp>
      </p:grpSp>
      <p:grpSp>
        <p:nvGrpSpPr>
          <p:cNvPr id="12" name="object 6">
            <a:extLst>
              <a:ext uri="{FF2B5EF4-FFF2-40B4-BE49-F238E27FC236}">
                <a16:creationId xmlns:a16="http://schemas.microsoft.com/office/drawing/2014/main" id="{0EE80267-FE85-2F96-6DA4-166FEE6FC99B}"/>
              </a:ext>
            </a:extLst>
          </p:cNvPr>
          <p:cNvGrpSpPr/>
          <p:nvPr userDrawn="1"/>
        </p:nvGrpSpPr>
        <p:grpSpPr>
          <a:xfrm>
            <a:off x="1127665" y="612442"/>
            <a:ext cx="911225" cy="1358265"/>
            <a:chOff x="1127665" y="612442"/>
            <a:chExt cx="911225" cy="1358265"/>
          </a:xfrm>
        </p:grpSpPr>
        <p:sp>
          <p:nvSpPr>
            <p:cNvPr id="13" name="object 7">
              <a:extLst>
                <a:ext uri="{FF2B5EF4-FFF2-40B4-BE49-F238E27FC236}">
                  <a16:creationId xmlns:a16="http://schemas.microsoft.com/office/drawing/2014/main" id="{6838DAE0-222B-AE64-C42C-5A19F8CF48DD}"/>
                </a:ext>
              </a:extLst>
            </p:cNvPr>
            <p:cNvSpPr/>
            <p:nvPr/>
          </p:nvSpPr>
          <p:spPr>
            <a:xfrm>
              <a:off x="1768983" y="612444"/>
              <a:ext cx="269240" cy="269240"/>
            </a:xfrm>
            <a:custGeom>
              <a:avLst/>
              <a:gdLst/>
              <a:ahLst/>
              <a:cxnLst/>
              <a:rect l="l" t="t" r="r" b="b"/>
              <a:pathLst>
                <a:path w="269239" h="269240">
                  <a:moveTo>
                    <a:pt x="269240" y="134620"/>
                  </a:moveTo>
                  <a:lnTo>
                    <a:pt x="263448" y="95542"/>
                  </a:lnTo>
                  <a:lnTo>
                    <a:pt x="246545" y="59829"/>
                  </a:lnTo>
                  <a:lnTo>
                    <a:pt x="220027" y="30556"/>
                  </a:lnTo>
                  <a:lnTo>
                    <a:pt x="186131" y="10248"/>
                  </a:lnTo>
                  <a:lnTo>
                    <a:pt x="147815" y="647"/>
                  </a:lnTo>
                  <a:lnTo>
                    <a:pt x="134620" y="0"/>
                  </a:lnTo>
                  <a:lnTo>
                    <a:pt x="128003" y="165"/>
                  </a:lnTo>
                  <a:lnTo>
                    <a:pt x="89281" y="7874"/>
                  </a:lnTo>
                  <a:lnTo>
                    <a:pt x="54419" y="26504"/>
                  </a:lnTo>
                  <a:lnTo>
                    <a:pt x="26492" y="54419"/>
                  </a:lnTo>
                  <a:lnTo>
                    <a:pt x="7861" y="89281"/>
                  </a:lnTo>
                  <a:lnTo>
                    <a:pt x="165" y="128003"/>
                  </a:lnTo>
                  <a:lnTo>
                    <a:pt x="0" y="134620"/>
                  </a:lnTo>
                  <a:lnTo>
                    <a:pt x="165" y="141236"/>
                  </a:lnTo>
                  <a:lnTo>
                    <a:pt x="7861" y="179971"/>
                  </a:lnTo>
                  <a:lnTo>
                    <a:pt x="26492" y="214820"/>
                  </a:lnTo>
                  <a:lnTo>
                    <a:pt x="54419" y="242747"/>
                  </a:lnTo>
                  <a:lnTo>
                    <a:pt x="89281" y="261378"/>
                  </a:lnTo>
                  <a:lnTo>
                    <a:pt x="128003" y="269074"/>
                  </a:lnTo>
                  <a:lnTo>
                    <a:pt x="134620" y="269240"/>
                  </a:lnTo>
                  <a:lnTo>
                    <a:pt x="141236" y="269074"/>
                  </a:lnTo>
                  <a:lnTo>
                    <a:pt x="179959" y="261378"/>
                  </a:lnTo>
                  <a:lnTo>
                    <a:pt x="214820" y="242747"/>
                  </a:lnTo>
                  <a:lnTo>
                    <a:pt x="242747" y="214820"/>
                  </a:lnTo>
                  <a:lnTo>
                    <a:pt x="261378" y="179971"/>
                  </a:lnTo>
                  <a:lnTo>
                    <a:pt x="269074" y="141236"/>
                  </a:lnTo>
                  <a:lnTo>
                    <a:pt x="269240" y="134620"/>
                  </a:lnTo>
                  <a:close/>
                </a:path>
              </a:pathLst>
            </a:custGeom>
            <a:solidFill>
              <a:srgbClr val="16A637"/>
            </a:solidFill>
          </p:spPr>
          <p:txBody>
            <a:bodyPr wrap="square" lIns="0" tIns="0" rIns="0" bIns="0" rtlCol="0"/>
            <a:lstStyle/>
            <a:p>
              <a:endParaRPr/>
            </a:p>
          </p:txBody>
        </p:sp>
        <p:sp>
          <p:nvSpPr>
            <p:cNvPr id="14" name="object 8">
              <a:extLst>
                <a:ext uri="{FF2B5EF4-FFF2-40B4-BE49-F238E27FC236}">
                  <a16:creationId xmlns:a16="http://schemas.microsoft.com/office/drawing/2014/main" id="{D72B8E9F-59E1-CB9A-D81D-403ECD4F5060}"/>
                </a:ext>
              </a:extLst>
            </p:cNvPr>
            <p:cNvSpPr/>
            <p:nvPr/>
          </p:nvSpPr>
          <p:spPr>
            <a:xfrm>
              <a:off x="1127665" y="631791"/>
              <a:ext cx="911225" cy="1339215"/>
            </a:xfrm>
            <a:custGeom>
              <a:avLst/>
              <a:gdLst/>
              <a:ahLst/>
              <a:cxnLst/>
              <a:rect l="l" t="t" r="r" b="b"/>
              <a:pathLst>
                <a:path w="911225" h="1339214">
                  <a:moveTo>
                    <a:pt x="232033" y="1338882"/>
                  </a:moveTo>
                  <a:lnTo>
                    <a:pt x="191202" y="1334729"/>
                  </a:lnTo>
                  <a:lnTo>
                    <a:pt x="151119" y="1325612"/>
                  </a:lnTo>
                  <a:lnTo>
                    <a:pt x="113173" y="1312250"/>
                  </a:lnTo>
                  <a:lnTo>
                    <a:pt x="78753" y="1295364"/>
                  </a:lnTo>
                  <a:lnTo>
                    <a:pt x="26049" y="1253897"/>
                  </a:lnTo>
                  <a:lnTo>
                    <a:pt x="4122" y="1206967"/>
                  </a:lnTo>
                  <a:lnTo>
                    <a:pt x="8173" y="1183252"/>
                  </a:lnTo>
                  <a:lnTo>
                    <a:pt x="24087" y="1160330"/>
                  </a:lnTo>
                  <a:lnTo>
                    <a:pt x="370314" y="814003"/>
                  </a:lnTo>
                  <a:lnTo>
                    <a:pt x="374841" y="809014"/>
                  </a:lnTo>
                  <a:lnTo>
                    <a:pt x="398386" y="776191"/>
                  </a:lnTo>
                  <a:lnTo>
                    <a:pt x="415070" y="739405"/>
                  </a:lnTo>
                  <a:lnTo>
                    <a:pt x="424250" y="700068"/>
                  </a:lnTo>
                  <a:lnTo>
                    <a:pt x="425904" y="679915"/>
                  </a:lnTo>
                  <a:lnTo>
                    <a:pt x="425904" y="666425"/>
                  </a:lnTo>
                  <a:lnTo>
                    <a:pt x="420627" y="626378"/>
                  </a:lnTo>
                  <a:lnTo>
                    <a:pt x="407633" y="588131"/>
                  </a:lnTo>
                  <a:lnTo>
                    <a:pt x="387421" y="553158"/>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9" y="528967"/>
                  </a:lnTo>
                  <a:lnTo>
                    <a:pt x="879731" y="561078"/>
                  </a:lnTo>
                  <a:lnTo>
                    <a:pt x="897725" y="597416"/>
                  </a:lnTo>
                  <a:lnTo>
                    <a:pt x="908257" y="636574"/>
                  </a:lnTo>
                  <a:lnTo>
                    <a:pt x="910918" y="663495"/>
                  </a:lnTo>
                  <a:lnTo>
                    <a:pt x="910918" y="677037"/>
                  </a:lnTo>
                  <a:lnTo>
                    <a:pt x="905606" y="717239"/>
                  </a:lnTo>
                  <a:lnTo>
                    <a:pt x="892525" y="755620"/>
                  </a:lnTo>
                  <a:lnTo>
                    <a:pt x="872183" y="790698"/>
                  </a:lnTo>
                  <a:lnTo>
                    <a:pt x="375045" y="1291464"/>
                  </a:lnTo>
                  <a:lnTo>
                    <a:pt x="310380" y="1329418"/>
                  </a:lnTo>
                  <a:lnTo>
                    <a:pt x="272222" y="1337352"/>
                  </a:lnTo>
                  <a:lnTo>
                    <a:pt x="232033" y="1338882"/>
                  </a:lnTo>
                  <a:close/>
                </a:path>
              </a:pathLst>
            </a:custGeom>
            <a:solidFill>
              <a:srgbClr val="A6F542"/>
            </a:solidFill>
          </p:spPr>
          <p:txBody>
            <a:bodyPr wrap="square" lIns="0" tIns="0" rIns="0" bIns="0" rtlCol="0"/>
            <a:lstStyle/>
            <a:p>
              <a:endParaRPr/>
            </a:p>
          </p:txBody>
        </p:sp>
        <p:sp>
          <p:nvSpPr>
            <p:cNvPr id="15" name="object 9">
              <a:extLst>
                <a:ext uri="{FF2B5EF4-FFF2-40B4-BE49-F238E27FC236}">
                  <a16:creationId xmlns:a16="http://schemas.microsoft.com/office/drawing/2014/main" id="{58F66576-47FB-0432-804D-0FFBFBA35178}"/>
                </a:ext>
              </a:extLst>
            </p:cNvPr>
            <p:cNvSpPr/>
            <p:nvPr/>
          </p:nvSpPr>
          <p:spPr>
            <a:xfrm>
              <a:off x="1127665" y="631791"/>
              <a:ext cx="911225" cy="1006475"/>
            </a:xfrm>
            <a:custGeom>
              <a:avLst/>
              <a:gdLst/>
              <a:ahLst/>
              <a:cxnLst/>
              <a:rect l="l" t="t" r="r" b="b"/>
              <a:pathLst>
                <a:path w="911225" h="1006475">
                  <a:moveTo>
                    <a:pt x="660436" y="1006073"/>
                  </a:moveTo>
                  <a:lnTo>
                    <a:pt x="636002" y="943344"/>
                  </a:lnTo>
                  <a:lnTo>
                    <a:pt x="616360" y="907318"/>
                  </a:lnTo>
                  <a:lnTo>
                    <a:pt x="592402" y="868695"/>
                  </a:lnTo>
                  <a:lnTo>
                    <a:pt x="564600" y="827860"/>
                  </a:lnTo>
                  <a:lnTo>
                    <a:pt x="533431" y="785194"/>
                  </a:lnTo>
                  <a:lnTo>
                    <a:pt x="499368" y="741081"/>
                  </a:lnTo>
                  <a:lnTo>
                    <a:pt x="462885" y="695904"/>
                  </a:lnTo>
                  <a:lnTo>
                    <a:pt x="424458" y="650047"/>
                  </a:lnTo>
                  <a:lnTo>
                    <a:pt x="421823" y="632874"/>
                  </a:lnTo>
                  <a:lnTo>
                    <a:pt x="405443" y="583786"/>
                  </a:lnTo>
                  <a:lnTo>
                    <a:pt x="377315" y="540350"/>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3" y="528961"/>
                  </a:lnTo>
                  <a:lnTo>
                    <a:pt x="879695" y="561024"/>
                  </a:lnTo>
                  <a:lnTo>
                    <a:pt x="897682" y="597303"/>
                  </a:lnTo>
                  <a:lnTo>
                    <a:pt x="908227" y="636400"/>
                  </a:lnTo>
                  <a:lnTo>
                    <a:pt x="910925" y="676805"/>
                  </a:lnTo>
                  <a:lnTo>
                    <a:pt x="910600" y="683550"/>
                  </a:lnTo>
                  <a:lnTo>
                    <a:pt x="904033" y="723508"/>
                  </a:lnTo>
                  <a:lnTo>
                    <a:pt x="889780" y="761410"/>
                  </a:lnTo>
                  <a:lnTo>
                    <a:pt x="868391" y="795795"/>
                  </a:lnTo>
                  <a:lnTo>
                    <a:pt x="855269" y="811246"/>
                  </a:lnTo>
                  <a:lnTo>
                    <a:pt x="660436" y="1006073"/>
                  </a:lnTo>
                  <a:close/>
                </a:path>
              </a:pathLst>
            </a:custGeom>
            <a:solidFill>
              <a:srgbClr val="16A637"/>
            </a:solidFill>
          </p:spPr>
          <p:txBody>
            <a:bodyPr wrap="square" lIns="0" tIns="0" rIns="0" bIns="0" rtlCol="0"/>
            <a:lstStyle/>
            <a:p>
              <a:endParaRPr/>
            </a:p>
          </p:txBody>
        </p:sp>
      </p:grpSp>
      <p:grpSp>
        <p:nvGrpSpPr>
          <p:cNvPr id="16" name="object 10">
            <a:extLst>
              <a:ext uri="{FF2B5EF4-FFF2-40B4-BE49-F238E27FC236}">
                <a16:creationId xmlns:a16="http://schemas.microsoft.com/office/drawing/2014/main" id="{2726F590-6AB1-D4B7-738F-581095783150}"/>
              </a:ext>
            </a:extLst>
          </p:cNvPr>
          <p:cNvGrpSpPr/>
          <p:nvPr userDrawn="1"/>
        </p:nvGrpSpPr>
        <p:grpSpPr>
          <a:xfrm>
            <a:off x="16371766" y="8330202"/>
            <a:ext cx="887730" cy="1363345"/>
            <a:chOff x="16371766" y="8330202"/>
            <a:chExt cx="887730" cy="1363345"/>
          </a:xfrm>
        </p:grpSpPr>
        <p:sp>
          <p:nvSpPr>
            <p:cNvPr id="17" name="object 11">
              <a:extLst>
                <a:ext uri="{FF2B5EF4-FFF2-40B4-BE49-F238E27FC236}">
                  <a16:creationId xmlns:a16="http://schemas.microsoft.com/office/drawing/2014/main" id="{B280E431-9D51-2681-D8EF-D8B199CCD465}"/>
                </a:ext>
              </a:extLst>
            </p:cNvPr>
            <p:cNvSpPr/>
            <p:nvPr/>
          </p:nvSpPr>
          <p:spPr>
            <a:xfrm>
              <a:off x="16372188" y="8330202"/>
              <a:ext cx="887094" cy="1363345"/>
            </a:xfrm>
            <a:custGeom>
              <a:avLst/>
              <a:gdLst/>
              <a:ahLst/>
              <a:cxnLst/>
              <a:rect l="l" t="t" r="r" b="b"/>
              <a:pathLst>
                <a:path w="887094" h="1363345">
                  <a:moveTo>
                    <a:pt x="684298" y="0"/>
                  </a:moveTo>
                  <a:lnTo>
                    <a:pt x="722929" y="4541"/>
                  </a:lnTo>
                  <a:lnTo>
                    <a:pt x="759945" y="16062"/>
                  </a:lnTo>
                  <a:lnTo>
                    <a:pt x="794256" y="34112"/>
                  </a:lnTo>
                  <a:lnTo>
                    <a:pt x="824770" y="58238"/>
                  </a:lnTo>
                  <a:lnTo>
                    <a:pt x="850397" y="87990"/>
                  </a:lnTo>
                  <a:lnTo>
                    <a:pt x="870045" y="122916"/>
                  </a:lnTo>
                  <a:lnTo>
                    <a:pt x="882623" y="162563"/>
                  </a:lnTo>
                  <a:lnTo>
                    <a:pt x="887041" y="206481"/>
                  </a:lnTo>
                  <a:lnTo>
                    <a:pt x="887041" y="1156727"/>
                  </a:lnTo>
                  <a:lnTo>
                    <a:pt x="882623" y="1200572"/>
                  </a:lnTo>
                  <a:lnTo>
                    <a:pt x="870045" y="1240159"/>
                  </a:lnTo>
                  <a:lnTo>
                    <a:pt x="850397" y="1275034"/>
                  </a:lnTo>
                  <a:lnTo>
                    <a:pt x="824770" y="1304746"/>
                  </a:lnTo>
                  <a:lnTo>
                    <a:pt x="794256" y="1328842"/>
                  </a:lnTo>
                  <a:lnTo>
                    <a:pt x="759945" y="1346869"/>
                  </a:lnTo>
                  <a:lnTo>
                    <a:pt x="722929" y="1358373"/>
                  </a:lnTo>
                  <a:lnTo>
                    <a:pt x="684298" y="1362903"/>
                  </a:lnTo>
                  <a:lnTo>
                    <a:pt x="645144" y="1360006"/>
                  </a:lnTo>
                  <a:lnTo>
                    <a:pt x="606557" y="1349228"/>
                  </a:lnTo>
                  <a:lnTo>
                    <a:pt x="569628" y="1330117"/>
                  </a:lnTo>
                  <a:lnTo>
                    <a:pt x="535450" y="1302220"/>
                  </a:lnTo>
                  <a:lnTo>
                    <a:pt x="55557" y="822327"/>
                  </a:lnTo>
                  <a:lnTo>
                    <a:pt x="30964" y="790274"/>
                  </a:lnTo>
                  <a:lnTo>
                    <a:pt x="13096" y="754039"/>
                  </a:lnTo>
                  <a:lnTo>
                    <a:pt x="2641" y="715014"/>
                  </a:lnTo>
                  <a:lnTo>
                    <a:pt x="0" y="688192"/>
                  </a:lnTo>
                  <a:lnTo>
                    <a:pt x="0" y="674699"/>
                  </a:lnTo>
                  <a:lnTo>
                    <a:pt x="5273" y="634645"/>
                  </a:lnTo>
                  <a:lnTo>
                    <a:pt x="18259" y="596387"/>
                  </a:lnTo>
                  <a:lnTo>
                    <a:pt x="38459" y="561398"/>
                  </a:lnTo>
                  <a:lnTo>
                    <a:pt x="535450" y="60671"/>
                  </a:lnTo>
                  <a:lnTo>
                    <a:pt x="569628" y="32774"/>
                  </a:lnTo>
                  <a:lnTo>
                    <a:pt x="606557" y="13665"/>
                  </a:lnTo>
                  <a:lnTo>
                    <a:pt x="645144" y="2890"/>
                  </a:lnTo>
                  <a:lnTo>
                    <a:pt x="684298" y="0"/>
                  </a:lnTo>
                  <a:close/>
                </a:path>
              </a:pathLst>
            </a:custGeom>
            <a:solidFill>
              <a:srgbClr val="16A637"/>
            </a:solidFill>
          </p:spPr>
          <p:txBody>
            <a:bodyPr wrap="square" lIns="0" tIns="0" rIns="0" bIns="0" rtlCol="0"/>
            <a:lstStyle/>
            <a:p>
              <a:endParaRPr/>
            </a:p>
          </p:txBody>
        </p:sp>
        <p:sp>
          <p:nvSpPr>
            <p:cNvPr id="18" name="object 12">
              <a:extLst>
                <a:ext uri="{FF2B5EF4-FFF2-40B4-BE49-F238E27FC236}">
                  <a16:creationId xmlns:a16="http://schemas.microsoft.com/office/drawing/2014/main" id="{E4C96C2A-589F-BB8A-5252-3C90D164DA9B}"/>
                </a:ext>
              </a:extLst>
            </p:cNvPr>
            <p:cNvSpPr/>
            <p:nvPr/>
          </p:nvSpPr>
          <p:spPr>
            <a:xfrm>
              <a:off x="16371766" y="8667290"/>
              <a:ext cx="887730" cy="1026160"/>
            </a:xfrm>
            <a:custGeom>
              <a:avLst/>
              <a:gdLst/>
              <a:ahLst/>
              <a:cxnLst/>
              <a:rect l="l" t="t" r="r" b="b"/>
              <a:pathLst>
                <a:path w="887730" h="1026159">
                  <a:moveTo>
                    <a:pt x="258611" y="0"/>
                  </a:moveTo>
                  <a:lnTo>
                    <a:pt x="306697" y="177187"/>
                  </a:lnTo>
                  <a:lnTo>
                    <a:pt x="528402" y="454587"/>
                  </a:lnTo>
                  <a:lnTo>
                    <a:pt x="772397" y="710368"/>
                  </a:lnTo>
                  <a:lnTo>
                    <a:pt x="887357" y="822701"/>
                  </a:lnTo>
                  <a:lnTo>
                    <a:pt x="882262" y="866050"/>
                  </a:lnTo>
                  <a:lnTo>
                    <a:pt x="869218" y="905158"/>
                  </a:lnTo>
                  <a:lnTo>
                    <a:pt x="849290" y="939580"/>
                  </a:lnTo>
                  <a:lnTo>
                    <a:pt x="823542" y="968871"/>
                  </a:lnTo>
                  <a:lnTo>
                    <a:pt x="793040" y="992587"/>
                  </a:lnTo>
                  <a:lnTo>
                    <a:pt x="758850" y="1010283"/>
                  </a:lnTo>
                  <a:lnTo>
                    <a:pt x="722035" y="1021513"/>
                  </a:lnTo>
                  <a:lnTo>
                    <a:pt x="683660" y="1025835"/>
                  </a:lnTo>
                  <a:lnTo>
                    <a:pt x="644792" y="1022802"/>
                  </a:lnTo>
                  <a:lnTo>
                    <a:pt x="606494" y="1011971"/>
                  </a:lnTo>
                  <a:lnTo>
                    <a:pt x="569833" y="992896"/>
                  </a:lnTo>
                  <a:lnTo>
                    <a:pt x="535872" y="965133"/>
                  </a:lnTo>
                  <a:lnTo>
                    <a:pt x="55556" y="484817"/>
                  </a:lnTo>
                  <a:lnTo>
                    <a:pt x="30963" y="452764"/>
                  </a:lnTo>
                  <a:lnTo>
                    <a:pt x="13097" y="416530"/>
                  </a:lnTo>
                  <a:lnTo>
                    <a:pt x="2641" y="377505"/>
                  </a:lnTo>
                  <a:lnTo>
                    <a:pt x="0" y="350683"/>
                  </a:lnTo>
                  <a:lnTo>
                    <a:pt x="0" y="337191"/>
                  </a:lnTo>
                  <a:lnTo>
                    <a:pt x="5273" y="297136"/>
                  </a:lnTo>
                  <a:lnTo>
                    <a:pt x="18259" y="258879"/>
                  </a:lnTo>
                  <a:lnTo>
                    <a:pt x="38459" y="223890"/>
                  </a:lnTo>
                  <a:lnTo>
                    <a:pt x="55556" y="203055"/>
                  </a:lnTo>
                  <a:lnTo>
                    <a:pt x="258611" y="0"/>
                  </a:lnTo>
                  <a:close/>
                </a:path>
              </a:pathLst>
            </a:custGeom>
            <a:solidFill>
              <a:srgbClr val="93D83C"/>
            </a:solidFill>
          </p:spPr>
          <p:txBody>
            <a:bodyPr wrap="square" lIns="0" tIns="0" rIns="0" bIns="0" rtlCol="0"/>
            <a:lstStyle/>
            <a:p>
              <a:endParaRPr/>
            </a:p>
          </p:txBody>
        </p:sp>
      </p:grpSp>
      <p:grpSp>
        <p:nvGrpSpPr>
          <p:cNvPr id="19" name="object 13">
            <a:extLst>
              <a:ext uri="{FF2B5EF4-FFF2-40B4-BE49-F238E27FC236}">
                <a16:creationId xmlns:a16="http://schemas.microsoft.com/office/drawing/2014/main" id="{97D3E8E8-6685-C71C-8194-C14A46948EA8}"/>
              </a:ext>
            </a:extLst>
          </p:cNvPr>
          <p:cNvGrpSpPr/>
          <p:nvPr userDrawn="1"/>
        </p:nvGrpSpPr>
        <p:grpSpPr>
          <a:xfrm>
            <a:off x="15780706" y="8341449"/>
            <a:ext cx="911225" cy="1358265"/>
            <a:chOff x="15780706" y="8341449"/>
            <a:chExt cx="911225" cy="1358265"/>
          </a:xfrm>
        </p:grpSpPr>
        <p:sp>
          <p:nvSpPr>
            <p:cNvPr id="20" name="object 14">
              <a:extLst>
                <a:ext uri="{FF2B5EF4-FFF2-40B4-BE49-F238E27FC236}">
                  <a16:creationId xmlns:a16="http://schemas.microsoft.com/office/drawing/2014/main" id="{E472DC5E-331F-88D4-8F57-CA5308302F7D}"/>
                </a:ext>
              </a:extLst>
            </p:cNvPr>
            <p:cNvSpPr/>
            <p:nvPr/>
          </p:nvSpPr>
          <p:spPr>
            <a:xfrm>
              <a:off x="15781059" y="9430448"/>
              <a:ext cx="269240" cy="269240"/>
            </a:xfrm>
            <a:custGeom>
              <a:avLst/>
              <a:gdLst/>
              <a:ahLst/>
              <a:cxnLst/>
              <a:rect l="l" t="t" r="r" b="b"/>
              <a:pathLst>
                <a:path w="269240" h="269240">
                  <a:moveTo>
                    <a:pt x="269240" y="134620"/>
                  </a:moveTo>
                  <a:lnTo>
                    <a:pt x="263448" y="95542"/>
                  </a:lnTo>
                  <a:lnTo>
                    <a:pt x="246557" y="59829"/>
                  </a:lnTo>
                  <a:lnTo>
                    <a:pt x="220027" y="30556"/>
                  </a:lnTo>
                  <a:lnTo>
                    <a:pt x="186143" y="10248"/>
                  </a:lnTo>
                  <a:lnTo>
                    <a:pt x="147815" y="647"/>
                  </a:lnTo>
                  <a:lnTo>
                    <a:pt x="134620" y="0"/>
                  </a:lnTo>
                  <a:lnTo>
                    <a:pt x="128016" y="165"/>
                  </a:lnTo>
                  <a:lnTo>
                    <a:pt x="89281" y="7861"/>
                  </a:lnTo>
                  <a:lnTo>
                    <a:pt x="54419" y="26492"/>
                  </a:lnTo>
                  <a:lnTo>
                    <a:pt x="26504" y="54419"/>
                  </a:lnTo>
                  <a:lnTo>
                    <a:pt x="7874" y="89281"/>
                  </a:lnTo>
                  <a:lnTo>
                    <a:pt x="165" y="128003"/>
                  </a:lnTo>
                  <a:lnTo>
                    <a:pt x="0" y="134620"/>
                  </a:lnTo>
                  <a:lnTo>
                    <a:pt x="165" y="141236"/>
                  </a:lnTo>
                  <a:lnTo>
                    <a:pt x="7874" y="179959"/>
                  </a:lnTo>
                  <a:lnTo>
                    <a:pt x="26504" y="214820"/>
                  </a:lnTo>
                  <a:lnTo>
                    <a:pt x="54419" y="242735"/>
                  </a:lnTo>
                  <a:lnTo>
                    <a:pt x="89281" y="261366"/>
                  </a:lnTo>
                  <a:lnTo>
                    <a:pt x="128016" y="269074"/>
                  </a:lnTo>
                  <a:lnTo>
                    <a:pt x="134620" y="269240"/>
                  </a:lnTo>
                  <a:lnTo>
                    <a:pt x="141236" y="269074"/>
                  </a:lnTo>
                  <a:lnTo>
                    <a:pt x="179971" y="261366"/>
                  </a:lnTo>
                  <a:lnTo>
                    <a:pt x="214820" y="242735"/>
                  </a:lnTo>
                  <a:lnTo>
                    <a:pt x="242747" y="214820"/>
                  </a:lnTo>
                  <a:lnTo>
                    <a:pt x="261378" y="179959"/>
                  </a:lnTo>
                  <a:lnTo>
                    <a:pt x="269074" y="141236"/>
                  </a:lnTo>
                  <a:lnTo>
                    <a:pt x="269240" y="134620"/>
                  </a:lnTo>
                  <a:close/>
                </a:path>
              </a:pathLst>
            </a:custGeom>
            <a:solidFill>
              <a:srgbClr val="16A637"/>
            </a:solidFill>
          </p:spPr>
          <p:txBody>
            <a:bodyPr wrap="square" lIns="0" tIns="0" rIns="0" bIns="0" rtlCol="0"/>
            <a:lstStyle/>
            <a:p>
              <a:endParaRPr/>
            </a:p>
          </p:txBody>
        </p:sp>
        <p:sp>
          <p:nvSpPr>
            <p:cNvPr id="21" name="object 15">
              <a:extLst>
                <a:ext uri="{FF2B5EF4-FFF2-40B4-BE49-F238E27FC236}">
                  <a16:creationId xmlns:a16="http://schemas.microsoft.com/office/drawing/2014/main" id="{482DE828-27C9-E3F4-0895-696603284447}"/>
                </a:ext>
              </a:extLst>
            </p:cNvPr>
            <p:cNvSpPr/>
            <p:nvPr/>
          </p:nvSpPr>
          <p:spPr>
            <a:xfrm>
              <a:off x="15780713" y="8341449"/>
              <a:ext cx="911225" cy="1339215"/>
            </a:xfrm>
            <a:custGeom>
              <a:avLst/>
              <a:gdLst/>
              <a:ahLst/>
              <a:cxnLst/>
              <a:rect l="l" t="t" r="r" b="b"/>
              <a:pathLst>
                <a:path w="911225" h="1339215">
                  <a:moveTo>
                    <a:pt x="678885" y="0"/>
                  </a:moveTo>
                  <a:lnTo>
                    <a:pt x="719715" y="4153"/>
                  </a:lnTo>
                  <a:lnTo>
                    <a:pt x="759799" y="13270"/>
                  </a:lnTo>
                  <a:lnTo>
                    <a:pt x="797745" y="26631"/>
                  </a:lnTo>
                  <a:lnTo>
                    <a:pt x="832165" y="43517"/>
                  </a:lnTo>
                  <a:lnTo>
                    <a:pt x="884869" y="84984"/>
                  </a:lnTo>
                  <a:lnTo>
                    <a:pt x="906796" y="131915"/>
                  </a:lnTo>
                  <a:lnTo>
                    <a:pt x="902744" y="155630"/>
                  </a:lnTo>
                  <a:lnTo>
                    <a:pt x="886831" y="178552"/>
                  </a:lnTo>
                  <a:lnTo>
                    <a:pt x="540603" y="524879"/>
                  </a:lnTo>
                  <a:lnTo>
                    <a:pt x="536076" y="529867"/>
                  </a:lnTo>
                  <a:lnTo>
                    <a:pt x="512531" y="562690"/>
                  </a:lnTo>
                  <a:lnTo>
                    <a:pt x="495848" y="599476"/>
                  </a:lnTo>
                  <a:lnTo>
                    <a:pt x="486668" y="638814"/>
                  </a:lnTo>
                  <a:lnTo>
                    <a:pt x="485014" y="658966"/>
                  </a:lnTo>
                  <a:lnTo>
                    <a:pt x="485014" y="672456"/>
                  </a:lnTo>
                  <a:lnTo>
                    <a:pt x="490291" y="712504"/>
                  </a:lnTo>
                  <a:lnTo>
                    <a:pt x="503285" y="750750"/>
                  </a:lnTo>
                  <a:lnTo>
                    <a:pt x="523497" y="785723"/>
                  </a:lnTo>
                  <a:lnTo>
                    <a:pt x="887042" y="1153082"/>
                  </a:lnTo>
                  <a:lnTo>
                    <a:pt x="905234" y="1178387"/>
                  </a:lnTo>
                  <a:lnTo>
                    <a:pt x="910918" y="1203990"/>
                  </a:lnTo>
                  <a:lnTo>
                    <a:pt x="905559" y="1229219"/>
                  </a:lnTo>
                  <a:lnTo>
                    <a:pt x="890616" y="1253401"/>
                  </a:lnTo>
                  <a:lnTo>
                    <a:pt x="837834" y="1295938"/>
                  </a:lnTo>
                  <a:lnTo>
                    <a:pt x="802919" y="1312948"/>
                  </a:lnTo>
                  <a:lnTo>
                    <a:pt x="764270" y="1326223"/>
                  </a:lnTo>
                  <a:lnTo>
                    <a:pt x="723351" y="1335092"/>
                  </a:lnTo>
                  <a:lnTo>
                    <a:pt x="681623" y="1338882"/>
                  </a:lnTo>
                  <a:lnTo>
                    <a:pt x="640549" y="1336921"/>
                  </a:lnTo>
                  <a:lnTo>
                    <a:pt x="601591" y="1328537"/>
                  </a:lnTo>
                  <a:lnTo>
                    <a:pt x="566212" y="1313058"/>
                  </a:lnTo>
                  <a:lnTo>
                    <a:pt x="535873" y="1289812"/>
                  </a:lnTo>
                  <a:lnTo>
                    <a:pt x="60750" y="814689"/>
                  </a:lnTo>
                  <a:lnTo>
                    <a:pt x="55949" y="809915"/>
                  </a:lnTo>
                  <a:lnTo>
                    <a:pt x="31187" y="777803"/>
                  </a:lnTo>
                  <a:lnTo>
                    <a:pt x="13192" y="741465"/>
                  </a:lnTo>
                  <a:lnTo>
                    <a:pt x="2661" y="702307"/>
                  </a:lnTo>
                  <a:lnTo>
                    <a:pt x="0" y="675386"/>
                  </a:lnTo>
                  <a:lnTo>
                    <a:pt x="0" y="661844"/>
                  </a:lnTo>
                  <a:lnTo>
                    <a:pt x="5312" y="621643"/>
                  </a:lnTo>
                  <a:lnTo>
                    <a:pt x="18393" y="583261"/>
                  </a:lnTo>
                  <a:lnTo>
                    <a:pt x="38735" y="548183"/>
                  </a:lnTo>
                  <a:lnTo>
                    <a:pt x="535873" y="47418"/>
                  </a:lnTo>
                  <a:lnTo>
                    <a:pt x="600538" y="9463"/>
                  </a:lnTo>
                  <a:lnTo>
                    <a:pt x="638696" y="1530"/>
                  </a:lnTo>
                  <a:lnTo>
                    <a:pt x="678885" y="0"/>
                  </a:lnTo>
                  <a:close/>
                </a:path>
              </a:pathLst>
            </a:custGeom>
            <a:solidFill>
              <a:srgbClr val="A6F542"/>
            </a:solidFill>
          </p:spPr>
          <p:txBody>
            <a:bodyPr wrap="square" lIns="0" tIns="0" rIns="0" bIns="0" rtlCol="0"/>
            <a:lstStyle/>
            <a:p>
              <a:endParaRPr/>
            </a:p>
          </p:txBody>
        </p:sp>
        <p:sp>
          <p:nvSpPr>
            <p:cNvPr id="22" name="object 16">
              <a:extLst>
                <a:ext uri="{FF2B5EF4-FFF2-40B4-BE49-F238E27FC236}">
                  <a16:creationId xmlns:a16="http://schemas.microsoft.com/office/drawing/2014/main" id="{DB7707D5-9819-D5BE-5207-95237E374538}"/>
                </a:ext>
              </a:extLst>
            </p:cNvPr>
            <p:cNvSpPr/>
            <p:nvPr/>
          </p:nvSpPr>
          <p:spPr>
            <a:xfrm>
              <a:off x="15780706" y="8674258"/>
              <a:ext cx="911225" cy="1006475"/>
            </a:xfrm>
            <a:custGeom>
              <a:avLst/>
              <a:gdLst/>
              <a:ahLst/>
              <a:cxnLst/>
              <a:rect l="l" t="t" r="r" b="b"/>
              <a:pathLst>
                <a:path w="911225" h="1006475">
                  <a:moveTo>
                    <a:pt x="250489" y="0"/>
                  </a:moveTo>
                  <a:lnTo>
                    <a:pt x="274923" y="62729"/>
                  </a:lnTo>
                  <a:lnTo>
                    <a:pt x="294564" y="98755"/>
                  </a:lnTo>
                  <a:lnTo>
                    <a:pt x="318523" y="137377"/>
                  </a:lnTo>
                  <a:lnTo>
                    <a:pt x="346324" y="178213"/>
                  </a:lnTo>
                  <a:lnTo>
                    <a:pt x="377494" y="220879"/>
                  </a:lnTo>
                  <a:lnTo>
                    <a:pt x="411557" y="264992"/>
                  </a:lnTo>
                  <a:lnTo>
                    <a:pt x="448039" y="310168"/>
                  </a:lnTo>
                  <a:lnTo>
                    <a:pt x="486467" y="356025"/>
                  </a:lnTo>
                  <a:lnTo>
                    <a:pt x="489102" y="373199"/>
                  </a:lnTo>
                  <a:lnTo>
                    <a:pt x="505482" y="422287"/>
                  </a:lnTo>
                  <a:lnTo>
                    <a:pt x="533610" y="465723"/>
                  </a:lnTo>
                  <a:lnTo>
                    <a:pt x="887048" y="820273"/>
                  </a:lnTo>
                  <a:lnTo>
                    <a:pt x="905240" y="845579"/>
                  </a:lnTo>
                  <a:lnTo>
                    <a:pt x="910925" y="871182"/>
                  </a:lnTo>
                  <a:lnTo>
                    <a:pt x="905565" y="896410"/>
                  </a:lnTo>
                  <a:lnTo>
                    <a:pt x="890623" y="920593"/>
                  </a:lnTo>
                  <a:lnTo>
                    <a:pt x="837841" y="963129"/>
                  </a:lnTo>
                  <a:lnTo>
                    <a:pt x="802925" y="980139"/>
                  </a:lnTo>
                  <a:lnTo>
                    <a:pt x="764277" y="993415"/>
                  </a:lnTo>
                  <a:lnTo>
                    <a:pt x="723358" y="1002283"/>
                  </a:lnTo>
                  <a:lnTo>
                    <a:pt x="681630" y="1006073"/>
                  </a:lnTo>
                  <a:lnTo>
                    <a:pt x="640556" y="1004112"/>
                  </a:lnTo>
                  <a:lnTo>
                    <a:pt x="601598" y="995728"/>
                  </a:lnTo>
                  <a:lnTo>
                    <a:pt x="566218" y="980249"/>
                  </a:lnTo>
                  <a:lnTo>
                    <a:pt x="535880" y="957003"/>
                  </a:lnTo>
                  <a:lnTo>
                    <a:pt x="60757" y="481880"/>
                  </a:lnTo>
                  <a:lnTo>
                    <a:pt x="55962" y="477112"/>
                  </a:lnTo>
                  <a:lnTo>
                    <a:pt x="31229" y="445049"/>
                  </a:lnTo>
                  <a:lnTo>
                    <a:pt x="13243" y="408770"/>
                  </a:lnTo>
                  <a:lnTo>
                    <a:pt x="2697" y="369673"/>
                  </a:lnTo>
                  <a:lnTo>
                    <a:pt x="0" y="329268"/>
                  </a:lnTo>
                  <a:lnTo>
                    <a:pt x="324" y="322523"/>
                  </a:lnTo>
                  <a:lnTo>
                    <a:pt x="6891" y="282565"/>
                  </a:lnTo>
                  <a:lnTo>
                    <a:pt x="21144" y="244663"/>
                  </a:lnTo>
                  <a:lnTo>
                    <a:pt x="42533" y="210278"/>
                  </a:lnTo>
                  <a:lnTo>
                    <a:pt x="55655" y="194826"/>
                  </a:lnTo>
                  <a:lnTo>
                    <a:pt x="250489" y="0"/>
                  </a:lnTo>
                  <a:close/>
                </a:path>
              </a:pathLst>
            </a:custGeom>
            <a:solidFill>
              <a:srgbClr val="16A637"/>
            </a:solidFill>
          </p:spPr>
          <p:txBody>
            <a:bodyPr wrap="square" lIns="0" tIns="0" rIns="0" bIns="0" rtlCol="0"/>
            <a:lstStyle/>
            <a:p>
              <a:endParaRPr/>
            </a:p>
          </p:txBody>
        </p:sp>
      </p:grpSp>
      <p:pic>
        <p:nvPicPr>
          <p:cNvPr id="23" name="object 17">
            <a:extLst>
              <a:ext uri="{FF2B5EF4-FFF2-40B4-BE49-F238E27FC236}">
                <a16:creationId xmlns:a16="http://schemas.microsoft.com/office/drawing/2014/main" id="{6B194810-77DB-3FBD-56A7-3BB810A5FB29}"/>
              </a:ext>
            </a:extLst>
          </p:cNvPr>
          <p:cNvPicPr/>
          <p:nvPr userDrawn="1"/>
        </p:nvPicPr>
        <p:blipFill>
          <a:blip r:embed="rId14" cstate="print"/>
          <a:stretch>
            <a:fillRect/>
          </a:stretch>
        </p:blipFill>
        <p:spPr>
          <a:xfrm>
            <a:off x="8097944" y="9258300"/>
            <a:ext cx="1533524" cy="542924"/>
          </a:xfrm>
          <a:prstGeom prst="rect">
            <a:avLst/>
          </a:prstGeom>
        </p:spPr>
      </p:pic>
      <p:pic>
        <p:nvPicPr>
          <p:cNvPr id="24" name="object 18">
            <a:extLst>
              <a:ext uri="{FF2B5EF4-FFF2-40B4-BE49-F238E27FC236}">
                <a16:creationId xmlns:a16="http://schemas.microsoft.com/office/drawing/2014/main" id="{39B6E939-F959-62C9-AC48-E13A7CC77B54}"/>
              </a:ext>
            </a:extLst>
          </p:cNvPr>
          <p:cNvPicPr/>
          <p:nvPr userDrawn="1"/>
        </p:nvPicPr>
        <p:blipFill>
          <a:blip r:embed="rId15" cstate="print"/>
          <a:stretch>
            <a:fillRect/>
          </a:stretch>
        </p:blipFill>
        <p:spPr>
          <a:xfrm>
            <a:off x="1095397" y="9302594"/>
            <a:ext cx="2178782" cy="467629"/>
          </a:xfrm>
          <a:prstGeom prst="rect">
            <a:avLst/>
          </a:prstGeom>
        </p:spPr>
      </p:pic>
      <p:sp>
        <p:nvSpPr>
          <p:cNvPr id="25" name="object 19">
            <a:extLst>
              <a:ext uri="{FF2B5EF4-FFF2-40B4-BE49-F238E27FC236}">
                <a16:creationId xmlns:a16="http://schemas.microsoft.com/office/drawing/2014/main" id="{7D76B08C-F0EE-2FB6-925B-AC2D34BCED71}"/>
              </a:ext>
            </a:extLst>
          </p:cNvPr>
          <p:cNvSpPr/>
          <p:nvPr userDrawn="1"/>
        </p:nvSpPr>
        <p:spPr>
          <a:xfrm>
            <a:off x="1081542" y="9005038"/>
            <a:ext cx="14206219" cy="19050"/>
          </a:xfrm>
          <a:custGeom>
            <a:avLst/>
            <a:gdLst/>
            <a:ahLst/>
            <a:cxnLst/>
            <a:rect l="l" t="t" r="r" b="b"/>
            <a:pathLst>
              <a:path w="14206219" h="19050">
                <a:moveTo>
                  <a:pt x="0" y="19049"/>
                </a:moveTo>
                <a:lnTo>
                  <a:pt x="14205894" y="0"/>
                </a:lnTo>
              </a:path>
            </a:pathLst>
          </a:custGeom>
          <a:ln w="47624">
            <a:solidFill>
              <a:srgbClr val="16A637"/>
            </a:solidFill>
          </a:ln>
        </p:spPr>
        <p:txBody>
          <a:bodyPr wrap="square" lIns="0" tIns="0" rIns="0" bIns="0" rtlCol="0"/>
          <a:lstStyle/>
          <a:p>
            <a:endParaRPr/>
          </a:p>
        </p:txBody>
      </p:sp>
      <p:sp>
        <p:nvSpPr>
          <p:cNvPr id="34" name="object 20">
            <a:extLst>
              <a:ext uri="{FF2B5EF4-FFF2-40B4-BE49-F238E27FC236}">
                <a16:creationId xmlns:a16="http://schemas.microsoft.com/office/drawing/2014/main" id="{83BA3ADE-5A57-EA73-357B-0C29DDA41C11}"/>
              </a:ext>
            </a:extLst>
          </p:cNvPr>
          <p:cNvSpPr txBox="1">
            <a:spLocks/>
          </p:cNvSpPr>
          <p:nvPr userDrawn="1"/>
        </p:nvSpPr>
        <p:spPr>
          <a:xfrm>
            <a:off x="9795971" y="9213214"/>
            <a:ext cx="5522594" cy="718787"/>
          </a:xfrm>
          <a:prstGeom prst="rect">
            <a:avLst/>
          </a:prstGeom>
        </p:spPr>
        <p:txBody>
          <a:bodyPr vert="horz" wrap="square" lIns="0" tIns="6985"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35" name="object 21">
            <a:extLst>
              <a:ext uri="{FF2B5EF4-FFF2-40B4-BE49-F238E27FC236}">
                <a16:creationId xmlns:a16="http://schemas.microsoft.com/office/drawing/2014/main" id="{F5522ED8-72B8-8791-CEC9-2D9E9E7624A0}"/>
              </a:ext>
            </a:extLst>
          </p:cNvPr>
          <p:cNvSpPr txBox="1">
            <a:spLocks/>
          </p:cNvSpPr>
          <p:nvPr userDrawn="1"/>
        </p:nvSpPr>
        <p:spPr>
          <a:xfrm>
            <a:off x="3503759" y="9258300"/>
            <a:ext cx="4275455" cy="780983"/>
          </a:xfrm>
          <a:prstGeom prst="rect">
            <a:avLst/>
          </a:prstGeom>
        </p:spPr>
        <p:txBody>
          <a:bodyPr vert="horz" wrap="square" lIns="0" tIns="7620"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41472517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simplystakeholders.com/what-is-community-engagement/" TargetMode="External"/><Relationship Id="rId2" Type="http://schemas.openxmlformats.org/officeDocument/2006/relationships/hyperlink" Target="https://www.hypergene.com/resources/blog/business-model-what-it-is-and-how-you-create-one/" TargetMode="External"/><Relationship Id="rId1" Type="http://schemas.openxmlformats.org/officeDocument/2006/relationships/slideLayout" Target="../slideLayouts/slideLayout1.xml"/><Relationship Id="rId5" Type="http://schemas.openxmlformats.org/officeDocument/2006/relationships/hyperlink" Target="https://practicebusiness.co.uk/making-difficult-decisions-considerations-and-challenges-to-consider" TargetMode="External"/><Relationship Id="rId4" Type="http://schemas.openxmlformats.org/officeDocument/2006/relationships/hyperlink" Target="https://www.socialpinpoint.com/10-tips-to-encourage-community-engagement-in-diverse-communit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Rettangolo, diagramma&#10;&#10;Descrizione generata automaticamente">
            <a:extLst>
              <a:ext uri="{FF2B5EF4-FFF2-40B4-BE49-F238E27FC236}">
                <a16:creationId xmlns:a16="http://schemas.microsoft.com/office/drawing/2014/main" id="{D9277DFC-B638-1289-E537-7DE7D5B74B3B}"/>
              </a:ext>
            </a:extLst>
          </p:cNvPr>
          <p:cNvPicPr>
            <a:picLocks noChangeAspect="1"/>
          </p:cNvPicPr>
          <p:nvPr/>
        </p:nvPicPr>
        <p:blipFill rotWithShape="1">
          <a:blip r:embed="rId2">
            <a:extLst>
              <a:ext uri="{28A0092B-C50C-407E-A947-70E740481C1C}">
                <a14:useLocalDpi xmlns:a14="http://schemas.microsoft.com/office/drawing/2010/main" val="0"/>
              </a:ext>
            </a:extLst>
          </a:blip>
          <a:srcRect l="17403" t="12959" r="18885" b="23330"/>
          <a:stretch/>
        </p:blipFill>
        <p:spPr>
          <a:xfrm rot="345413">
            <a:off x="10167332" y="2343150"/>
            <a:ext cx="5600699" cy="5600700"/>
          </a:xfrm>
          <a:prstGeom prst="rect">
            <a:avLst/>
          </a:prstGeom>
        </p:spPr>
      </p:pic>
      <p:sp>
        <p:nvSpPr>
          <p:cNvPr id="2" name="CuadroTexto 1">
            <a:extLst>
              <a:ext uri="{FF2B5EF4-FFF2-40B4-BE49-F238E27FC236}">
                <a16:creationId xmlns:a16="http://schemas.microsoft.com/office/drawing/2014/main" id="{401B7EFF-B157-D9A2-0FD3-D0C2541791E8}"/>
              </a:ext>
            </a:extLst>
          </p:cNvPr>
          <p:cNvSpPr txBox="1"/>
          <p:nvPr/>
        </p:nvSpPr>
        <p:spPr>
          <a:xfrm>
            <a:off x="2743200" y="4000500"/>
            <a:ext cx="493395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kumimoji="0" lang="pt-BR" sz="4400" i="0" u="none" strike="noStrike" kern="1200" cap="none" spc="-114"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Community engagement and involvement</a:t>
            </a:r>
            <a:endParaRPr kumimoji="0" lang="pt-BR" sz="4400" i="0" u="none" strike="noStrike" kern="1200" cap="none" spc="0"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CuadroTexto 6">
            <a:extLst>
              <a:ext uri="{FF2B5EF4-FFF2-40B4-BE49-F238E27FC236}">
                <a16:creationId xmlns:a16="http://schemas.microsoft.com/office/drawing/2014/main" id="{B7DD223E-3C17-A95B-0B63-05A4E7225B7F}"/>
              </a:ext>
            </a:extLst>
          </p:cNvPr>
          <p:cNvSpPr txBox="1"/>
          <p:nvPr/>
        </p:nvSpPr>
        <p:spPr>
          <a:xfrm>
            <a:off x="11734800" y="4557653"/>
            <a:ext cx="2935381" cy="830997"/>
          </a:xfrm>
          <a:prstGeom prst="rect">
            <a:avLst/>
          </a:prstGeom>
          <a:noFill/>
        </p:spPr>
        <p:txBody>
          <a:bodyPr wrap="square" rtlCol="0">
            <a:spAutoFit/>
          </a:bodyPr>
          <a:lstStyle/>
          <a:p>
            <a:r>
              <a:rPr lang="es-ES" sz="2400" dirty="0">
                <a:solidFill>
                  <a:schemeClr val="tx1">
                    <a:lumMod val="50000"/>
                    <a:lumOff val="50000"/>
                  </a:schemeClr>
                </a:solidFill>
                <a:highlight>
                  <a:srgbClr val="A6F542"/>
                </a:highlight>
                <a:latin typeface="Microsoft Sans Serif" panose="020B0604020202020204" pitchFamily="34" charset="0"/>
                <a:ea typeface="Microsoft Sans Serif" panose="020B0604020202020204" pitchFamily="34" charset="0"/>
                <a:cs typeface="Microsoft Sans Serif" panose="020B0604020202020204" pitchFamily="34" charset="0"/>
              </a:rPr>
              <a:t>Insert your image here</a:t>
            </a:r>
          </a:p>
        </p:txBody>
      </p:sp>
      <p:pic>
        <p:nvPicPr>
          <p:cNvPr id="4" name="Grafik 3" descr="Ein Bild, das Kleidung, Person, Darstellung, Kinderkunst enthält.&#10;&#10;Automatisch generierte Beschreibung">
            <a:extLst>
              <a:ext uri="{FF2B5EF4-FFF2-40B4-BE49-F238E27FC236}">
                <a16:creationId xmlns:a16="http://schemas.microsoft.com/office/drawing/2014/main" id="{DF395EF7-63C7-450E-84E1-717759937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4695">
            <a:off x="10644515" y="3310657"/>
            <a:ext cx="4498852" cy="3503345"/>
          </a:xfrm>
          <a:prstGeom prst="rect">
            <a:avLst/>
          </a:prstGeom>
        </p:spPr>
      </p:pic>
      <p:sp>
        <p:nvSpPr>
          <p:cNvPr id="5" name="Textfeld 4">
            <a:extLst>
              <a:ext uri="{FF2B5EF4-FFF2-40B4-BE49-F238E27FC236}">
                <a16:creationId xmlns:a16="http://schemas.microsoft.com/office/drawing/2014/main" id="{ED94FB59-0D04-88EE-4829-794B8C8A47DA}"/>
              </a:ext>
            </a:extLst>
          </p:cNvPr>
          <p:cNvSpPr txBox="1"/>
          <p:nvPr/>
        </p:nvSpPr>
        <p:spPr>
          <a:xfrm rot="399617">
            <a:off x="10098181" y="7863614"/>
            <a:ext cx="9144000" cy="369332"/>
          </a:xfrm>
          <a:prstGeom prst="rect">
            <a:avLst/>
          </a:prstGeom>
          <a:noFill/>
        </p:spPr>
        <p:txBody>
          <a:bodyPr wrap="square">
            <a:spAutoFit/>
          </a:bodyPr>
          <a:lstStyle/>
          <a:p>
            <a:r>
              <a:rPr lang="de-DE" dirty="0">
                <a:solidFill>
                  <a:schemeClr val="tx2"/>
                </a:solidFill>
              </a:rPr>
              <a:t>Illustration 1:</a:t>
            </a:r>
          </a:p>
        </p:txBody>
      </p:sp>
    </p:spTree>
    <p:extLst>
      <p:ext uri="{BB962C8B-B14F-4D97-AF65-F5344CB8AC3E}">
        <p14:creationId xmlns:p14="http://schemas.microsoft.com/office/powerpoint/2010/main" val="366700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71600" y="2171700"/>
            <a:ext cx="12344400" cy="707886"/>
          </a:xfrm>
          <a:prstGeom prst="rect">
            <a:avLst/>
          </a:prstGeom>
          <a:noFill/>
        </p:spPr>
        <p:txBody>
          <a:bodyPr wrap="square" rtlCol="0">
            <a:spAutoFit/>
          </a:bodyPr>
          <a:lstStyle/>
          <a:p>
            <a:r>
              <a:rPr lang="en-U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5. Challenges and Considerations</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371600" y="3521472"/>
            <a:ext cx="10744200" cy="4154984"/>
          </a:xfrm>
          <a:prstGeom prst="rect">
            <a:avLst/>
          </a:prstGeom>
          <a:noFill/>
        </p:spPr>
        <p:txBody>
          <a:bodyPr wrap="square" rtlCol="0">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1. Overcoming Barriers: </a:t>
            </a:r>
            <a:r>
              <a:rPr lang="en-US" sz="2400" dirty="0">
                <a:latin typeface="Arial" panose="020B0604020202020204" pitchFamily="34" charset="0"/>
                <a:ea typeface="Microsoft Sans Serif" panose="020B0604020202020204" pitchFamily="34" charset="0"/>
                <a:cs typeface="Arial" panose="020B0604020202020204" pitchFamily="34" charset="0"/>
              </a:rPr>
              <a:t>Addressing issues such as language differences, transportation, and socio-economic disparities.</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2. Managing Conflicts: </a:t>
            </a:r>
            <a:r>
              <a:rPr lang="en-US" sz="2400" dirty="0">
                <a:latin typeface="Arial" panose="020B0604020202020204" pitchFamily="34" charset="0"/>
                <a:ea typeface="Microsoft Sans Serif" panose="020B0604020202020204" pitchFamily="34" charset="0"/>
                <a:cs typeface="Arial" panose="020B0604020202020204" pitchFamily="34" charset="0"/>
              </a:rPr>
              <a:t>Facilitating dialogue and negotiation when interests and opinions clash.</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3. Ensuring Continuity: </a:t>
            </a:r>
            <a:r>
              <a:rPr lang="en-US" sz="2400" dirty="0">
                <a:latin typeface="Arial" panose="020B0604020202020204" pitchFamily="34" charset="0"/>
                <a:ea typeface="Microsoft Sans Serif" panose="020B0604020202020204" pitchFamily="34" charset="0"/>
                <a:cs typeface="Arial" panose="020B0604020202020204" pitchFamily="34" charset="0"/>
              </a:rPr>
              <a:t>Keeping engagement efforts sustained over time despite changes in leadership or funding.</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4. Measuring Impact: </a:t>
            </a:r>
            <a:r>
              <a:rPr lang="en-US" sz="2400" dirty="0">
                <a:latin typeface="Arial" panose="020B0604020202020204" pitchFamily="34" charset="0"/>
                <a:ea typeface="Microsoft Sans Serif" panose="020B0604020202020204" pitchFamily="34" charset="0"/>
                <a:cs typeface="Arial" panose="020B0604020202020204" pitchFamily="34" charset="0"/>
              </a:rPr>
              <a:t>Developing metrics to assess the effectiveness of community engagement initiatives.</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381D4253-85C9-59C5-F5C7-4A9CAF251E8F}"/>
              </a:ext>
            </a:extLst>
          </p:cNvPr>
          <p:cNvPicPr>
            <a:picLocks noChangeAspect="1"/>
          </p:cNvPicPr>
          <p:nvPr/>
        </p:nvPicPr>
        <p:blipFill rotWithShape="1">
          <a:blip r:embed="rId2">
            <a:extLst>
              <a:ext uri="{28A0092B-C50C-407E-A947-70E740481C1C}">
                <a14:useLocalDpi xmlns:a14="http://schemas.microsoft.com/office/drawing/2010/main" val="0"/>
              </a:ext>
            </a:extLst>
          </a:blip>
          <a:srcRect l="16902" r="19002"/>
          <a:stretch/>
        </p:blipFill>
        <p:spPr>
          <a:xfrm>
            <a:off x="11887200" y="2556015"/>
            <a:ext cx="5562600" cy="4864100"/>
          </a:xfrm>
          <a:prstGeom prst="rect">
            <a:avLst/>
          </a:prstGeom>
        </p:spPr>
      </p:pic>
      <p:sp>
        <p:nvSpPr>
          <p:cNvPr id="7" name="Textfeld 6">
            <a:extLst>
              <a:ext uri="{FF2B5EF4-FFF2-40B4-BE49-F238E27FC236}">
                <a16:creationId xmlns:a16="http://schemas.microsoft.com/office/drawing/2014/main" id="{4C3E5D47-E1A4-696C-970E-CD3F6CA341B7}"/>
              </a:ext>
            </a:extLst>
          </p:cNvPr>
          <p:cNvSpPr txBox="1"/>
          <p:nvPr/>
        </p:nvSpPr>
        <p:spPr>
          <a:xfrm>
            <a:off x="11887200" y="7497233"/>
            <a:ext cx="9144000" cy="369332"/>
          </a:xfrm>
          <a:prstGeom prst="rect">
            <a:avLst/>
          </a:prstGeom>
          <a:noFill/>
        </p:spPr>
        <p:txBody>
          <a:bodyPr wrap="square">
            <a:spAutoFit/>
          </a:bodyPr>
          <a:lstStyle/>
          <a:p>
            <a:r>
              <a:rPr lang="de-DE" dirty="0">
                <a:solidFill>
                  <a:schemeClr val="tx2"/>
                </a:solidFill>
              </a:rPr>
              <a:t>Illustration 5:</a:t>
            </a:r>
          </a:p>
        </p:txBody>
      </p:sp>
    </p:spTree>
    <p:extLst>
      <p:ext uri="{BB962C8B-B14F-4D97-AF65-F5344CB8AC3E}">
        <p14:creationId xmlns:p14="http://schemas.microsoft.com/office/powerpoint/2010/main" val="60567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905000" y="1714500"/>
            <a:ext cx="122682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Source</a:t>
            </a:r>
          </a:p>
        </p:txBody>
      </p:sp>
      <p:sp>
        <p:nvSpPr>
          <p:cNvPr id="2" name="Textfeld 1">
            <a:extLst>
              <a:ext uri="{FF2B5EF4-FFF2-40B4-BE49-F238E27FC236}">
                <a16:creationId xmlns:a16="http://schemas.microsoft.com/office/drawing/2014/main" id="{8D618D10-AD65-9C14-EE7E-3706F7871B8F}"/>
              </a:ext>
            </a:extLst>
          </p:cNvPr>
          <p:cNvSpPr txBox="1"/>
          <p:nvPr/>
        </p:nvSpPr>
        <p:spPr>
          <a:xfrm>
            <a:off x="1676400" y="2696676"/>
            <a:ext cx="15621000" cy="452431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Source 1: </a:t>
            </a:r>
            <a:r>
              <a:rPr lang="de-DE" sz="2400" dirty="0">
                <a:latin typeface="Arial" panose="020B0604020202020204" pitchFamily="34" charset="0"/>
                <a:cs typeface="Arial" panose="020B0604020202020204" pitchFamily="34" charset="0"/>
                <a:hlinkClick r:id="rId2"/>
              </a:rPr>
              <a:t>https://www.hypergene.com/resources/blog/business-model-what-it-is-and-how-you-create-one/</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2: </a:t>
            </a:r>
            <a:r>
              <a:rPr lang="de-DE" sz="2400" dirty="0">
                <a:latin typeface="Arial" panose="020B0604020202020204" pitchFamily="34" charset="0"/>
                <a:cs typeface="Arial" panose="020B0604020202020204" pitchFamily="34" charset="0"/>
                <a:hlinkClick r:id="rId3"/>
              </a:rPr>
              <a:t>https://simplystakeholders.com/what-is-community-engagement/</a:t>
            </a:r>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Source 3: </a:t>
            </a:r>
            <a:r>
              <a:rPr lang="de-DE" sz="2400" dirty="0">
                <a:latin typeface="Arial" panose="020B0604020202020204" pitchFamily="34" charset="0"/>
                <a:cs typeface="Arial" panose="020B0604020202020204" pitchFamily="34" charset="0"/>
                <a:hlinkClick r:id="rId4"/>
              </a:rPr>
              <a:t>https://www.socialpinpoint.com/10-tips-to-encourage-community-engagement-in-diverse-communities/</a:t>
            </a:r>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4: https://www.google.de/url?sa=i&amp;url=https%3A%2F%2Fwww.quora.com%2FWhat-is-the-importance-and-purpose-of-community-engagement&amp;psig=AOvVaw0XaPBGzm5kxuFnivHZau2V&amp;ust=1719041078917000&amp;source=images&amp;cd=vfe&amp;opi=89978449&amp;ved=0CAMQjB1qFwoTCKDV2piV7IYDFQAAAAAdAAAAABAJ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Source 5: </a:t>
            </a:r>
            <a:r>
              <a:rPr lang="de-DE" sz="2400" dirty="0">
                <a:latin typeface="Arial" panose="020B0604020202020204" pitchFamily="34" charset="0"/>
                <a:cs typeface="Arial" panose="020B0604020202020204" pitchFamily="34" charset="0"/>
                <a:hlinkClick r:id="rId5"/>
              </a:rPr>
              <a:t>https://practicebusiness.co.uk/making-difficult-decisions-considerations-and-challenges-to-consider</a:t>
            </a:r>
            <a:r>
              <a:rPr lang="de-DE"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292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5E74F6-2D60-E359-665D-C25F973F47D4}"/>
              </a:ext>
            </a:extLst>
          </p:cNvPr>
          <p:cNvSpPr txBox="1"/>
          <p:nvPr/>
        </p:nvSpPr>
        <p:spPr>
          <a:xfrm>
            <a:off x="2293940" y="977207"/>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What to know before starting?</a:t>
            </a:r>
          </a:p>
        </p:txBody>
      </p:sp>
      <p:sp>
        <p:nvSpPr>
          <p:cNvPr id="7" name="CuadroTexto 6">
            <a:extLst>
              <a:ext uri="{FF2B5EF4-FFF2-40B4-BE49-F238E27FC236}">
                <a16:creationId xmlns:a16="http://schemas.microsoft.com/office/drawing/2014/main" id="{7F7FABBE-E7DD-3180-FD7B-8481A2304D36}"/>
              </a:ext>
            </a:extLst>
          </p:cNvPr>
          <p:cNvSpPr txBox="1"/>
          <p:nvPr/>
        </p:nvSpPr>
        <p:spPr>
          <a:xfrm>
            <a:off x="1176112" y="3893670"/>
            <a:ext cx="5725065" cy="461665"/>
          </a:xfrm>
          <a:prstGeom prst="rect">
            <a:avLst/>
          </a:prstGeom>
          <a:noFill/>
        </p:spPr>
        <p:txBody>
          <a:bodyPr wrap="square" rtlCol="0">
            <a:spAutoFit/>
          </a:bodyPr>
          <a:lstStyle/>
          <a:p>
            <a:r>
              <a:rPr lang="es-ES" sz="2400" dirty="0" err="1">
                <a:latin typeface="Arial" panose="020B0604020202020204" pitchFamily="34" charset="0"/>
                <a:ea typeface="Microsoft Sans Serif" panose="020B0604020202020204" pitchFamily="34" charset="0"/>
                <a:cs typeface="Arial" panose="020B0604020202020204" pitchFamily="34" charset="0"/>
              </a:rPr>
              <a:t>Introduction</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to</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the</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topic</a:t>
            </a:r>
            <a:r>
              <a:rPr lang="es-ES" sz="2400" dirty="0">
                <a:latin typeface="Arial" panose="020B0604020202020204" pitchFamily="34" charset="0"/>
                <a:ea typeface="Microsoft Sans Serif" panose="020B0604020202020204" pitchFamily="34" charset="0"/>
                <a:cs typeface="Arial" panose="020B0604020202020204" pitchFamily="34" charset="0"/>
              </a:rPr>
              <a:t> </a:t>
            </a:r>
          </a:p>
        </p:txBody>
      </p:sp>
      <p:sp>
        <p:nvSpPr>
          <p:cNvPr id="8" name="CuadroTexto 7">
            <a:extLst>
              <a:ext uri="{FF2B5EF4-FFF2-40B4-BE49-F238E27FC236}">
                <a16:creationId xmlns:a16="http://schemas.microsoft.com/office/drawing/2014/main" id="{EBF569B6-330C-C121-1E9C-971D16740D3E}"/>
              </a:ext>
            </a:extLst>
          </p:cNvPr>
          <p:cNvSpPr txBox="1"/>
          <p:nvPr/>
        </p:nvSpPr>
        <p:spPr>
          <a:xfrm>
            <a:off x="1143161" y="4751752"/>
            <a:ext cx="6106066" cy="461665"/>
          </a:xfrm>
          <a:prstGeom prst="rect">
            <a:avLst/>
          </a:prstGeom>
          <a:noFill/>
        </p:spPr>
        <p:txBody>
          <a:bodyPr wrap="square" rtlCol="0">
            <a:spAutoFit/>
          </a:bodyPr>
          <a:lstStyle/>
          <a:p>
            <a:r>
              <a:rPr lang="es-ES" sz="2400" dirty="0" err="1">
                <a:latin typeface="Arial" panose="020B0604020202020204" pitchFamily="34" charset="0"/>
                <a:ea typeface="Microsoft Sans Serif" panose="020B0604020202020204" pitchFamily="34" charset="0"/>
                <a:cs typeface="Arial" panose="020B0604020202020204" pitchFamily="34" charset="0"/>
              </a:rPr>
              <a:t>Understanding</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Community</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Engagement</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A4ABBF63-0360-689C-23BE-65B680723DD4}"/>
              </a:ext>
            </a:extLst>
          </p:cNvPr>
          <p:cNvSpPr txBox="1"/>
          <p:nvPr/>
        </p:nvSpPr>
        <p:spPr>
          <a:xfrm>
            <a:off x="1143161" y="5548575"/>
            <a:ext cx="6948537" cy="461665"/>
          </a:xfrm>
          <a:prstGeom prst="rect">
            <a:avLst/>
          </a:prstGeom>
          <a:noFill/>
        </p:spPr>
        <p:txBody>
          <a:bodyPr wrap="square" rtlCol="0">
            <a:spAutoFit/>
          </a:bodyPr>
          <a:lstStyle/>
          <a:p>
            <a:r>
              <a:rPr lang="es-ES" sz="2400" dirty="0" err="1">
                <a:latin typeface="Arial" panose="020B0604020202020204" pitchFamily="34" charset="0"/>
                <a:ea typeface="Microsoft Sans Serif" panose="020B0604020202020204" pitchFamily="34" charset="0"/>
                <a:cs typeface="Arial" panose="020B0604020202020204" pitchFamily="34" charset="0"/>
              </a:rPr>
              <a:t>Strategies</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for</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Effective</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Community</a:t>
            </a:r>
            <a:r>
              <a:rPr lang="es-ES" sz="2400" dirty="0">
                <a:latin typeface="Arial" panose="020B0604020202020204" pitchFamily="34" charset="0"/>
                <a:ea typeface="Microsoft Sans Serif" panose="020B0604020202020204" pitchFamily="34" charset="0"/>
                <a:cs typeface="Arial" panose="020B0604020202020204" pitchFamily="34" charset="0"/>
              </a:rPr>
              <a:t> </a:t>
            </a:r>
            <a:r>
              <a:rPr lang="es-ES" sz="2400" dirty="0" err="1">
                <a:latin typeface="Arial" panose="020B0604020202020204" pitchFamily="34" charset="0"/>
                <a:ea typeface="Microsoft Sans Serif" panose="020B0604020202020204" pitchFamily="34" charset="0"/>
                <a:cs typeface="Arial" panose="020B0604020202020204" pitchFamily="34" charset="0"/>
              </a:rPr>
              <a:t>Engagement</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E2E03A9D-E191-025E-CA8E-94F6BA95E782}"/>
              </a:ext>
            </a:extLst>
          </p:cNvPr>
          <p:cNvSpPr txBox="1"/>
          <p:nvPr/>
        </p:nvSpPr>
        <p:spPr>
          <a:xfrm>
            <a:off x="9633949" y="3419338"/>
            <a:ext cx="2935381"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30 minutes</a:t>
            </a:r>
          </a:p>
        </p:txBody>
      </p:sp>
      <p:pic>
        <p:nvPicPr>
          <p:cNvPr id="24" name="Imagen 23">
            <a:extLst>
              <a:ext uri="{FF2B5EF4-FFF2-40B4-BE49-F238E27FC236}">
                <a16:creationId xmlns:a16="http://schemas.microsoft.com/office/drawing/2014/main" id="{97981A6E-9DB5-1080-2ED9-897BD0C6D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20" y="3923762"/>
            <a:ext cx="447645" cy="408720"/>
          </a:xfrm>
          <a:prstGeom prst="rect">
            <a:avLst/>
          </a:prstGeom>
        </p:spPr>
      </p:pic>
      <p:pic>
        <p:nvPicPr>
          <p:cNvPr id="25" name="Imagen 24">
            <a:extLst>
              <a:ext uri="{FF2B5EF4-FFF2-40B4-BE49-F238E27FC236}">
                <a16:creationId xmlns:a16="http://schemas.microsoft.com/office/drawing/2014/main" id="{D3CEF967-89B2-F012-B66D-685B47310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4778225"/>
            <a:ext cx="447645" cy="408720"/>
          </a:xfrm>
          <a:prstGeom prst="rect">
            <a:avLst/>
          </a:prstGeom>
        </p:spPr>
      </p:pic>
      <p:pic>
        <p:nvPicPr>
          <p:cNvPr id="26" name="Imagen 25">
            <a:extLst>
              <a:ext uri="{FF2B5EF4-FFF2-40B4-BE49-F238E27FC236}">
                <a16:creationId xmlns:a16="http://schemas.microsoft.com/office/drawing/2014/main" id="{27D51F49-B604-6A75-75CC-85ADABE71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5575048"/>
            <a:ext cx="447645" cy="408720"/>
          </a:xfrm>
          <a:prstGeom prst="rect">
            <a:avLst/>
          </a:prstGeom>
        </p:spPr>
      </p:pic>
      <p:pic>
        <p:nvPicPr>
          <p:cNvPr id="27" name="Imagen 26">
            <a:extLst>
              <a:ext uri="{FF2B5EF4-FFF2-40B4-BE49-F238E27FC236}">
                <a16:creationId xmlns:a16="http://schemas.microsoft.com/office/drawing/2014/main" id="{E7868222-F15F-C7BE-78ED-3FCADB031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8" y="6351255"/>
            <a:ext cx="447645" cy="408720"/>
          </a:xfrm>
          <a:prstGeom prst="rect">
            <a:avLst/>
          </a:prstGeom>
        </p:spPr>
      </p:pic>
      <p:sp>
        <p:nvSpPr>
          <p:cNvPr id="14" name="CuadroTexto 4">
            <a:extLst>
              <a:ext uri="{FF2B5EF4-FFF2-40B4-BE49-F238E27FC236}">
                <a16:creationId xmlns:a16="http://schemas.microsoft.com/office/drawing/2014/main" id="{9777193A-9183-A56B-1968-5748DCF7F246}"/>
              </a:ext>
            </a:extLst>
          </p:cNvPr>
          <p:cNvSpPr txBox="1"/>
          <p:nvPr/>
        </p:nvSpPr>
        <p:spPr>
          <a:xfrm>
            <a:off x="572160" y="2525040"/>
            <a:ext cx="544763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What will you learn?</a:t>
            </a:r>
          </a:p>
        </p:txBody>
      </p:sp>
      <p:cxnSp>
        <p:nvCxnSpPr>
          <p:cNvPr id="16" name="Connettore diritto 15">
            <a:extLst>
              <a:ext uri="{FF2B5EF4-FFF2-40B4-BE49-F238E27FC236}">
                <a16:creationId xmlns:a16="http://schemas.microsoft.com/office/drawing/2014/main" id="{D58D4160-DEB8-16DA-57A7-2F7E3F37094E}"/>
              </a:ext>
            </a:extLst>
          </p:cNvPr>
          <p:cNvCxnSpPr>
            <a:cxnSpLocks/>
          </p:cNvCxnSpPr>
          <p:nvPr/>
        </p:nvCxnSpPr>
        <p:spPr>
          <a:xfrm>
            <a:off x="8763000" y="2982810"/>
            <a:ext cx="0" cy="4910026"/>
          </a:xfrm>
          <a:prstGeom prst="line">
            <a:avLst/>
          </a:prstGeom>
          <a:ln w="38100">
            <a:solidFill>
              <a:srgbClr val="16A637"/>
            </a:solidFill>
          </a:ln>
        </p:spPr>
        <p:style>
          <a:lnRef idx="2">
            <a:schemeClr val="accent6"/>
          </a:lnRef>
          <a:fillRef idx="0">
            <a:schemeClr val="accent6"/>
          </a:fillRef>
          <a:effectRef idx="1">
            <a:schemeClr val="accent6"/>
          </a:effectRef>
          <a:fontRef idx="minor">
            <a:schemeClr val="tx1"/>
          </a:fontRef>
        </p:style>
      </p:cxnSp>
      <p:sp>
        <p:nvSpPr>
          <p:cNvPr id="19" name="CuadroTexto 4">
            <a:extLst>
              <a:ext uri="{FF2B5EF4-FFF2-40B4-BE49-F238E27FC236}">
                <a16:creationId xmlns:a16="http://schemas.microsoft.com/office/drawing/2014/main" id="{6F24C3E8-8F10-FF18-A059-06E6D4D9A6E4}"/>
              </a:ext>
            </a:extLst>
          </p:cNvPr>
          <p:cNvSpPr txBox="1"/>
          <p:nvPr/>
        </p:nvSpPr>
        <p:spPr>
          <a:xfrm>
            <a:off x="9004101" y="2534315"/>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How much time will it take?</a:t>
            </a:r>
          </a:p>
        </p:txBody>
      </p:sp>
      <p:pic>
        <p:nvPicPr>
          <p:cNvPr id="21" name="Immagine 20" descr="Immagine che contiene design&#10;&#10;Descrizione generata automaticamente con attendibilità media">
            <a:extLst>
              <a:ext uri="{FF2B5EF4-FFF2-40B4-BE49-F238E27FC236}">
                <a16:creationId xmlns:a16="http://schemas.microsoft.com/office/drawing/2014/main" id="{85EC170D-1A24-EC21-004C-1ABDA2A37E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7" t="14444" r="65247" b="41832"/>
          <a:stretch/>
        </p:blipFill>
        <p:spPr>
          <a:xfrm>
            <a:off x="9004101" y="3331905"/>
            <a:ext cx="629848" cy="636532"/>
          </a:xfrm>
          <a:prstGeom prst="rect">
            <a:avLst/>
          </a:prstGeom>
        </p:spPr>
      </p:pic>
      <p:sp>
        <p:nvSpPr>
          <p:cNvPr id="22" name="CuadroTexto 4">
            <a:extLst>
              <a:ext uri="{FF2B5EF4-FFF2-40B4-BE49-F238E27FC236}">
                <a16:creationId xmlns:a16="http://schemas.microsoft.com/office/drawing/2014/main" id="{481FCA4D-0463-CCDE-6C4E-30C5BC05282A}"/>
              </a:ext>
            </a:extLst>
          </p:cNvPr>
          <p:cNvSpPr txBox="1"/>
          <p:nvPr/>
        </p:nvSpPr>
        <p:spPr>
          <a:xfrm>
            <a:off x="9004101" y="4258996"/>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EQF level </a:t>
            </a:r>
          </a:p>
        </p:txBody>
      </p:sp>
      <p:sp>
        <p:nvSpPr>
          <p:cNvPr id="28" name="CuadroTexto 10">
            <a:extLst>
              <a:ext uri="{FF2B5EF4-FFF2-40B4-BE49-F238E27FC236}">
                <a16:creationId xmlns:a16="http://schemas.microsoft.com/office/drawing/2014/main" id="{52AF8748-FA24-80EA-0197-5B319B0E04CA}"/>
              </a:ext>
            </a:extLst>
          </p:cNvPr>
          <p:cNvSpPr txBox="1"/>
          <p:nvPr/>
        </p:nvSpPr>
        <p:spPr>
          <a:xfrm>
            <a:off x="9056915" y="4894886"/>
            <a:ext cx="2935381"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Level 3</a:t>
            </a:r>
          </a:p>
        </p:txBody>
      </p:sp>
      <p:sp>
        <p:nvSpPr>
          <p:cNvPr id="29" name="CuadroTexto 4">
            <a:extLst>
              <a:ext uri="{FF2B5EF4-FFF2-40B4-BE49-F238E27FC236}">
                <a16:creationId xmlns:a16="http://schemas.microsoft.com/office/drawing/2014/main" id="{E3637801-BC5D-FE73-E3B8-431D55EC81A4}"/>
              </a:ext>
            </a:extLst>
          </p:cNvPr>
          <p:cNvSpPr txBox="1"/>
          <p:nvPr/>
        </p:nvSpPr>
        <p:spPr>
          <a:xfrm>
            <a:off x="9031382" y="5899488"/>
            <a:ext cx="7696199" cy="1200329"/>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Who created the content and will recognise your learning?</a:t>
            </a:r>
          </a:p>
        </p:txBody>
      </p:sp>
      <p:sp>
        <p:nvSpPr>
          <p:cNvPr id="30" name="CuadroTexto 10">
            <a:extLst>
              <a:ext uri="{FF2B5EF4-FFF2-40B4-BE49-F238E27FC236}">
                <a16:creationId xmlns:a16="http://schemas.microsoft.com/office/drawing/2014/main" id="{B4C649AF-7F43-B9C9-9AAA-203A6050700B}"/>
              </a:ext>
            </a:extLst>
          </p:cNvPr>
          <p:cNvSpPr txBox="1"/>
          <p:nvPr/>
        </p:nvSpPr>
        <p:spPr>
          <a:xfrm>
            <a:off x="9067801" y="7152520"/>
            <a:ext cx="7851960" cy="1200329"/>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This material was created by the partners of the Erasmus+ project “Upskilling Rural” that will recognise your learning as well. </a:t>
            </a:r>
          </a:p>
        </p:txBody>
      </p:sp>
      <p:sp>
        <p:nvSpPr>
          <p:cNvPr id="6" name="CuadroTexto 8">
            <a:extLst>
              <a:ext uri="{FF2B5EF4-FFF2-40B4-BE49-F238E27FC236}">
                <a16:creationId xmlns:a16="http://schemas.microsoft.com/office/drawing/2014/main" id="{C02F9C7E-7CB0-BFC9-F10A-DA9E71E29A5E}"/>
              </a:ext>
            </a:extLst>
          </p:cNvPr>
          <p:cNvSpPr txBox="1"/>
          <p:nvPr/>
        </p:nvSpPr>
        <p:spPr>
          <a:xfrm>
            <a:off x="1143161" y="6268819"/>
            <a:ext cx="6948537" cy="461665"/>
          </a:xfrm>
          <a:prstGeom prst="rect">
            <a:avLst/>
          </a:prstGeom>
          <a:noFill/>
        </p:spPr>
        <p:txBody>
          <a:bodyPr wrap="square" rtlCol="0">
            <a:spAutoFit/>
          </a:bodyPr>
          <a:lstStyle/>
          <a:p>
            <a:r>
              <a:rPr lang="es-ES" sz="2400" dirty="0" err="1">
                <a:latin typeface="Arial" panose="020B0604020202020204" pitchFamily="34" charset="0"/>
                <a:ea typeface="Microsoft Sans Serif" panose="020B0604020202020204" pitchFamily="34" charset="0"/>
                <a:cs typeface="Arial" panose="020B0604020202020204" pitchFamily="34" charset="0"/>
              </a:rPr>
              <a:t>Challenges</a:t>
            </a:r>
            <a:r>
              <a:rPr lang="es-ES" sz="2400" dirty="0">
                <a:latin typeface="Arial" panose="020B0604020202020204" pitchFamily="34" charset="0"/>
                <a:ea typeface="Microsoft Sans Serif" panose="020B0604020202020204" pitchFamily="34" charset="0"/>
                <a:cs typeface="Arial" panose="020B0604020202020204" pitchFamily="34" charset="0"/>
              </a:rPr>
              <a:t> and </a:t>
            </a:r>
            <a:r>
              <a:rPr lang="es-ES" sz="2400" dirty="0" err="1">
                <a:latin typeface="Arial" panose="020B0604020202020204" pitchFamily="34" charset="0"/>
                <a:ea typeface="Microsoft Sans Serif" panose="020B0604020202020204" pitchFamily="34" charset="0"/>
                <a:cs typeface="Arial" panose="020B0604020202020204" pitchFamily="34" charset="0"/>
              </a:rPr>
              <a:t>Benefits</a:t>
            </a:r>
            <a:r>
              <a:rPr lang="es-ES" sz="2400" dirty="0">
                <a:latin typeface="Arial" panose="020B0604020202020204" pitchFamily="34" charset="0"/>
                <a:ea typeface="Microsoft Sans Serif" panose="020B0604020202020204" pitchFamily="34" charset="0"/>
                <a:cs typeface="Arial" panose="020B0604020202020204" pitchFamily="34" charset="0"/>
              </a:rPr>
              <a:t> </a:t>
            </a:r>
          </a:p>
        </p:txBody>
      </p:sp>
    </p:spTree>
    <p:extLst>
      <p:ext uri="{BB962C8B-B14F-4D97-AF65-F5344CB8AC3E}">
        <p14:creationId xmlns:p14="http://schemas.microsoft.com/office/powerpoint/2010/main" val="65544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74F5A0B2-6A67-BECC-4759-4A3890E0AD7F}"/>
              </a:ext>
            </a:extLst>
          </p:cNvPr>
          <p:cNvSpPr txBox="1"/>
          <p:nvPr/>
        </p:nvSpPr>
        <p:spPr>
          <a:xfrm>
            <a:off x="2362200" y="876300"/>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Let’s start... but </a:t>
            </a:r>
            <a:r>
              <a:rPr lang="es-ES" sz="4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first</a:t>
            </a:r>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 Video</a:t>
            </a:r>
          </a:p>
        </p:txBody>
      </p:sp>
      <p:pic>
        <p:nvPicPr>
          <p:cNvPr id="3" name="Community engagement.mp4">
            <a:hlinkClick r:id="" action="ppaction://media"/>
            <a:extLst>
              <a:ext uri="{FF2B5EF4-FFF2-40B4-BE49-F238E27FC236}">
                <a16:creationId xmlns:a16="http://schemas.microsoft.com/office/drawing/2014/main" id="{53AB7B19-AC7F-C602-780B-AC8EF6DA4F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664494"/>
            <a:ext cx="12369800" cy="6958012"/>
          </a:xfrm>
          <a:prstGeom prst="rect">
            <a:avLst/>
          </a:prstGeom>
        </p:spPr>
      </p:pic>
    </p:spTree>
    <p:extLst>
      <p:ext uri="{BB962C8B-B14F-4D97-AF65-F5344CB8AC3E}">
        <p14:creationId xmlns:p14="http://schemas.microsoft.com/office/powerpoint/2010/main" val="27041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38942" y="1888503"/>
            <a:ext cx="10972800" cy="707886"/>
          </a:xfrm>
          <a:prstGeom prst="rect">
            <a:avLst/>
          </a:prstGeom>
          <a:noFill/>
        </p:spPr>
        <p:txBody>
          <a:bodyPr wrap="square" rtlCol="0">
            <a:spAutoFit/>
          </a:bodyPr>
          <a:lstStyle/>
          <a:p>
            <a:r>
              <a:rPr lang="es-ES"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Community</a:t>
            </a:r>
            <a:r>
              <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engagement</a:t>
            </a:r>
            <a:r>
              <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and </a:t>
            </a:r>
            <a:r>
              <a:rPr lang="es-ES"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involvement</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386348" y="2938802"/>
            <a:ext cx="12863052" cy="1938992"/>
          </a:xfrm>
          <a:prstGeom prst="rect">
            <a:avLst/>
          </a:prstGeom>
          <a:noFill/>
        </p:spPr>
        <p:txBody>
          <a:bodyPr wrap="square" rtlCol="0">
            <a:spAutoFit/>
          </a:bodyPr>
          <a:lstStyle/>
          <a:p>
            <a:r>
              <a:rPr lang="en-US" sz="2400" dirty="0">
                <a:latin typeface="Arial" panose="020B0604020202020204" pitchFamily="34" charset="0"/>
                <a:ea typeface="Microsoft Sans Serif" panose="020B0604020202020204" pitchFamily="34" charset="0"/>
                <a:cs typeface="Arial" panose="020B0604020202020204" pitchFamily="34" charset="0"/>
              </a:rPr>
              <a:t>Community engagement and involvement are crucial components in fostering a vibrant and</a:t>
            </a:r>
          </a:p>
          <a:p>
            <a:r>
              <a:rPr lang="en-US" sz="2400" dirty="0">
                <a:latin typeface="Arial" panose="020B0604020202020204" pitchFamily="34" charset="0"/>
                <a:ea typeface="Microsoft Sans Serif" panose="020B0604020202020204" pitchFamily="34" charset="0"/>
                <a:cs typeface="Arial" panose="020B0604020202020204" pitchFamily="34" charset="0"/>
              </a:rPr>
              <a:t>resilient society. They encompass a range of activities and approaches designed to connect</a:t>
            </a:r>
          </a:p>
          <a:p>
            <a:r>
              <a:rPr lang="en-US" sz="2400" dirty="0">
                <a:latin typeface="Arial" panose="020B0604020202020204" pitchFamily="34" charset="0"/>
                <a:ea typeface="Microsoft Sans Serif" panose="020B0604020202020204" pitchFamily="34" charset="0"/>
                <a:cs typeface="Arial" panose="020B0604020202020204" pitchFamily="34" charset="0"/>
              </a:rPr>
              <a:t>individuals, groups, and organizations within a community, encouraging active participation,</a:t>
            </a:r>
          </a:p>
          <a:p>
            <a:r>
              <a:rPr lang="en-US" sz="2400" dirty="0">
                <a:latin typeface="Arial" panose="020B0604020202020204" pitchFamily="34" charset="0"/>
                <a:ea typeface="Microsoft Sans Serif" panose="020B0604020202020204" pitchFamily="34" charset="0"/>
                <a:cs typeface="Arial" panose="020B0604020202020204" pitchFamily="34" charset="0"/>
              </a:rPr>
              <a:t>collaboration, and a sense of ownership over communal issues and initiatives. Here are key</a:t>
            </a:r>
          </a:p>
          <a:p>
            <a:r>
              <a:rPr lang="en-US" sz="2400" dirty="0">
                <a:latin typeface="Arial" panose="020B0604020202020204" pitchFamily="34" charset="0"/>
                <a:ea typeface="Microsoft Sans Serif" panose="020B0604020202020204" pitchFamily="34" charset="0"/>
                <a:cs typeface="Arial" panose="020B0604020202020204" pitchFamily="34" charset="0"/>
              </a:rPr>
              <a:t>aspects and strategies of community engagement and involvement.</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6" name="Imagen 23">
            <a:extLst>
              <a:ext uri="{FF2B5EF4-FFF2-40B4-BE49-F238E27FC236}">
                <a16:creationId xmlns:a16="http://schemas.microsoft.com/office/drawing/2014/main" id="{A16C8DBE-9C50-14E7-25CB-F7C2AAFC8C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23955" y="5510805"/>
            <a:ext cx="447645" cy="408720"/>
          </a:xfrm>
          <a:prstGeom prst="rect">
            <a:avLst/>
          </a:prstGeom>
        </p:spPr>
      </p:pic>
      <p:sp>
        <p:nvSpPr>
          <p:cNvPr id="7" name="Textfeld 6">
            <a:extLst>
              <a:ext uri="{FF2B5EF4-FFF2-40B4-BE49-F238E27FC236}">
                <a16:creationId xmlns:a16="http://schemas.microsoft.com/office/drawing/2014/main" id="{0C9C2442-031B-7DE6-5225-44127CF47797}"/>
              </a:ext>
            </a:extLst>
          </p:cNvPr>
          <p:cNvSpPr txBox="1"/>
          <p:nvPr/>
        </p:nvSpPr>
        <p:spPr>
          <a:xfrm>
            <a:off x="1371600" y="4958834"/>
            <a:ext cx="1005403" cy="369332"/>
          </a:xfrm>
          <a:prstGeom prst="rect">
            <a:avLst/>
          </a:prstGeom>
          <a:noFill/>
        </p:spPr>
        <p:txBody>
          <a:bodyPr wrap="none" rtlCol="0">
            <a:spAutoFit/>
          </a:bodyPr>
          <a:lstStyle/>
          <a:p>
            <a:r>
              <a:rPr lang="de-DE" b="1" dirty="0"/>
              <a:t>GOALS</a:t>
            </a:r>
          </a:p>
        </p:txBody>
      </p:sp>
      <p:sp>
        <p:nvSpPr>
          <p:cNvPr id="8" name="Textfeld 7">
            <a:extLst>
              <a:ext uri="{FF2B5EF4-FFF2-40B4-BE49-F238E27FC236}">
                <a16:creationId xmlns:a16="http://schemas.microsoft.com/office/drawing/2014/main" id="{4AC476E3-84A0-76BF-92B1-BFA9784A9985}"/>
              </a:ext>
            </a:extLst>
          </p:cNvPr>
          <p:cNvSpPr txBox="1"/>
          <p:nvPr/>
        </p:nvSpPr>
        <p:spPr>
          <a:xfrm>
            <a:off x="1524000" y="5444602"/>
            <a:ext cx="11085086" cy="830997"/>
          </a:xfrm>
          <a:prstGeom prst="rect">
            <a:avLst/>
          </a:prstGeom>
          <a:noFill/>
        </p:spPr>
        <p:txBody>
          <a:bodyPr wrap="none" rtlCol="0">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Empowerment</a:t>
            </a:r>
            <a:r>
              <a:rPr lang="en-US" sz="2400" b="1" dirty="0">
                <a:latin typeface="Arial" panose="020B0604020202020204" pitchFamily="34" charset="0"/>
                <a:ea typeface="Microsoft Sans Serif" panose="020B0604020202020204" pitchFamily="34" charset="0"/>
                <a:cs typeface="Arial" panose="020B0604020202020204" pitchFamily="34" charset="0"/>
              </a:rPr>
              <a:t>: </a:t>
            </a:r>
            <a:r>
              <a:rPr lang="en-US" sz="2400" dirty="0">
                <a:latin typeface="Arial" panose="020B0604020202020204" pitchFamily="34" charset="0"/>
                <a:ea typeface="Microsoft Sans Serif" panose="020B0604020202020204" pitchFamily="34" charset="0"/>
                <a:cs typeface="Arial" panose="020B0604020202020204" pitchFamily="34" charset="0"/>
              </a:rPr>
              <a:t>Enable community members to take control over their lives and</a:t>
            </a:r>
          </a:p>
          <a:p>
            <a:r>
              <a:rPr lang="en-US" sz="2400" dirty="0">
                <a:latin typeface="Arial" panose="020B0604020202020204" pitchFamily="34" charset="0"/>
                <a:ea typeface="Microsoft Sans Serif" panose="020B0604020202020204" pitchFamily="34" charset="0"/>
                <a:cs typeface="Arial" panose="020B0604020202020204" pitchFamily="34" charset="0"/>
              </a:rPr>
              <a:t>environment.</a:t>
            </a:r>
          </a:p>
        </p:txBody>
      </p:sp>
      <p:pic>
        <p:nvPicPr>
          <p:cNvPr id="9" name="Imagen 23">
            <a:extLst>
              <a:ext uri="{FF2B5EF4-FFF2-40B4-BE49-F238E27FC236}">
                <a16:creationId xmlns:a16="http://schemas.microsoft.com/office/drawing/2014/main" id="{1BA10DD4-B295-C2BF-4ECD-AE17665252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23955" y="6321928"/>
            <a:ext cx="447645" cy="408720"/>
          </a:xfrm>
          <a:prstGeom prst="rect">
            <a:avLst/>
          </a:prstGeom>
        </p:spPr>
      </p:pic>
      <p:sp>
        <p:nvSpPr>
          <p:cNvPr id="11" name="Textfeld 10">
            <a:extLst>
              <a:ext uri="{FF2B5EF4-FFF2-40B4-BE49-F238E27FC236}">
                <a16:creationId xmlns:a16="http://schemas.microsoft.com/office/drawing/2014/main" id="{FDB75AE8-5384-16CC-1DC3-533F7D0D5951}"/>
              </a:ext>
            </a:extLst>
          </p:cNvPr>
          <p:cNvSpPr txBox="1"/>
          <p:nvPr/>
        </p:nvSpPr>
        <p:spPr>
          <a:xfrm>
            <a:off x="1516626" y="6270507"/>
            <a:ext cx="16237974"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Inclusion: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Ensure that all voices, especially those traditionally marginalized, are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heard.</a:t>
            </a:r>
          </a:p>
        </p:txBody>
      </p:sp>
      <p:pic>
        <p:nvPicPr>
          <p:cNvPr id="12" name="Imagen 23">
            <a:extLst>
              <a:ext uri="{FF2B5EF4-FFF2-40B4-BE49-F238E27FC236}">
                <a16:creationId xmlns:a16="http://schemas.microsoft.com/office/drawing/2014/main" id="{41ADB76E-E8DA-989C-F9A4-219AB2CC44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38703" y="7133051"/>
            <a:ext cx="447645" cy="408720"/>
          </a:xfrm>
          <a:prstGeom prst="rect">
            <a:avLst/>
          </a:prstGeom>
        </p:spPr>
      </p:pic>
      <p:sp>
        <p:nvSpPr>
          <p:cNvPr id="14" name="Textfeld 13">
            <a:extLst>
              <a:ext uri="{FF2B5EF4-FFF2-40B4-BE49-F238E27FC236}">
                <a16:creationId xmlns:a16="http://schemas.microsoft.com/office/drawing/2014/main" id="{F6A80585-3F73-18FE-FEC2-7B6CF9230764}"/>
              </a:ext>
            </a:extLst>
          </p:cNvPr>
          <p:cNvSpPr txBox="1"/>
          <p:nvPr/>
        </p:nvSpPr>
        <p:spPr>
          <a:xfrm>
            <a:off x="1524000" y="7117307"/>
            <a:ext cx="1272540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Sustainability</a:t>
            </a:r>
            <a:r>
              <a:rPr kumimoji="0" lang="en-US" sz="2400" b="1" i="0" u="none" strike="noStrike" kern="0" cap="none" spc="0"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2400" b="0" i="0" u="none" strike="noStrike" kern="0" cap="none" spc="0" normalizeH="0" baseline="0" noProof="0" dirty="0">
                <a:ln>
                  <a:noFill/>
                </a:ln>
                <a:solidFill>
                  <a:sysClr val="windowText" lastClr="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Develop long-term solutions that the community can maintain.</a:t>
            </a:r>
          </a:p>
        </p:txBody>
      </p:sp>
      <p:sp>
        <p:nvSpPr>
          <p:cNvPr id="15" name="Textfeld 14">
            <a:extLst>
              <a:ext uri="{FF2B5EF4-FFF2-40B4-BE49-F238E27FC236}">
                <a16:creationId xmlns:a16="http://schemas.microsoft.com/office/drawing/2014/main" id="{D0B141B7-106E-189A-67DF-58A1A4D9CE53}"/>
              </a:ext>
            </a:extLst>
          </p:cNvPr>
          <p:cNvSpPr txBox="1"/>
          <p:nvPr/>
        </p:nvSpPr>
        <p:spPr>
          <a:xfrm>
            <a:off x="1516626" y="7699801"/>
            <a:ext cx="1272540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Capacity Building: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Enhance the skills, knowledge, and resources within the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community.</a:t>
            </a:r>
          </a:p>
        </p:txBody>
      </p:sp>
      <p:pic>
        <p:nvPicPr>
          <p:cNvPr id="16" name="Imagen 23">
            <a:extLst>
              <a:ext uri="{FF2B5EF4-FFF2-40B4-BE49-F238E27FC236}">
                <a16:creationId xmlns:a16="http://schemas.microsoft.com/office/drawing/2014/main" id="{D3F8E82F-5B34-4269-E802-9099E5665E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23954" y="7827043"/>
            <a:ext cx="447645" cy="408720"/>
          </a:xfrm>
          <a:prstGeom prst="rect">
            <a:avLst/>
          </a:prstGeom>
        </p:spPr>
      </p:pic>
      <p:pic>
        <p:nvPicPr>
          <p:cNvPr id="5" name="Grafik 4">
            <a:extLst>
              <a:ext uri="{FF2B5EF4-FFF2-40B4-BE49-F238E27FC236}">
                <a16:creationId xmlns:a16="http://schemas.microsoft.com/office/drawing/2014/main" id="{3A6A6594-7777-AD6C-1A76-C45F71864D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72" t="2156" r="-1"/>
          <a:stretch/>
        </p:blipFill>
        <p:spPr>
          <a:xfrm>
            <a:off x="13129280" y="4840125"/>
            <a:ext cx="4234765" cy="3541094"/>
          </a:xfrm>
          <a:prstGeom prst="rect">
            <a:avLst/>
          </a:prstGeom>
        </p:spPr>
      </p:pic>
    </p:spTree>
    <p:extLst>
      <p:ext uri="{BB962C8B-B14F-4D97-AF65-F5344CB8AC3E}">
        <p14:creationId xmlns:p14="http://schemas.microsoft.com/office/powerpoint/2010/main" val="261360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71600" y="2171700"/>
            <a:ext cx="10439400" cy="707886"/>
          </a:xfrm>
          <a:prstGeom prst="rect">
            <a:avLst/>
          </a:prstGeom>
          <a:noFill/>
        </p:spPr>
        <p:txBody>
          <a:bodyPr wrap="square" rtlCol="0">
            <a:spAutoFit/>
          </a:bodyPr>
          <a:lstStyle/>
          <a:p>
            <a:r>
              <a:rPr lang="es-ES" sz="4000" b="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1. Understanding Community Engagement</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648CFC8-B9E4-9951-3A54-54629E2F58EC}"/>
              </a:ext>
            </a:extLst>
          </p:cNvPr>
          <p:cNvSpPr txBox="1"/>
          <p:nvPr/>
        </p:nvSpPr>
        <p:spPr>
          <a:xfrm>
            <a:off x="1371600" y="3151109"/>
            <a:ext cx="10040186" cy="523220"/>
          </a:xfrm>
          <a:prstGeom prst="rect">
            <a:avLst/>
          </a:prstGeom>
          <a:noFill/>
        </p:spPr>
        <p:txBody>
          <a:bodyPr wrap="square" rtlCol="0">
            <a:spAutoFit/>
          </a:bodyPr>
          <a:lstStyle/>
          <a:p>
            <a:r>
              <a:rPr lang="es-ES" sz="28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Definition</a:t>
            </a:r>
            <a:r>
              <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a:t>
            </a:r>
          </a:p>
        </p:txBody>
      </p:sp>
      <p:sp>
        <p:nvSpPr>
          <p:cNvPr id="4" name="CuadroTexto 3">
            <a:extLst>
              <a:ext uri="{FF2B5EF4-FFF2-40B4-BE49-F238E27FC236}">
                <a16:creationId xmlns:a16="http://schemas.microsoft.com/office/drawing/2014/main" id="{19FC4E6D-58AC-86A2-2927-EAFA91A96C34}"/>
              </a:ext>
            </a:extLst>
          </p:cNvPr>
          <p:cNvSpPr txBox="1"/>
          <p:nvPr/>
        </p:nvSpPr>
        <p:spPr>
          <a:xfrm>
            <a:off x="1371600" y="3771900"/>
            <a:ext cx="8686800" cy="2677656"/>
          </a:xfrm>
          <a:prstGeom prst="rect">
            <a:avLst/>
          </a:prstGeom>
          <a:noFill/>
        </p:spPr>
        <p:txBody>
          <a:bodyPr wrap="square" rtlCol="0">
            <a:spAutoFit/>
          </a:bodyPr>
          <a:lstStyle/>
          <a:p>
            <a:r>
              <a:rPr lang="en-US" sz="2400" dirty="0">
                <a:latin typeface="Arial" panose="020B0604020202020204" pitchFamily="34" charset="0"/>
                <a:ea typeface="Microsoft Sans Serif" panose="020B0604020202020204" pitchFamily="34" charset="0"/>
                <a:cs typeface="Arial" panose="020B0604020202020204" pitchFamily="34" charset="0"/>
              </a:rPr>
              <a:t>Community engagement refers to the process of working collaboratively with and</a:t>
            </a:r>
          </a:p>
          <a:p>
            <a:r>
              <a:rPr lang="en-US" sz="2400" dirty="0">
                <a:latin typeface="Arial" panose="020B0604020202020204" pitchFamily="34" charset="0"/>
                <a:ea typeface="Microsoft Sans Serif" panose="020B0604020202020204" pitchFamily="34" charset="0"/>
                <a:cs typeface="Arial" panose="020B0604020202020204" pitchFamily="34" charset="0"/>
              </a:rPr>
              <a:t>through groups of people affiliated by geographic proximity, special interest, or similar</a:t>
            </a:r>
          </a:p>
          <a:p>
            <a:r>
              <a:rPr lang="en-US" sz="2400" dirty="0">
                <a:latin typeface="Arial" panose="020B0604020202020204" pitchFamily="34" charset="0"/>
                <a:ea typeface="Microsoft Sans Serif" panose="020B0604020202020204" pitchFamily="34" charset="0"/>
                <a:cs typeface="Arial" panose="020B0604020202020204" pitchFamily="34" charset="0"/>
              </a:rPr>
              <a:t>situations to address issues affecting their well-being. It involves partnerships, coalitions, and</a:t>
            </a:r>
          </a:p>
          <a:p>
            <a:r>
              <a:rPr lang="en-US" sz="2400" dirty="0">
                <a:latin typeface="Arial" panose="020B0604020202020204" pitchFamily="34" charset="0"/>
                <a:ea typeface="Microsoft Sans Serif" panose="020B0604020202020204" pitchFamily="34" charset="0"/>
                <a:cs typeface="Arial" panose="020B0604020202020204" pitchFamily="34" charset="0"/>
              </a:rPr>
              <a:t>public participation to achieve desired outcomes.</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7" name="Grafik 6" descr="Ein Bild, das Text, Visitenkarte, Schrift, Kreis enthält.&#10;&#10;Automatisch generierte Beschreibung">
            <a:extLst>
              <a:ext uri="{FF2B5EF4-FFF2-40B4-BE49-F238E27FC236}">
                <a16:creationId xmlns:a16="http://schemas.microsoft.com/office/drawing/2014/main" id="{8388B7DE-D3B1-AAF0-31DC-F11C94EED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2885289"/>
            <a:ext cx="8344426" cy="4799408"/>
          </a:xfrm>
          <a:prstGeom prst="rect">
            <a:avLst/>
          </a:prstGeom>
        </p:spPr>
      </p:pic>
      <p:sp>
        <p:nvSpPr>
          <p:cNvPr id="6" name="Textfeld 5">
            <a:extLst>
              <a:ext uri="{FF2B5EF4-FFF2-40B4-BE49-F238E27FC236}">
                <a16:creationId xmlns:a16="http://schemas.microsoft.com/office/drawing/2014/main" id="{A1C4075A-40AB-8D8A-237D-9C50546F6141}"/>
              </a:ext>
            </a:extLst>
          </p:cNvPr>
          <p:cNvSpPr txBox="1"/>
          <p:nvPr/>
        </p:nvSpPr>
        <p:spPr>
          <a:xfrm>
            <a:off x="10591800" y="7364151"/>
            <a:ext cx="9144000" cy="369332"/>
          </a:xfrm>
          <a:prstGeom prst="rect">
            <a:avLst/>
          </a:prstGeom>
          <a:noFill/>
        </p:spPr>
        <p:txBody>
          <a:bodyPr wrap="square">
            <a:spAutoFit/>
          </a:bodyPr>
          <a:lstStyle/>
          <a:p>
            <a:r>
              <a:rPr lang="de-DE" dirty="0">
                <a:solidFill>
                  <a:schemeClr val="tx2"/>
                </a:solidFill>
              </a:rPr>
              <a:t>Illustration 2:</a:t>
            </a:r>
          </a:p>
        </p:txBody>
      </p:sp>
    </p:spTree>
    <p:extLst>
      <p:ext uri="{BB962C8B-B14F-4D97-AF65-F5344CB8AC3E}">
        <p14:creationId xmlns:p14="http://schemas.microsoft.com/office/powerpoint/2010/main" val="274274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38943" y="1998175"/>
            <a:ext cx="12496800" cy="707886"/>
          </a:xfrm>
          <a:prstGeom prst="rect">
            <a:avLst/>
          </a:prstGeom>
          <a:noFill/>
        </p:spPr>
        <p:txBody>
          <a:bodyPr wrap="square" rtlCol="0">
            <a:spAutoFit/>
          </a:bodyPr>
          <a:lstStyle/>
          <a:p>
            <a:r>
              <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2. Strategies for Effective Community Engagement</a:t>
            </a:r>
          </a:p>
        </p:txBody>
      </p:sp>
      <p:sp>
        <p:nvSpPr>
          <p:cNvPr id="3" name="CuadroTexto 2">
            <a:extLst>
              <a:ext uri="{FF2B5EF4-FFF2-40B4-BE49-F238E27FC236}">
                <a16:creationId xmlns:a16="http://schemas.microsoft.com/office/drawing/2014/main" id="{8648CFC8-B9E4-9951-3A54-54629E2F58EC}"/>
              </a:ext>
            </a:extLst>
          </p:cNvPr>
          <p:cNvSpPr txBox="1"/>
          <p:nvPr/>
        </p:nvSpPr>
        <p:spPr>
          <a:xfrm>
            <a:off x="1175058" y="2746338"/>
            <a:ext cx="10040186" cy="523220"/>
          </a:xfrm>
          <a:prstGeom prst="rect">
            <a:avLst/>
          </a:prstGeom>
          <a:noFill/>
        </p:spPr>
        <p:txBody>
          <a:bodyPr wrap="square" rtlCol="0">
            <a:spAutoFit/>
          </a:bodyPr>
          <a:lstStyle/>
          <a:p>
            <a:r>
              <a:rPr lang="en-U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1. Building Trust and Relationships:</a:t>
            </a:r>
            <a:endPar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371600" y="3416340"/>
            <a:ext cx="9478781" cy="830997"/>
          </a:xfrm>
          <a:prstGeom prst="rect">
            <a:avLst/>
          </a:prstGeom>
          <a:noFill/>
        </p:spPr>
        <p:txBody>
          <a:bodyPr wrap="square" rtlCol="0">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Listening Sessions: </a:t>
            </a:r>
            <a:r>
              <a:rPr lang="en-US" sz="2400" dirty="0">
                <a:latin typeface="Arial" panose="020B0604020202020204" pitchFamily="34" charset="0"/>
                <a:ea typeface="Microsoft Sans Serif" panose="020B0604020202020204" pitchFamily="34" charset="0"/>
                <a:cs typeface="Arial" panose="020B0604020202020204" pitchFamily="34" charset="0"/>
              </a:rPr>
              <a:t>Hold informal gatherings where community members can voice concerns and ideas.</a:t>
            </a:r>
          </a:p>
        </p:txBody>
      </p:sp>
      <p:pic>
        <p:nvPicPr>
          <p:cNvPr id="6" name="Imagen 23">
            <a:extLst>
              <a:ext uri="{FF2B5EF4-FFF2-40B4-BE49-F238E27FC236}">
                <a16:creationId xmlns:a16="http://schemas.microsoft.com/office/drawing/2014/main" id="{17E6A486-823B-E842-5362-958BDC60EE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30819" y="3500796"/>
            <a:ext cx="447645" cy="408720"/>
          </a:xfrm>
          <a:prstGeom prst="rect">
            <a:avLst/>
          </a:prstGeom>
        </p:spPr>
      </p:pic>
      <p:pic>
        <p:nvPicPr>
          <p:cNvPr id="9" name="Imagen 23">
            <a:extLst>
              <a:ext uri="{FF2B5EF4-FFF2-40B4-BE49-F238E27FC236}">
                <a16:creationId xmlns:a16="http://schemas.microsoft.com/office/drawing/2014/main" id="{415F9EA6-6BAE-EAC6-C86C-174B1CB487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796263" y="5241877"/>
            <a:ext cx="447645" cy="408720"/>
          </a:xfrm>
          <a:prstGeom prst="rect">
            <a:avLst/>
          </a:prstGeom>
        </p:spPr>
      </p:pic>
      <p:pic>
        <p:nvPicPr>
          <p:cNvPr id="10" name="Imagen 23">
            <a:extLst>
              <a:ext uri="{FF2B5EF4-FFF2-40B4-BE49-F238E27FC236}">
                <a16:creationId xmlns:a16="http://schemas.microsoft.com/office/drawing/2014/main" id="{F14514E6-0DE0-1966-50CD-85CB87B538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796262" y="4486060"/>
            <a:ext cx="447645" cy="408720"/>
          </a:xfrm>
          <a:prstGeom prst="rect">
            <a:avLst/>
          </a:prstGeom>
        </p:spPr>
      </p:pic>
      <p:sp>
        <p:nvSpPr>
          <p:cNvPr id="14" name="Textfeld 13">
            <a:extLst>
              <a:ext uri="{FF2B5EF4-FFF2-40B4-BE49-F238E27FC236}">
                <a16:creationId xmlns:a16="http://schemas.microsoft.com/office/drawing/2014/main" id="{0B3FF947-FE08-6834-9B65-293F76100C1A}"/>
              </a:ext>
            </a:extLst>
          </p:cNvPr>
          <p:cNvSpPr txBox="1"/>
          <p:nvPr/>
        </p:nvSpPr>
        <p:spPr>
          <a:xfrm>
            <a:off x="1371600" y="4496102"/>
            <a:ext cx="1287780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Transparency: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Share information openly and honestly.</a:t>
            </a:r>
          </a:p>
        </p:txBody>
      </p:sp>
      <p:sp>
        <p:nvSpPr>
          <p:cNvPr id="16" name="Textfeld 15">
            <a:extLst>
              <a:ext uri="{FF2B5EF4-FFF2-40B4-BE49-F238E27FC236}">
                <a16:creationId xmlns:a16="http://schemas.microsoft.com/office/drawing/2014/main" id="{11267173-4EDC-3CE6-2436-D26C0CEC5933}"/>
              </a:ext>
            </a:extLst>
          </p:cNvPr>
          <p:cNvSpPr txBox="1"/>
          <p:nvPr/>
        </p:nvSpPr>
        <p:spPr>
          <a:xfrm>
            <a:off x="1371600" y="5215405"/>
            <a:ext cx="12341667" cy="461665"/>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Consistency: </a:t>
            </a:r>
            <a:r>
              <a:rPr lang="en-US" sz="2400" dirty="0">
                <a:latin typeface="Arial" panose="020B0604020202020204" pitchFamily="34" charset="0"/>
                <a:ea typeface="Microsoft Sans Serif" panose="020B0604020202020204" pitchFamily="34" charset="0"/>
                <a:cs typeface="Arial" panose="020B0604020202020204" pitchFamily="34" charset="0"/>
              </a:rPr>
              <a:t>Regular interactions and follow-ups to build reliability.</a:t>
            </a:r>
            <a:endParaRPr lang="de-DE" sz="2400" dirty="0">
              <a:latin typeface="Arial" panose="020B0604020202020204" pitchFamily="34" charset="0"/>
              <a:ea typeface="Microsoft Sans Serif" panose="020B0604020202020204" pitchFamily="34" charset="0"/>
              <a:cs typeface="Arial" panose="020B0604020202020204" pitchFamily="34" charset="0"/>
            </a:endParaRPr>
          </a:p>
        </p:txBody>
      </p:sp>
      <p:sp>
        <p:nvSpPr>
          <p:cNvPr id="17" name="CuadroTexto 2">
            <a:extLst>
              <a:ext uri="{FF2B5EF4-FFF2-40B4-BE49-F238E27FC236}">
                <a16:creationId xmlns:a16="http://schemas.microsoft.com/office/drawing/2014/main" id="{C38EEF38-A7CC-688D-2484-AB496D814AAF}"/>
              </a:ext>
            </a:extLst>
          </p:cNvPr>
          <p:cNvSpPr txBox="1"/>
          <p:nvPr/>
        </p:nvSpPr>
        <p:spPr>
          <a:xfrm>
            <a:off x="810195" y="5982667"/>
            <a:ext cx="10040186" cy="523220"/>
          </a:xfrm>
          <a:prstGeom prst="rect">
            <a:avLst/>
          </a:prstGeom>
          <a:noFill/>
        </p:spPr>
        <p:txBody>
          <a:bodyPr wrap="square" rtlCol="0">
            <a:spAutoFit/>
          </a:bodyPr>
          <a:lstStyle/>
          <a:p>
            <a:r>
              <a:rPr lang="en-U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2. Inclusive Participation:</a:t>
            </a:r>
            <a:endPar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E9396E1E-FB06-C6B7-823D-3B974554E8B3}"/>
              </a:ext>
            </a:extLst>
          </p:cNvPr>
          <p:cNvSpPr txBox="1"/>
          <p:nvPr/>
        </p:nvSpPr>
        <p:spPr>
          <a:xfrm>
            <a:off x="1393723" y="6645338"/>
            <a:ext cx="14617155"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Diverse Outreach: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Use multiple channels (social media, local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events, flyers) to reach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different demographics.</a:t>
            </a:r>
            <a:endParaRPr kumimoji="0" lang="de-DE"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965668D1-0985-B027-2AE6-4C6E458262F9}"/>
              </a:ext>
            </a:extLst>
          </p:cNvPr>
          <p:cNvSpPr txBox="1"/>
          <p:nvPr/>
        </p:nvSpPr>
        <p:spPr>
          <a:xfrm>
            <a:off x="1278464" y="7894472"/>
            <a:ext cx="11721555"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6A637"/>
                </a:solidFill>
                <a:effectLst/>
                <a:uLnTx/>
                <a:uFillTx/>
                <a:latin typeface="Arial" panose="020B0604020202020204" pitchFamily="34" charset="0"/>
                <a:ea typeface="Microsoft Sans Serif" panose="020B0604020202020204" pitchFamily="34" charset="0"/>
                <a:cs typeface="Arial" panose="020B0604020202020204" pitchFamily="34" charset="0"/>
              </a:rPr>
              <a:t>Accessible Meetings: </a:t>
            </a: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Hold meetings at convenient times and locations; provide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rPr>
              <a:t>translation services if needed.</a:t>
            </a:r>
            <a:endParaRPr kumimoji="0" lang="de-DE" sz="2400" b="0" i="0" u="none" strike="noStrike" kern="0" cap="none" spc="0" normalizeH="0" baseline="0" noProof="0" dirty="0">
              <a:ln>
                <a:noFill/>
              </a:ln>
              <a:solidFill>
                <a:sysClr val="windowText" lastClr="000000"/>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0247CC78-1925-13A7-92BB-C87FDA7185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10196" y="6656184"/>
            <a:ext cx="447645" cy="408720"/>
          </a:xfrm>
          <a:prstGeom prst="rect">
            <a:avLst/>
          </a:prstGeom>
        </p:spPr>
      </p:pic>
      <p:pic>
        <p:nvPicPr>
          <p:cNvPr id="25" name="Imagen 23">
            <a:extLst>
              <a:ext uri="{FF2B5EF4-FFF2-40B4-BE49-F238E27FC236}">
                <a16:creationId xmlns:a16="http://schemas.microsoft.com/office/drawing/2014/main" id="{AF9B1DB3-1362-F4D7-3F7C-3CF5154361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810195" y="7926749"/>
            <a:ext cx="447645" cy="408720"/>
          </a:xfrm>
          <a:prstGeom prst="rect">
            <a:avLst/>
          </a:prstGeom>
        </p:spPr>
      </p:pic>
      <p:pic>
        <p:nvPicPr>
          <p:cNvPr id="7" name="Grafik 6">
            <a:extLst>
              <a:ext uri="{FF2B5EF4-FFF2-40B4-BE49-F238E27FC236}">
                <a16:creationId xmlns:a16="http://schemas.microsoft.com/office/drawing/2014/main" id="{DB2452A9-2455-673A-1138-37DBBB30F5AA}"/>
              </a:ext>
            </a:extLst>
          </p:cNvPr>
          <p:cNvPicPr>
            <a:picLocks noChangeAspect="1"/>
          </p:cNvPicPr>
          <p:nvPr/>
        </p:nvPicPr>
        <p:blipFill rotWithShape="1">
          <a:blip r:embed="rId3">
            <a:extLst>
              <a:ext uri="{28A0092B-C50C-407E-A947-70E740481C1C}">
                <a14:useLocalDpi xmlns:a14="http://schemas.microsoft.com/office/drawing/2010/main" val="0"/>
              </a:ext>
            </a:extLst>
          </a:blip>
          <a:srcRect l="6585" r="5962"/>
          <a:stretch/>
        </p:blipFill>
        <p:spPr>
          <a:xfrm>
            <a:off x="11125200" y="3025017"/>
            <a:ext cx="6705600" cy="4433719"/>
          </a:xfrm>
          <a:prstGeom prst="rect">
            <a:avLst/>
          </a:prstGeom>
        </p:spPr>
      </p:pic>
      <p:sp>
        <p:nvSpPr>
          <p:cNvPr id="8" name="Textfeld 7">
            <a:extLst>
              <a:ext uri="{FF2B5EF4-FFF2-40B4-BE49-F238E27FC236}">
                <a16:creationId xmlns:a16="http://schemas.microsoft.com/office/drawing/2014/main" id="{80A75A66-634B-92A7-5A28-52064B9F8168}"/>
              </a:ext>
            </a:extLst>
          </p:cNvPr>
          <p:cNvSpPr txBox="1"/>
          <p:nvPr/>
        </p:nvSpPr>
        <p:spPr>
          <a:xfrm>
            <a:off x="11089703" y="7557417"/>
            <a:ext cx="9144000" cy="369332"/>
          </a:xfrm>
          <a:prstGeom prst="rect">
            <a:avLst/>
          </a:prstGeom>
          <a:noFill/>
        </p:spPr>
        <p:txBody>
          <a:bodyPr wrap="square">
            <a:spAutoFit/>
          </a:bodyPr>
          <a:lstStyle/>
          <a:p>
            <a:r>
              <a:rPr lang="de-DE" dirty="0">
                <a:solidFill>
                  <a:schemeClr val="tx2"/>
                </a:solidFill>
              </a:rPr>
              <a:t>Illustration 3:</a:t>
            </a:r>
          </a:p>
        </p:txBody>
      </p:sp>
    </p:spTree>
    <p:extLst>
      <p:ext uri="{BB962C8B-B14F-4D97-AF65-F5344CB8AC3E}">
        <p14:creationId xmlns:p14="http://schemas.microsoft.com/office/powerpoint/2010/main" val="50442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587908" y="1816393"/>
            <a:ext cx="10040186" cy="523220"/>
          </a:xfrm>
          <a:prstGeom prst="rect">
            <a:avLst/>
          </a:prstGeom>
          <a:noFill/>
        </p:spPr>
        <p:txBody>
          <a:bodyPr wrap="square" rtlCol="0">
            <a:spAutoFit/>
          </a:bodyPr>
          <a:lstStyle/>
          <a:p>
            <a:r>
              <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3. </a:t>
            </a:r>
            <a:r>
              <a:rPr lang="es-ES" sz="28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Collaborative</a:t>
            </a:r>
            <a:r>
              <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 </a:t>
            </a:r>
            <a:r>
              <a:rPr lang="es-ES" sz="28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Planning</a:t>
            </a:r>
            <a:r>
              <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id="{F813B2AD-FF17-134F-013E-C22D3EDDD948}"/>
              </a:ext>
            </a:extLst>
          </p:cNvPr>
          <p:cNvSpPr txBox="1"/>
          <p:nvPr/>
        </p:nvSpPr>
        <p:spPr>
          <a:xfrm>
            <a:off x="1578076" y="2535696"/>
            <a:ext cx="14554200" cy="830997"/>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Workshops and Forums: </a:t>
            </a:r>
            <a:r>
              <a:rPr lang="en-US" sz="2400" dirty="0">
                <a:latin typeface="Arial" panose="020B0604020202020204" pitchFamily="34" charset="0"/>
                <a:ea typeface="Microsoft Sans Serif" panose="020B0604020202020204" pitchFamily="34" charset="0"/>
                <a:cs typeface="Arial" panose="020B0604020202020204" pitchFamily="34" charset="0"/>
              </a:rPr>
              <a:t>Facilitate sessions where community members can</a:t>
            </a:r>
          </a:p>
          <a:p>
            <a:r>
              <a:rPr lang="en-US" sz="2400" dirty="0">
                <a:latin typeface="Arial" panose="020B0604020202020204" pitchFamily="34" charset="0"/>
                <a:ea typeface="Microsoft Sans Serif" panose="020B0604020202020204" pitchFamily="34" charset="0"/>
                <a:cs typeface="Arial" panose="020B0604020202020204" pitchFamily="34" charset="0"/>
              </a:rPr>
              <a:t>contribute to planning and decision-making processes.</a:t>
            </a:r>
            <a:endParaRPr lang="de-DE" sz="2400" dirty="0">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7E18D9D6-1EEB-9D8E-121D-1C6155129E23}"/>
              </a:ext>
            </a:extLst>
          </p:cNvPr>
          <p:cNvSpPr txBox="1"/>
          <p:nvPr/>
        </p:nvSpPr>
        <p:spPr>
          <a:xfrm>
            <a:off x="1568244" y="3366693"/>
            <a:ext cx="12341667" cy="830997"/>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Advisory Committees: </a:t>
            </a:r>
            <a:r>
              <a:rPr lang="en-US" sz="2400" dirty="0">
                <a:latin typeface="Arial" panose="020B0604020202020204" pitchFamily="34" charset="0"/>
                <a:ea typeface="Microsoft Sans Serif" panose="020B0604020202020204" pitchFamily="34" charset="0"/>
                <a:cs typeface="Arial" panose="020B0604020202020204" pitchFamily="34" charset="0"/>
              </a:rPr>
              <a:t>Form committees that include community representatives to</a:t>
            </a:r>
          </a:p>
          <a:p>
            <a:r>
              <a:rPr lang="en-US" sz="2400" dirty="0">
                <a:latin typeface="Arial" panose="020B0604020202020204" pitchFamily="34" charset="0"/>
                <a:ea typeface="Microsoft Sans Serif" panose="020B0604020202020204" pitchFamily="34" charset="0"/>
                <a:cs typeface="Arial" panose="020B0604020202020204" pitchFamily="34" charset="0"/>
              </a:rPr>
              <a:t>advise on projects and policies.</a:t>
            </a:r>
            <a:endParaRPr lang="de-DE" sz="2400" dirty="0">
              <a:latin typeface="Arial" panose="020B0604020202020204" pitchFamily="34" charset="0"/>
              <a:ea typeface="Microsoft Sans Serif"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74A31A4C-EB5A-EEF7-AC52-0CC2EEE9CC1B}"/>
              </a:ext>
            </a:extLst>
          </p:cNvPr>
          <p:cNvSpPr txBox="1"/>
          <p:nvPr/>
        </p:nvSpPr>
        <p:spPr>
          <a:xfrm>
            <a:off x="1565786" y="5753328"/>
            <a:ext cx="12341667" cy="461665"/>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Resource Sharing: </a:t>
            </a:r>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Provide access to tools, funding opportunities, and networks.</a:t>
            </a:r>
            <a:endParaRPr lang="de-DE" sz="2400" dirty="0">
              <a:solidFill>
                <a:schemeClr val="tx1"/>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5B948FA-B32D-2373-4FE7-1A2694AFA368}"/>
              </a:ext>
            </a:extLst>
          </p:cNvPr>
          <p:cNvSpPr txBox="1"/>
          <p:nvPr/>
        </p:nvSpPr>
        <p:spPr>
          <a:xfrm>
            <a:off x="1587908" y="5001839"/>
            <a:ext cx="15134306" cy="830997"/>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Training Programs: </a:t>
            </a:r>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Offer workshops on leadership, project management, and other</a:t>
            </a:r>
          </a:p>
          <a:p>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relevant skills.</a:t>
            </a:r>
            <a:endParaRPr lang="de-DE" sz="2400" dirty="0">
              <a:solidFill>
                <a:schemeClr val="tx1"/>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3FC6E61B-F817-9C58-C6BA-466F00FE028A}"/>
              </a:ext>
            </a:extLst>
          </p:cNvPr>
          <p:cNvSpPr txBox="1"/>
          <p:nvPr/>
        </p:nvSpPr>
        <p:spPr>
          <a:xfrm>
            <a:off x="1555953" y="7167551"/>
            <a:ext cx="14283815" cy="830997"/>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Online Platforms: </a:t>
            </a:r>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Use social media, community apps, and websites to disseminate</a:t>
            </a:r>
          </a:p>
          <a:p>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information and gather feedback.</a:t>
            </a:r>
            <a:endParaRPr lang="de-DE" sz="2400" dirty="0">
              <a:solidFill>
                <a:schemeClr val="tx1"/>
              </a:solidFill>
              <a:latin typeface="Arial" panose="020B0604020202020204" pitchFamily="34" charset="0"/>
              <a:ea typeface="Microsoft Sans Serif" panose="020B0604020202020204" pitchFamily="34" charset="0"/>
              <a:cs typeface="Arial" panose="020B0604020202020204" pitchFamily="34" charset="0"/>
            </a:endParaRPr>
          </a:p>
        </p:txBody>
      </p:sp>
      <p:pic>
        <p:nvPicPr>
          <p:cNvPr id="11" name="Imagen 23">
            <a:extLst>
              <a:ext uri="{FF2B5EF4-FFF2-40B4-BE49-F238E27FC236}">
                <a16:creationId xmlns:a16="http://schemas.microsoft.com/office/drawing/2014/main" id="{1432A0EF-5AAE-74AF-9D09-88D3203B74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01692" y="3379616"/>
            <a:ext cx="447645" cy="408720"/>
          </a:xfrm>
          <a:prstGeom prst="rect">
            <a:avLst/>
          </a:prstGeom>
        </p:spPr>
      </p:pic>
      <p:pic>
        <p:nvPicPr>
          <p:cNvPr id="12" name="Imagen 23">
            <a:extLst>
              <a:ext uri="{FF2B5EF4-FFF2-40B4-BE49-F238E27FC236}">
                <a16:creationId xmlns:a16="http://schemas.microsoft.com/office/drawing/2014/main" id="{96B73038-C02E-48B6-3685-BB0FE1FA45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01693" y="2542474"/>
            <a:ext cx="447645" cy="408720"/>
          </a:xfrm>
          <a:prstGeom prst="rect">
            <a:avLst/>
          </a:prstGeom>
        </p:spPr>
      </p:pic>
      <p:sp>
        <p:nvSpPr>
          <p:cNvPr id="13" name="CuadroTexto 2">
            <a:extLst>
              <a:ext uri="{FF2B5EF4-FFF2-40B4-BE49-F238E27FC236}">
                <a16:creationId xmlns:a16="http://schemas.microsoft.com/office/drawing/2014/main" id="{767BAE31-E001-5627-39A6-66886258AE4B}"/>
              </a:ext>
            </a:extLst>
          </p:cNvPr>
          <p:cNvSpPr txBox="1"/>
          <p:nvPr/>
        </p:nvSpPr>
        <p:spPr>
          <a:xfrm>
            <a:off x="1587908" y="4327294"/>
            <a:ext cx="10040186" cy="523220"/>
          </a:xfrm>
          <a:prstGeom prst="rect">
            <a:avLst/>
          </a:prstGeom>
          <a:noFill/>
        </p:spPr>
        <p:txBody>
          <a:bodyPr wrap="square" rtlCol="0">
            <a:spAutoFit/>
          </a:bodyPr>
          <a:lstStyle/>
          <a:p>
            <a:r>
              <a:rPr lang="en-U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4. Education and Capacity Building:</a:t>
            </a:r>
            <a:endPar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p:txBody>
      </p:sp>
      <p:pic>
        <p:nvPicPr>
          <p:cNvPr id="14" name="Imagen 23">
            <a:extLst>
              <a:ext uri="{FF2B5EF4-FFF2-40B4-BE49-F238E27FC236}">
                <a16:creationId xmlns:a16="http://schemas.microsoft.com/office/drawing/2014/main" id="{072C6A97-89EA-2417-2BE5-3C371CBB5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01691" y="5008617"/>
            <a:ext cx="447645" cy="408720"/>
          </a:xfrm>
          <a:prstGeom prst="rect">
            <a:avLst/>
          </a:prstGeom>
        </p:spPr>
      </p:pic>
      <p:pic>
        <p:nvPicPr>
          <p:cNvPr id="15" name="Imagen 23">
            <a:extLst>
              <a:ext uri="{FF2B5EF4-FFF2-40B4-BE49-F238E27FC236}">
                <a16:creationId xmlns:a16="http://schemas.microsoft.com/office/drawing/2014/main" id="{3E2698B4-7F71-B7F7-78B8-DF31DFC0C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05239" y="5779800"/>
            <a:ext cx="447645" cy="408720"/>
          </a:xfrm>
          <a:prstGeom prst="rect">
            <a:avLst/>
          </a:prstGeom>
        </p:spPr>
      </p:pic>
      <p:sp>
        <p:nvSpPr>
          <p:cNvPr id="16" name="CuadroTexto 2">
            <a:extLst>
              <a:ext uri="{FF2B5EF4-FFF2-40B4-BE49-F238E27FC236}">
                <a16:creationId xmlns:a16="http://schemas.microsoft.com/office/drawing/2014/main" id="{8D8D17F1-C641-E0C6-1CEE-11FCE9CDA12F}"/>
              </a:ext>
            </a:extLst>
          </p:cNvPr>
          <p:cNvSpPr txBox="1"/>
          <p:nvPr/>
        </p:nvSpPr>
        <p:spPr>
          <a:xfrm>
            <a:off x="1555953" y="6529917"/>
            <a:ext cx="10040186" cy="523220"/>
          </a:xfrm>
          <a:prstGeom prst="rect">
            <a:avLst/>
          </a:prstGeom>
          <a:noFill/>
        </p:spPr>
        <p:txBody>
          <a:bodyPr wrap="square" rtlCol="0">
            <a:spAutoFit/>
          </a:bodyPr>
          <a:lstStyle/>
          <a:p>
            <a:r>
              <a:rPr lang="en-U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5. Leveraging Technology:</a:t>
            </a:r>
            <a:endParaRPr lang="es-ES" sz="28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5811BB28-073A-CA5F-5257-6743D7538F70}"/>
              </a:ext>
            </a:extLst>
          </p:cNvPr>
          <p:cNvSpPr txBox="1"/>
          <p:nvPr/>
        </p:nvSpPr>
        <p:spPr>
          <a:xfrm>
            <a:off x="1546121" y="8085555"/>
            <a:ext cx="12341667" cy="461665"/>
          </a:xfrm>
          <a:prstGeom prst="rect">
            <a:avLst/>
          </a:prstGeom>
          <a:noFill/>
        </p:spPr>
        <p:txBody>
          <a:bodyPr wrap="square">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Virtual Town Halls: </a:t>
            </a:r>
            <a:r>
              <a:rPr lang="en-US" sz="2400" dirty="0">
                <a:solidFill>
                  <a:schemeClr val="tx1"/>
                </a:solidFill>
                <a:latin typeface="Arial" panose="020B0604020202020204" pitchFamily="34" charset="0"/>
                <a:ea typeface="Microsoft Sans Serif" panose="020B0604020202020204" pitchFamily="34" charset="0"/>
                <a:cs typeface="Arial" panose="020B0604020202020204" pitchFamily="34" charset="0"/>
              </a:rPr>
              <a:t>Conduct meetings online to increase accessibility.</a:t>
            </a:r>
            <a:endParaRPr lang="de-DE" sz="2400" dirty="0">
              <a:solidFill>
                <a:schemeClr val="tx1"/>
              </a:solidFill>
              <a:latin typeface="Arial" panose="020B0604020202020204" pitchFamily="34" charset="0"/>
              <a:ea typeface="Microsoft Sans Serif" panose="020B0604020202020204" pitchFamily="34" charset="0"/>
              <a:cs typeface="Arial" panose="020B0604020202020204" pitchFamily="34" charset="0"/>
            </a:endParaRPr>
          </a:p>
        </p:txBody>
      </p:sp>
      <p:pic>
        <p:nvPicPr>
          <p:cNvPr id="18" name="Imagen 23">
            <a:extLst>
              <a:ext uri="{FF2B5EF4-FFF2-40B4-BE49-F238E27FC236}">
                <a16:creationId xmlns:a16="http://schemas.microsoft.com/office/drawing/2014/main" id="{B8F74D93-51A9-BC4D-F8D3-6FAB6D0580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21075" y="7204441"/>
            <a:ext cx="447645" cy="408720"/>
          </a:xfrm>
          <a:prstGeom prst="rect">
            <a:avLst/>
          </a:prstGeom>
        </p:spPr>
      </p:pic>
      <p:pic>
        <p:nvPicPr>
          <p:cNvPr id="19" name="Imagen 23">
            <a:extLst>
              <a:ext uri="{FF2B5EF4-FFF2-40B4-BE49-F238E27FC236}">
                <a16:creationId xmlns:a16="http://schemas.microsoft.com/office/drawing/2014/main" id="{FEEFCA8C-7017-CEC8-F1F8-83CBEA058B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930346" y="8179984"/>
            <a:ext cx="447645" cy="408720"/>
          </a:xfrm>
          <a:prstGeom prst="rect">
            <a:avLst/>
          </a:prstGeom>
        </p:spPr>
      </p:pic>
    </p:spTree>
    <p:extLst>
      <p:ext uri="{BB962C8B-B14F-4D97-AF65-F5344CB8AC3E}">
        <p14:creationId xmlns:p14="http://schemas.microsoft.com/office/powerpoint/2010/main" val="117707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88533" y="1790700"/>
            <a:ext cx="12344400" cy="707886"/>
          </a:xfrm>
          <a:prstGeom prst="rect">
            <a:avLst/>
          </a:prstGeom>
          <a:noFill/>
        </p:spPr>
        <p:txBody>
          <a:bodyPr wrap="square" rtlCol="0">
            <a:spAutoFit/>
          </a:bodyPr>
          <a:lstStyle/>
          <a:p>
            <a:r>
              <a:rPr lang="en-U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3. Examples of Community Engagement Initiatives</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410304" y="2995902"/>
            <a:ext cx="9878181" cy="5262979"/>
          </a:xfrm>
          <a:prstGeom prst="rect">
            <a:avLst/>
          </a:prstGeom>
          <a:noFill/>
        </p:spPr>
        <p:txBody>
          <a:bodyPr wrap="square" rtlCol="0">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1. Neighborhood Associations: </a:t>
            </a:r>
            <a:r>
              <a:rPr lang="en-US" sz="2400" dirty="0">
                <a:latin typeface="Arial" panose="020B0604020202020204" pitchFamily="34" charset="0"/>
                <a:ea typeface="Microsoft Sans Serif" panose="020B0604020202020204" pitchFamily="34" charset="0"/>
                <a:cs typeface="Arial" panose="020B0604020202020204" pitchFamily="34" charset="0"/>
              </a:rPr>
              <a:t>Groups that organize events, advocate for local issues, and foster a sense of community.</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2. Participatory Budgeting: </a:t>
            </a:r>
            <a:r>
              <a:rPr lang="en-US" sz="2400" dirty="0">
                <a:latin typeface="Arial" panose="020B0604020202020204" pitchFamily="34" charset="0"/>
                <a:ea typeface="Microsoft Sans Serif" panose="020B0604020202020204" pitchFamily="34" charset="0"/>
                <a:cs typeface="Arial" panose="020B0604020202020204" pitchFamily="34" charset="0"/>
              </a:rPr>
              <a:t>A democratic process where community members decide how to allocate part of a public budget.</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3. Community Gardens: </a:t>
            </a:r>
            <a:r>
              <a:rPr lang="en-US" sz="2400" dirty="0">
                <a:latin typeface="Arial" panose="020B0604020202020204" pitchFamily="34" charset="0"/>
                <a:ea typeface="Microsoft Sans Serif" panose="020B0604020202020204" pitchFamily="34" charset="0"/>
                <a:cs typeface="Arial" panose="020B0604020202020204" pitchFamily="34" charset="0"/>
              </a:rPr>
              <a:t>Shared spaces where residents can grow food, learn gardening skills, and build community connections.</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4. Youth Councils: </a:t>
            </a:r>
            <a:r>
              <a:rPr lang="en-US" sz="2400" dirty="0">
                <a:latin typeface="Arial" panose="020B0604020202020204" pitchFamily="34" charset="0"/>
                <a:ea typeface="Microsoft Sans Serif" panose="020B0604020202020204" pitchFamily="34" charset="0"/>
                <a:cs typeface="Arial" panose="020B0604020202020204" pitchFamily="34" charset="0"/>
              </a:rPr>
              <a:t>Platforms for young people to engage in local governance and community projects.</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5. Health Initiatives: </a:t>
            </a:r>
            <a:r>
              <a:rPr lang="en-US" sz="2400" dirty="0">
                <a:latin typeface="Arial" panose="020B0604020202020204" pitchFamily="34" charset="0"/>
                <a:ea typeface="Microsoft Sans Serif" panose="020B0604020202020204" pitchFamily="34" charset="0"/>
                <a:cs typeface="Arial" panose="020B0604020202020204" pitchFamily="34" charset="0"/>
              </a:rPr>
              <a:t>Programs that involve community members in health education, prevention, and intervention activities.</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3" name="Inhaltsplatzhalter 4" descr="Ein Bild, das Text, Screenshot, Onlinewerbung, Website enthält.&#10;&#10;Automatisch generierte Beschreibung">
            <a:extLst>
              <a:ext uri="{FF2B5EF4-FFF2-40B4-BE49-F238E27FC236}">
                <a16:creationId xmlns:a16="http://schemas.microsoft.com/office/drawing/2014/main" id="{42246F5C-617B-EE3C-EE71-D796EA790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0" y="2995902"/>
            <a:ext cx="6121443" cy="4585998"/>
          </a:xfrm>
          <a:prstGeom prst="rect">
            <a:avLst/>
          </a:prstGeom>
        </p:spPr>
      </p:pic>
      <p:sp>
        <p:nvSpPr>
          <p:cNvPr id="7" name="Textfeld 6">
            <a:extLst>
              <a:ext uri="{FF2B5EF4-FFF2-40B4-BE49-F238E27FC236}">
                <a16:creationId xmlns:a16="http://schemas.microsoft.com/office/drawing/2014/main" id="{EE9FA156-F834-9578-B694-040EF645CBD2}"/>
              </a:ext>
            </a:extLst>
          </p:cNvPr>
          <p:cNvSpPr txBox="1"/>
          <p:nvPr/>
        </p:nvSpPr>
        <p:spPr>
          <a:xfrm>
            <a:off x="11573933" y="7611533"/>
            <a:ext cx="9144000" cy="369332"/>
          </a:xfrm>
          <a:prstGeom prst="rect">
            <a:avLst/>
          </a:prstGeom>
          <a:noFill/>
        </p:spPr>
        <p:txBody>
          <a:bodyPr wrap="square">
            <a:spAutoFit/>
          </a:bodyPr>
          <a:lstStyle/>
          <a:p>
            <a:r>
              <a:rPr lang="de-DE" dirty="0">
                <a:solidFill>
                  <a:schemeClr val="tx2"/>
                </a:solidFill>
              </a:rPr>
              <a:t>Illustration 4:</a:t>
            </a:r>
          </a:p>
        </p:txBody>
      </p:sp>
    </p:spTree>
    <p:extLst>
      <p:ext uri="{BB962C8B-B14F-4D97-AF65-F5344CB8AC3E}">
        <p14:creationId xmlns:p14="http://schemas.microsoft.com/office/powerpoint/2010/main" val="329808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405467" y="1714500"/>
            <a:ext cx="12344400" cy="707886"/>
          </a:xfrm>
          <a:prstGeom prst="rect">
            <a:avLst/>
          </a:prstGeom>
          <a:noFill/>
        </p:spPr>
        <p:txBody>
          <a:bodyPr wrap="square" rtlCol="0">
            <a:spAutoFit/>
          </a:bodyPr>
          <a:lstStyle/>
          <a:p>
            <a:r>
              <a:rPr lang="en-U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4. Benefits of Community Engagement</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405467" y="2857500"/>
            <a:ext cx="13301133" cy="5262979"/>
          </a:xfrm>
          <a:prstGeom prst="rect">
            <a:avLst/>
          </a:prstGeom>
          <a:noFill/>
        </p:spPr>
        <p:txBody>
          <a:bodyPr wrap="square" rtlCol="0">
            <a:spAutoFit/>
          </a:bodyPr>
          <a:lstStyle/>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1. Enhanced Trust: </a:t>
            </a:r>
            <a:r>
              <a:rPr lang="en-US" sz="2400" dirty="0">
                <a:latin typeface="Arial" panose="020B0604020202020204" pitchFamily="34" charset="0"/>
                <a:ea typeface="Microsoft Sans Serif" panose="020B0604020202020204" pitchFamily="34" charset="0"/>
                <a:cs typeface="Arial" panose="020B0604020202020204" pitchFamily="34" charset="0"/>
              </a:rPr>
              <a:t>Building trust between community members and institutions leads to more effective and accepted interventions.</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2. Increased Social Cohesion: </a:t>
            </a:r>
            <a:r>
              <a:rPr lang="en-US" sz="2400" dirty="0">
                <a:latin typeface="Arial" panose="020B0604020202020204" pitchFamily="34" charset="0"/>
                <a:ea typeface="Microsoft Sans Serif" panose="020B0604020202020204" pitchFamily="34" charset="0"/>
                <a:cs typeface="Arial" panose="020B0604020202020204" pitchFamily="34" charset="0"/>
              </a:rPr>
              <a:t>Active participation fosters a sense of belonging and mutual support among community members.</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3. Better Outcomes: </a:t>
            </a:r>
            <a:r>
              <a:rPr lang="en-US" sz="2400" dirty="0">
                <a:latin typeface="Arial" panose="020B0604020202020204" pitchFamily="34" charset="0"/>
                <a:ea typeface="Microsoft Sans Serif" panose="020B0604020202020204" pitchFamily="34" charset="0"/>
                <a:cs typeface="Arial" panose="020B0604020202020204" pitchFamily="34" charset="0"/>
              </a:rPr>
              <a:t>Policies and projects that incorporate community input are more likely to address actual needs and be sustainable.</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4. Empowered Communities: </a:t>
            </a:r>
            <a:r>
              <a:rPr lang="en-US" sz="2400" dirty="0">
                <a:latin typeface="Arial" panose="020B0604020202020204" pitchFamily="34" charset="0"/>
                <a:ea typeface="Microsoft Sans Serif" panose="020B0604020202020204" pitchFamily="34" charset="0"/>
                <a:cs typeface="Arial" panose="020B0604020202020204" pitchFamily="34" charset="0"/>
              </a:rPr>
              <a:t>Engaged communities develop the capacity to advocate for themselves and drive their own development.</a:t>
            </a:r>
          </a:p>
          <a:p>
            <a:r>
              <a:rPr lang="en-US" sz="2400" dirty="0">
                <a:latin typeface="Arial" panose="020B0604020202020204" pitchFamily="34" charset="0"/>
                <a:ea typeface="Microsoft Sans Serif" panose="020B0604020202020204" pitchFamily="34" charset="0"/>
                <a:cs typeface="Arial" panose="020B0604020202020204" pitchFamily="34" charset="0"/>
              </a:rPr>
              <a:t> </a:t>
            </a:r>
          </a:p>
          <a:p>
            <a:r>
              <a:rPr lang="en-US"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5. Innovation and Creativity: </a:t>
            </a:r>
            <a:r>
              <a:rPr lang="en-US" sz="2400" dirty="0">
                <a:latin typeface="Arial" panose="020B0604020202020204" pitchFamily="34" charset="0"/>
                <a:ea typeface="Microsoft Sans Serif" panose="020B0604020202020204" pitchFamily="34" charset="0"/>
                <a:cs typeface="Arial" panose="020B0604020202020204" pitchFamily="34" charset="0"/>
              </a:rPr>
              <a:t>Diverse perspectives lead to innovative solutions to</a:t>
            </a:r>
          </a:p>
          <a:p>
            <a:r>
              <a:rPr lang="en-US" sz="2400" dirty="0">
                <a:latin typeface="Arial" panose="020B0604020202020204" pitchFamily="34" charset="0"/>
                <a:ea typeface="Microsoft Sans Serif" panose="020B0604020202020204" pitchFamily="34" charset="0"/>
                <a:cs typeface="Arial" panose="020B0604020202020204" pitchFamily="34" charset="0"/>
              </a:rPr>
              <a:t>community challenges.</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181678"/>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891</Words>
  <Application>Microsoft Macintosh PowerPoint</Application>
  <PresentationFormat>Benutzerdefiniert</PresentationFormat>
  <Paragraphs>104</Paragraphs>
  <Slides>11</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vt:i4>
      </vt:variant>
    </vt:vector>
  </HeadingPairs>
  <TitlesOfParts>
    <vt:vector size="17" baseType="lpstr">
      <vt:lpstr>Arial</vt:lpstr>
      <vt:lpstr>Calibri</vt:lpstr>
      <vt:lpstr>Calibri Light</vt:lpstr>
      <vt:lpstr>Lucida Sans Unicode</vt:lpstr>
      <vt:lpstr>Microsoft Sans Serif</vt:lpstr>
      <vt:lpstr>Diseño personalizado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Commission's support for the production of this publication does not constitute an endorsement of the contents, which reflect the views only of the authors, and the Commission cannot be held responsible for any use which may be made of the</dc:title>
  <dc:creator>Monia Coppola</dc:creator>
  <cp:keywords>DAF58IztJO0,BAFq8HwcYIQ</cp:keywords>
  <cp:lastModifiedBy>Sidney Söntgen</cp:lastModifiedBy>
  <cp:revision>26</cp:revision>
  <dcterms:created xsi:type="dcterms:W3CDTF">2024-01-15T08:45:11Z</dcterms:created>
  <dcterms:modified xsi:type="dcterms:W3CDTF">2024-08-13T21:40:09Z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2024-01-15T00:00:00Z</vt:filetime>
  </property>
  <property fmtid="{D5CDD505-2E9C-101B-9397-08002B2CF9AE}" pid="3" name="Creator">
    <vt:lpwstr>Canva</vt:lpwstr>
  </property>
  <property fmtid="{D5CDD505-2E9C-101B-9397-08002B2CF9AE}" pid="4" name="LastSaved">
    <vt:filetime>2024-01-15T00:00:00Z</vt:filetime>
  </property>
  <property fmtid="{D5CDD505-2E9C-101B-9397-08002B2CF9AE}" pid="5" name="Producer">
    <vt:lpwstr>Canva</vt:lpwstr>
  </property>
</Properties>
</file>