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18288000" cy="10287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1" roundtripDataSignature="AMtx7mj/u3wORcf3+5WxJBb4lhoJYysN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2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2"/>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23"/>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23"/>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14"/>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14"/>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4"/>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4"/>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5"/>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5"/>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6"/>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6"/>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7"/>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7"/>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7"/>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7"/>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7"/>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20"/>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20"/>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0"/>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21"/>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21"/>
          <p:cNvSpPr/>
          <p:nvPr>
            <p:ph idx="2" type="pic"/>
          </p:nvPr>
        </p:nvSpPr>
        <p:spPr>
          <a:xfrm>
            <a:off x="7775575" y="1481138"/>
            <a:ext cx="9258300" cy="7310437"/>
          </a:xfrm>
          <a:prstGeom prst="rect">
            <a:avLst/>
          </a:prstGeom>
          <a:noFill/>
          <a:ln>
            <a:noFill/>
          </a:ln>
        </p:spPr>
      </p:sp>
      <p:sp>
        <p:nvSpPr>
          <p:cNvPr id="59" name="Google Shape;59;p21"/>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jpg"/><Relationship Id="rId2" Type="http://schemas.openxmlformats.org/officeDocument/2006/relationships/image" Target="../media/image6.jpg"/><Relationship Id="rId3" Type="http://schemas.openxmlformats.org/officeDocument/2006/relationships/image" Target="../media/image2.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12"/>
          <p:cNvGrpSpPr/>
          <p:nvPr/>
        </p:nvGrpSpPr>
        <p:grpSpPr>
          <a:xfrm>
            <a:off x="560066" y="618997"/>
            <a:ext cx="887836" cy="1363365"/>
            <a:chOff x="560066" y="618997"/>
            <a:chExt cx="887836" cy="1363365"/>
          </a:xfrm>
        </p:grpSpPr>
        <p:sp>
          <p:nvSpPr>
            <p:cNvPr id="12" name="Google Shape;12;p12"/>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12"/>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12"/>
          <p:cNvGrpSpPr/>
          <p:nvPr/>
        </p:nvGrpSpPr>
        <p:grpSpPr>
          <a:xfrm>
            <a:off x="1127665" y="612444"/>
            <a:ext cx="911225" cy="1358562"/>
            <a:chOff x="1127665" y="612444"/>
            <a:chExt cx="911225" cy="1358562"/>
          </a:xfrm>
        </p:grpSpPr>
        <p:sp>
          <p:nvSpPr>
            <p:cNvPr id="15" name="Google Shape;15;p12"/>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12"/>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12"/>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12"/>
          <p:cNvGrpSpPr/>
          <p:nvPr/>
        </p:nvGrpSpPr>
        <p:grpSpPr>
          <a:xfrm>
            <a:off x="16371766" y="8330202"/>
            <a:ext cx="887730" cy="1363345"/>
            <a:chOff x="16371766" y="8330202"/>
            <a:chExt cx="887730" cy="1363345"/>
          </a:xfrm>
        </p:grpSpPr>
        <p:sp>
          <p:nvSpPr>
            <p:cNvPr id="19" name="Google Shape;19;p12"/>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12"/>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12"/>
          <p:cNvGrpSpPr/>
          <p:nvPr/>
        </p:nvGrpSpPr>
        <p:grpSpPr>
          <a:xfrm>
            <a:off x="15780706" y="8341449"/>
            <a:ext cx="911232" cy="1358239"/>
            <a:chOff x="15780706" y="8341449"/>
            <a:chExt cx="911232" cy="1358239"/>
          </a:xfrm>
        </p:grpSpPr>
        <p:sp>
          <p:nvSpPr>
            <p:cNvPr id="22" name="Google Shape;22;p12"/>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12"/>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12"/>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12"/>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12"/>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12"/>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12"/>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12"/>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hosteltur.com/comunidad/nota/004928_la-importancia-del-video-en-el-marketing-turistico.html" TargetMode="External"/><Relationship Id="rId4" Type="http://schemas.openxmlformats.org/officeDocument/2006/relationships/hyperlink" Target="https://www.iebschool.com/blog/que-es-marketing-turistico-estrategias-marketing-digital/" TargetMode="External"/><Relationship Id="rId5" Type="http://schemas.openxmlformats.org/officeDocument/2006/relationships/hyperlink" Target="https://www.facebook.com/refugiomeicin" TargetMode="External"/><Relationship Id="rId6" Type="http://schemas.openxmlformats.org/officeDocument/2006/relationships/hyperlink" Target="https://www.instagram.com/refugiodelmeicin/" TargetMode="External"/><Relationship Id="rId7" Type="http://schemas.openxmlformats.org/officeDocument/2006/relationships/hyperlink" Target="https://www.hosteltur.com/comunidad/004659_5-razones-para-usar-el-video-en-el-sector-turistico.html" TargetMode="External"/><Relationship Id="rId8" Type="http://schemas.openxmlformats.org/officeDocument/2006/relationships/hyperlink" Target="https://www.youtube.com/watch?v=8JiGRLWijQ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8JiGRLWijQY" TargetMode="External"/><Relationship Id="rId4" Type="http://schemas.openxmlformats.org/officeDocument/2006/relationships/image" Target="../media/image23.png"/><Relationship Id="rId5" Type="http://schemas.openxmlformats.org/officeDocument/2006/relationships/hyperlink" Target="https://www.youtube.com/watch?v=8JiGRLWijQY" TargetMode="External"/><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nvSpPr>
        <p:spPr>
          <a:xfrm>
            <a:off x="371553" y="3467100"/>
            <a:ext cx="8140800" cy="212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 Introduction to E-Marketing through Pictures and Video</a:t>
            </a:r>
            <a:endParaRPr/>
          </a:p>
          <a:p>
            <a:pPr indent="0" lvl="0" marL="0" marR="0" rtl="0" algn="l">
              <a:lnSpc>
                <a:spcPct val="100000"/>
              </a:lnSpc>
              <a:spcBef>
                <a:spcPts val="5"/>
              </a:spcBef>
              <a:spcAft>
                <a:spcPts val="0"/>
              </a:spcAft>
              <a:buClr>
                <a:srgbClr val="16A637"/>
              </a:buClr>
              <a:buSzPts val="4400"/>
              <a:buFont typeface="Helvetica Neue"/>
              <a:buNone/>
            </a:pPr>
            <a:r>
              <a:t/>
            </a:r>
            <a:endParaRPr i="0" sz="4400" u="none" cap="none" strike="noStrike">
              <a:solidFill>
                <a:srgbClr val="16A637"/>
              </a:solidFill>
              <a:latin typeface="Helvetica Neue"/>
              <a:ea typeface="Helvetica Neue"/>
              <a:cs typeface="Helvetica Neue"/>
              <a:sym typeface="Helvetica Neue"/>
            </a:endParaRPr>
          </a:p>
        </p:txBody>
      </p:sp>
      <p:pic>
        <p:nvPicPr>
          <p:cNvPr id="71" name="Google Shape;71;p1"/>
          <p:cNvPicPr preferRelativeResize="0"/>
          <p:nvPr/>
        </p:nvPicPr>
        <p:blipFill rotWithShape="1">
          <a:blip r:embed="rId3">
            <a:alphaModFix amt="35000"/>
          </a:blip>
          <a:srcRect b="0" l="0" r="0" t="0"/>
          <a:stretch/>
        </p:blipFill>
        <p:spPr>
          <a:xfrm>
            <a:off x="8839200" y="2116198"/>
            <a:ext cx="9085453" cy="6054603"/>
          </a:xfrm>
          <a:custGeom>
            <a:rect b="b" l="l" r="r" t="t"/>
            <a:pathLst>
              <a:path extrusionOk="0" fill="none" h="6054603" w="9085453">
                <a:moveTo>
                  <a:pt x="0" y="0"/>
                </a:moveTo>
                <a:cubicBezTo>
                  <a:pt x="330547" y="32586"/>
                  <a:pt x="444586" y="-19904"/>
                  <a:pt x="789736" y="0"/>
                </a:cubicBezTo>
                <a:cubicBezTo>
                  <a:pt x="1134886" y="19904"/>
                  <a:pt x="1126044" y="-23930"/>
                  <a:pt x="1397762" y="0"/>
                </a:cubicBezTo>
                <a:cubicBezTo>
                  <a:pt x="1669480" y="23930"/>
                  <a:pt x="1827802" y="6454"/>
                  <a:pt x="2005788" y="0"/>
                </a:cubicBezTo>
                <a:cubicBezTo>
                  <a:pt x="2183774" y="-6454"/>
                  <a:pt x="2325949" y="20516"/>
                  <a:pt x="2432106" y="0"/>
                </a:cubicBezTo>
                <a:cubicBezTo>
                  <a:pt x="2538263" y="-20516"/>
                  <a:pt x="2670548" y="4723"/>
                  <a:pt x="2858423" y="0"/>
                </a:cubicBezTo>
                <a:cubicBezTo>
                  <a:pt x="3046298" y="-4723"/>
                  <a:pt x="3493408" y="24730"/>
                  <a:pt x="3739013" y="0"/>
                </a:cubicBezTo>
                <a:cubicBezTo>
                  <a:pt x="3984618" y="-24730"/>
                  <a:pt x="4284670" y="-17218"/>
                  <a:pt x="4619603" y="0"/>
                </a:cubicBezTo>
                <a:cubicBezTo>
                  <a:pt x="4954536" y="17218"/>
                  <a:pt x="4951051" y="21046"/>
                  <a:pt x="5045921" y="0"/>
                </a:cubicBezTo>
                <a:cubicBezTo>
                  <a:pt x="5140791" y="-21046"/>
                  <a:pt x="5519813" y="13588"/>
                  <a:pt x="5835656" y="0"/>
                </a:cubicBezTo>
                <a:cubicBezTo>
                  <a:pt x="6151499" y="-13588"/>
                  <a:pt x="6146483" y="-18424"/>
                  <a:pt x="6443683" y="0"/>
                </a:cubicBezTo>
                <a:cubicBezTo>
                  <a:pt x="6740883" y="18424"/>
                  <a:pt x="7039528" y="-19554"/>
                  <a:pt x="7324273" y="0"/>
                </a:cubicBezTo>
                <a:cubicBezTo>
                  <a:pt x="7609018" y="19554"/>
                  <a:pt x="7608234" y="18795"/>
                  <a:pt x="7750590" y="0"/>
                </a:cubicBezTo>
                <a:cubicBezTo>
                  <a:pt x="7892946" y="-18795"/>
                  <a:pt x="7982938" y="1656"/>
                  <a:pt x="8176908" y="0"/>
                </a:cubicBezTo>
                <a:cubicBezTo>
                  <a:pt x="8370878" y="-1656"/>
                  <a:pt x="8703197" y="30629"/>
                  <a:pt x="9085453" y="0"/>
                </a:cubicBezTo>
                <a:cubicBezTo>
                  <a:pt x="9100287" y="171329"/>
                  <a:pt x="9093945" y="338840"/>
                  <a:pt x="9085453" y="491096"/>
                </a:cubicBezTo>
                <a:cubicBezTo>
                  <a:pt x="9076961" y="643352"/>
                  <a:pt x="9096167" y="1098488"/>
                  <a:pt x="9085453" y="1284921"/>
                </a:cubicBezTo>
                <a:cubicBezTo>
                  <a:pt x="9074739" y="1471354"/>
                  <a:pt x="9053387" y="1779296"/>
                  <a:pt x="9085453" y="2078747"/>
                </a:cubicBezTo>
                <a:cubicBezTo>
                  <a:pt x="9117519" y="2378198"/>
                  <a:pt x="9109303" y="2552248"/>
                  <a:pt x="9085453" y="2690935"/>
                </a:cubicBezTo>
                <a:cubicBezTo>
                  <a:pt x="9061603" y="2829622"/>
                  <a:pt x="9066919" y="3015251"/>
                  <a:pt x="9085453" y="3242576"/>
                </a:cubicBezTo>
                <a:cubicBezTo>
                  <a:pt x="9103987" y="3469901"/>
                  <a:pt x="9099124" y="3608931"/>
                  <a:pt x="9085453" y="3733672"/>
                </a:cubicBezTo>
                <a:cubicBezTo>
                  <a:pt x="9071782" y="3858413"/>
                  <a:pt x="9073977" y="4075504"/>
                  <a:pt x="9085453" y="4285313"/>
                </a:cubicBezTo>
                <a:cubicBezTo>
                  <a:pt x="9096929" y="4495122"/>
                  <a:pt x="9111823" y="4690233"/>
                  <a:pt x="9085453" y="4897501"/>
                </a:cubicBezTo>
                <a:cubicBezTo>
                  <a:pt x="9059083" y="5104769"/>
                  <a:pt x="9093703" y="5280988"/>
                  <a:pt x="9085453" y="5449143"/>
                </a:cubicBezTo>
                <a:cubicBezTo>
                  <a:pt x="9077203" y="5617298"/>
                  <a:pt x="9110936" y="5881482"/>
                  <a:pt x="9085453" y="6054603"/>
                </a:cubicBezTo>
                <a:cubicBezTo>
                  <a:pt x="8943255" y="6060980"/>
                  <a:pt x="8684588" y="6049340"/>
                  <a:pt x="8477427" y="6054603"/>
                </a:cubicBezTo>
                <a:cubicBezTo>
                  <a:pt x="8270266" y="6059866"/>
                  <a:pt x="8061561" y="6043715"/>
                  <a:pt x="7778546" y="6054603"/>
                </a:cubicBezTo>
                <a:cubicBezTo>
                  <a:pt x="7495531" y="6065491"/>
                  <a:pt x="7477719" y="6057077"/>
                  <a:pt x="7352228" y="6054603"/>
                </a:cubicBezTo>
                <a:cubicBezTo>
                  <a:pt x="7226737" y="6052129"/>
                  <a:pt x="6919872" y="6041503"/>
                  <a:pt x="6562493" y="6054603"/>
                </a:cubicBezTo>
                <a:cubicBezTo>
                  <a:pt x="6205114" y="6067703"/>
                  <a:pt x="6037305" y="6080749"/>
                  <a:pt x="5863612" y="6054603"/>
                </a:cubicBezTo>
                <a:cubicBezTo>
                  <a:pt x="5689919" y="6028457"/>
                  <a:pt x="5557948" y="6071416"/>
                  <a:pt x="5346440" y="6054603"/>
                </a:cubicBezTo>
                <a:cubicBezTo>
                  <a:pt x="5134932" y="6037790"/>
                  <a:pt x="5056628" y="6048110"/>
                  <a:pt x="4920122" y="6054603"/>
                </a:cubicBezTo>
                <a:cubicBezTo>
                  <a:pt x="4783616" y="6061096"/>
                  <a:pt x="4473044" y="6066901"/>
                  <a:pt x="4312096" y="6054603"/>
                </a:cubicBezTo>
                <a:cubicBezTo>
                  <a:pt x="4151148" y="6042305"/>
                  <a:pt x="4015215" y="6059513"/>
                  <a:pt x="3885778" y="6054603"/>
                </a:cubicBezTo>
                <a:cubicBezTo>
                  <a:pt x="3756341" y="6049693"/>
                  <a:pt x="3449085" y="6046686"/>
                  <a:pt x="3096043" y="6054603"/>
                </a:cubicBezTo>
                <a:cubicBezTo>
                  <a:pt x="2743001" y="6062520"/>
                  <a:pt x="2834378" y="6036243"/>
                  <a:pt x="2669725" y="6054603"/>
                </a:cubicBezTo>
                <a:cubicBezTo>
                  <a:pt x="2505072" y="6072963"/>
                  <a:pt x="2260326" y="6058023"/>
                  <a:pt x="2061699" y="6054603"/>
                </a:cubicBezTo>
                <a:cubicBezTo>
                  <a:pt x="1863072" y="6051183"/>
                  <a:pt x="1605739" y="6035044"/>
                  <a:pt x="1362818" y="6054603"/>
                </a:cubicBezTo>
                <a:cubicBezTo>
                  <a:pt x="1119897" y="6074162"/>
                  <a:pt x="1004387" y="6030744"/>
                  <a:pt x="754791" y="6054603"/>
                </a:cubicBezTo>
                <a:cubicBezTo>
                  <a:pt x="505195" y="6078462"/>
                  <a:pt x="245088" y="6044844"/>
                  <a:pt x="0" y="6054603"/>
                </a:cubicBezTo>
                <a:cubicBezTo>
                  <a:pt x="-15022" y="5886798"/>
                  <a:pt x="3563" y="5667497"/>
                  <a:pt x="0" y="5502961"/>
                </a:cubicBezTo>
                <a:cubicBezTo>
                  <a:pt x="-3563" y="5338425"/>
                  <a:pt x="-11237" y="5202375"/>
                  <a:pt x="0" y="4951320"/>
                </a:cubicBezTo>
                <a:cubicBezTo>
                  <a:pt x="11237" y="4700265"/>
                  <a:pt x="4880" y="4471573"/>
                  <a:pt x="0" y="4218040"/>
                </a:cubicBezTo>
                <a:cubicBezTo>
                  <a:pt x="-4880" y="3964507"/>
                  <a:pt x="4504" y="3911782"/>
                  <a:pt x="0" y="3666398"/>
                </a:cubicBezTo>
                <a:cubicBezTo>
                  <a:pt x="-4504" y="3421014"/>
                  <a:pt x="-18209" y="3361554"/>
                  <a:pt x="0" y="3114757"/>
                </a:cubicBezTo>
                <a:cubicBezTo>
                  <a:pt x="18209" y="2867960"/>
                  <a:pt x="-24228" y="2744275"/>
                  <a:pt x="0" y="2563115"/>
                </a:cubicBezTo>
                <a:cubicBezTo>
                  <a:pt x="24228" y="2381955"/>
                  <a:pt x="14356" y="2263430"/>
                  <a:pt x="0" y="2011474"/>
                </a:cubicBezTo>
                <a:cubicBezTo>
                  <a:pt x="-14356" y="1759518"/>
                  <a:pt x="23374" y="1689019"/>
                  <a:pt x="0" y="1399286"/>
                </a:cubicBezTo>
                <a:cubicBezTo>
                  <a:pt x="-23374" y="1109553"/>
                  <a:pt x="17027" y="981908"/>
                  <a:pt x="0" y="787098"/>
                </a:cubicBezTo>
                <a:cubicBezTo>
                  <a:pt x="-17027" y="592288"/>
                  <a:pt x="-8665" y="317135"/>
                  <a:pt x="0" y="0"/>
                </a:cubicBezTo>
                <a:close/>
              </a:path>
              <a:path extrusionOk="0" h="6054603" w="9085453">
                <a:moveTo>
                  <a:pt x="0" y="0"/>
                </a:moveTo>
                <a:cubicBezTo>
                  <a:pt x="373234" y="12628"/>
                  <a:pt x="425979" y="-5775"/>
                  <a:pt x="789736" y="0"/>
                </a:cubicBezTo>
                <a:cubicBezTo>
                  <a:pt x="1153493" y="5775"/>
                  <a:pt x="1102564" y="12001"/>
                  <a:pt x="1397762" y="0"/>
                </a:cubicBezTo>
                <a:cubicBezTo>
                  <a:pt x="1692960" y="-12001"/>
                  <a:pt x="1967810" y="8017"/>
                  <a:pt x="2187498" y="0"/>
                </a:cubicBezTo>
                <a:cubicBezTo>
                  <a:pt x="2407186" y="-8017"/>
                  <a:pt x="2672815" y="10500"/>
                  <a:pt x="3068088" y="0"/>
                </a:cubicBezTo>
                <a:cubicBezTo>
                  <a:pt x="3463361" y="-10500"/>
                  <a:pt x="3333023" y="-17616"/>
                  <a:pt x="3585260" y="0"/>
                </a:cubicBezTo>
                <a:cubicBezTo>
                  <a:pt x="3837497" y="17616"/>
                  <a:pt x="4068192" y="-2984"/>
                  <a:pt x="4465850" y="0"/>
                </a:cubicBezTo>
                <a:cubicBezTo>
                  <a:pt x="4863508" y="2984"/>
                  <a:pt x="4870078" y="4758"/>
                  <a:pt x="4983022" y="0"/>
                </a:cubicBezTo>
                <a:cubicBezTo>
                  <a:pt x="5095966" y="-4758"/>
                  <a:pt x="5432466" y="-16138"/>
                  <a:pt x="5591048" y="0"/>
                </a:cubicBezTo>
                <a:cubicBezTo>
                  <a:pt x="5749630" y="16138"/>
                  <a:pt x="6060238" y="-11402"/>
                  <a:pt x="6289929" y="0"/>
                </a:cubicBezTo>
                <a:cubicBezTo>
                  <a:pt x="6519620" y="11402"/>
                  <a:pt x="6793771" y="-6439"/>
                  <a:pt x="7079665" y="0"/>
                </a:cubicBezTo>
                <a:cubicBezTo>
                  <a:pt x="7365559" y="6439"/>
                  <a:pt x="7383075" y="-695"/>
                  <a:pt x="7596836" y="0"/>
                </a:cubicBezTo>
                <a:cubicBezTo>
                  <a:pt x="7810597" y="695"/>
                  <a:pt x="8040188" y="-20262"/>
                  <a:pt x="8386572" y="0"/>
                </a:cubicBezTo>
                <a:cubicBezTo>
                  <a:pt x="8732956" y="20262"/>
                  <a:pt x="8740448" y="23321"/>
                  <a:pt x="9085453" y="0"/>
                </a:cubicBezTo>
                <a:cubicBezTo>
                  <a:pt x="9096356" y="219420"/>
                  <a:pt x="9081276" y="529287"/>
                  <a:pt x="9085453" y="672734"/>
                </a:cubicBezTo>
                <a:cubicBezTo>
                  <a:pt x="9089630" y="816181"/>
                  <a:pt x="9058871" y="1103206"/>
                  <a:pt x="9085453" y="1406013"/>
                </a:cubicBezTo>
                <a:cubicBezTo>
                  <a:pt x="9112035" y="1708820"/>
                  <a:pt x="9109683" y="1893689"/>
                  <a:pt x="9085453" y="2018201"/>
                </a:cubicBezTo>
                <a:cubicBezTo>
                  <a:pt x="9061223" y="2142713"/>
                  <a:pt x="9113546" y="2335001"/>
                  <a:pt x="9085453" y="2630389"/>
                </a:cubicBezTo>
                <a:cubicBezTo>
                  <a:pt x="9057360" y="2925777"/>
                  <a:pt x="9109435" y="3013472"/>
                  <a:pt x="9085453" y="3242576"/>
                </a:cubicBezTo>
                <a:cubicBezTo>
                  <a:pt x="9061471" y="3471680"/>
                  <a:pt x="9105340" y="3534343"/>
                  <a:pt x="9085453" y="3794218"/>
                </a:cubicBezTo>
                <a:cubicBezTo>
                  <a:pt x="9065566" y="4054093"/>
                  <a:pt x="9078991" y="4123222"/>
                  <a:pt x="9085453" y="4345859"/>
                </a:cubicBezTo>
                <a:cubicBezTo>
                  <a:pt x="9091915" y="4568496"/>
                  <a:pt x="9090344" y="4722107"/>
                  <a:pt x="9085453" y="4958047"/>
                </a:cubicBezTo>
                <a:cubicBezTo>
                  <a:pt x="9080562" y="5193987"/>
                  <a:pt x="9055337" y="5750967"/>
                  <a:pt x="9085453" y="6054603"/>
                </a:cubicBezTo>
                <a:cubicBezTo>
                  <a:pt x="8792568" y="6044161"/>
                  <a:pt x="8614513" y="6067357"/>
                  <a:pt x="8386572" y="6054603"/>
                </a:cubicBezTo>
                <a:cubicBezTo>
                  <a:pt x="8158631" y="6041849"/>
                  <a:pt x="7935979" y="6027411"/>
                  <a:pt x="7687691" y="6054603"/>
                </a:cubicBezTo>
                <a:cubicBezTo>
                  <a:pt x="7439403" y="6081795"/>
                  <a:pt x="7460252" y="6061726"/>
                  <a:pt x="7261374" y="6054603"/>
                </a:cubicBezTo>
                <a:cubicBezTo>
                  <a:pt x="7062496" y="6047480"/>
                  <a:pt x="6593953" y="6095665"/>
                  <a:pt x="6380784" y="6054603"/>
                </a:cubicBezTo>
                <a:cubicBezTo>
                  <a:pt x="6167615" y="6013542"/>
                  <a:pt x="5921474" y="6070827"/>
                  <a:pt x="5500193" y="6054603"/>
                </a:cubicBezTo>
                <a:cubicBezTo>
                  <a:pt x="5078912" y="6038379"/>
                  <a:pt x="5096329" y="6020274"/>
                  <a:pt x="4710458" y="6054603"/>
                </a:cubicBezTo>
                <a:cubicBezTo>
                  <a:pt x="4324587" y="6088932"/>
                  <a:pt x="4364810" y="6050284"/>
                  <a:pt x="4193286" y="6054603"/>
                </a:cubicBezTo>
                <a:cubicBezTo>
                  <a:pt x="4021762" y="6058922"/>
                  <a:pt x="3736896" y="6033777"/>
                  <a:pt x="3585260" y="6054603"/>
                </a:cubicBezTo>
                <a:cubicBezTo>
                  <a:pt x="3433624" y="6075429"/>
                  <a:pt x="3098338" y="6053773"/>
                  <a:pt x="2795524" y="6054603"/>
                </a:cubicBezTo>
                <a:cubicBezTo>
                  <a:pt x="2492710" y="6055433"/>
                  <a:pt x="2376338" y="6062830"/>
                  <a:pt x="2187498" y="6054603"/>
                </a:cubicBezTo>
                <a:cubicBezTo>
                  <a:pt x="1998658" y="6046376"/>
                  <a:pt x="1870746" y="6043306"/>
                  <a:pt x="1670326" y="6054603"/>
                </a:cubicBezTo>
                <a:cubicBezTo>
                  <a:pt x="1469906" y="6065900"/>
                  <a:pt x="1080970" y="6081790"/>
                  <a:pt x="880590" y="6054603"/>
                </a:cubicBezTo>
                <a:cubicBezTo>
                  <a:pt x="680210" y="6027416"/>
                  <a:pt x="390489" y="6087274"/>
                  <a:pt x="0" y="6054603"/>
                </a:cubicBezTo>
                <a:cubicBezTo>
                  <a:pt x="-28933" y="5864583"/>
                  <a:pt x="-23805" y="5686810"/>
                  <a:pt x="0" y="5381869"/>
                </a:cubicBezTo>
                <a:cubicBezTo>
                  <a:pt x="23805" y="5076928"/>
                  <a:pt x="-6193" y="4871990"/>
                  <a:pt x="0" y="4709136"/>
                </a:cubicBezTo>
                <a:cubicBezTo>
                  <a:pt x="6193" y="4546282"/>
                  <a:pt x="15856" y="4309250"/>
                  <a:pt x="0" y="3975856"/>
                </a:cubicBezTo>
                <a:cubicBezTo>
                  <a:pt x="-15856" y="3642462"/>
                  <a:pt x="22902" y="3649040"/>
                  <a:pt x="0" y="3484760"/>
                </a:cubicBezTo>
                <a:cubicBezTo>
                  <a:pt x="-22902" y="3320480"/>
                  <a:pt x="-24414" y="3113551"/>
                  <a:pt x="0" y="2933119"/>
                </a:cubicBezTo>
                <a:cubicBezTo>
                  <a:pt x="24414" y="2752687"/>
                  <a:pt x="13032" y="2419533"/>
                  <a:pt x="0" y="2139293"/>
                </a:cubicBezTo>
                <a:cubicBezTo>
                  <a:pt x="-13032" y="1859053"/>
                  <a:pt x="9900" y="1893618"/>
                  <a:pt x="0" y="1648197"/>
                </a:cubicBezTo>
                <a:cubicBezTo>
                  <a:pt x="-9900" y="1402776"/>
                  <a:pt x="-27886" y="1218626"/>
                  <a:pt x="0" y="1036010"/>
                </a:cubicBezTo>
                <a:cubicBezTo>
                  <a:pt x="27886" y="853394"/>
                  <a:pt x="50007" y="226885"/>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nvSpPr>
        <p:spPr>
          <a:xfrm>
            <a:off x="2225950" y="1235225"/>
            <a:ext cx="75438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Arial"/>
                <a:ea typeface="Arial"/>
                <a:cs typeface="Arial"/>
                <a:sym typeface="Arial"/>
              </a:rPr>
              <a:t>Example from the Real World:</a:t>
            </a:r>
            <a:endParaRPr b="1" sz="4000">
              <a:solidFill>
                <a:srgbClr val="92D050"/>
              </a:solidFill>
              <a:latin typeface="Helvetica Neue"/>
              <a:ea typeface="Helvetica Neue"/>
              <a:cs typeface="Helvetica Neue"/>
              <a:sym typeface="Helvetica Neue"/>
            </a:endParaRPr>
          </a:p>
        </p:txBody>
      </p:sp>
      <p:sp>
        <p:nvSpPr>
          <p:cNvPr id="171" name="Google Shape;171;p10"/>
          <p:cNvSpPr txBox="1"/>
          <p:nvPr/>
        </p:nvSpPr>
        <p:spPr>
          <a:xfrm>
            <a:off x="1066800" y="2264300"/>
            <a:ext cx="11527800" cy="4155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Refugio de Meicin:</a:t>
            </a:r>
            <a:endParaRPr/>
          </a:p>
          <a:p>
            <a:pPr indent="0" lvl="0" marL="0" rtl="0" algn="l">
              <a:spcBef>
                <a:spcPts val="0"/>
              </a:spcBef>
              <a:spcAft>
                <a:spcPts val="0"/>
              </a:spcAft>
              <a:buNone/>
            </a:pPr>
            <a:r>
              <a:t/>
            </a:r>
            <a:endParaRPr b="1" sz="2400">
              <a:latin typeface="Arial"/>
              <a:ea typeface="Arial"/>
              <a:cs typeface="Arial"/>
              <a:sym typeface="Arial"/>
            </a:endParaRPr>
          </a:p>
          <a:p>
            <a:pPr indent="0" lvl="0" marL="0" rtl="0" algn="l">
              <a:spcBef>
                <a:spcPts val="0"/>
              </a:spcBef>
              <a:spcAft>
                <a:spcPts val="0"/>
              </a:spcAft>
              <a:buNone/>
            </a:pPr>
            <a:r>
              <a:rPr lang="en-US" sz="2400">
                <a:latin typeface="Arial"/>
                <a:ea typeface="Arial"/>
                <a:cs typeface="Arial"/>
                <a:sym typeface="Arial"/>
              </a:rPr>
              <a:t>This mountain hostel, nestled in an isolated and unpopulated environment, idyllic for nature lovers but away from the tourist circuits, can </a:t>
            </a:r>
            <a:r>
              <a:rPr b="1" lang="en-US" sz="2400">
                <a:latin typeface="Arial"/>
                <a:ea typeface="Arial"/>
                <a:cs typeface="Arial"/>
                <a:sym typeface="Arial"/>
              </a:rPr>
              <a:t>reach its audience </a:t>
            </a:r>
            <a:r>
              <a:rPr lang="en-US" sz="2400">
                <a:latin typeface="Arial"/>
                <a:ea typeface="Arial"/>
                <a:cs typeface="Arial"/>
                <a:sym typeface="Arial"/>
              </a:rPr>
              <a:t>by its means </a:t>
            </a:r>
            <a:r>
              <a:rPr b="1" lang="en-US" sz="2400">
                <a:latin typeface="Arial"/>
                <a:ea typeface="Arial"/>
                <a:cs typeface="Arial"/>
                <a:sym typeface="Arial"/>
              </a:rPr>
              <a:t>using pictures and video </a:t>
            </a:r>
            <a:r>
              <a:rPr lang="en-US" sz="2400">
                <a:latin typeface="Arial"/>
                <a:ea typeface="Arial"/>
                <a:cs typeface="Arial"/>
                <a:sym typeface="Arial"/>
              </a:rPr>
              <a:t>through two main channels:.</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Facebook: </a:t>
            </a:r>
            <a:r>
              <a:rPr lang="en-US" sz="2400">
                <a:latin typeface="Arial"/>
                <a:ea typeface="Arial"/>
                <a:cs typeface="Arial"/>
                <a:sym typeface="Arial"/>
              </a:rPr>
              <a:t>Indicated to incorporate broader messages and interact with followers.</a:t>
            </a:r>
            <a:br>
              <a:rPr lang="en-US" sz="2400">
                <a:latin typeface="Arial"/>
                <a:ea typeface="Arial"/>
                <a:cs typeface="Arial"/>
                <a:sym typeface="Arial"/>
              </a:rPr>
            </a:b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Instagram: </a:t>
            </a:r>
            <a:r>
              <a:rPr lang="en-US" sz="2400">
                <a:latin typeface="Arial"/>
                <a:ea typeface="Arial"/>
                <a:cs typeface="Arial"/>
                <a:sym typeface="Arial"/>
              </a:rPr>
              <a:t>The best channel to show the plastic beauty of the shelter's environment and facilities.</a:t>
            </a:r>
            <a:endParaRPr/>
          </a:p>
          <a:p>
            <a:pPr indent="0" lvl="0" marL="0" rtl="0" algn="l">
              <a:spcBef>
                <a:spcPts val="0"/>
              </a:spcBef>
              <a:spcAft>
                <a:spcPts val="0"/>
              </a:spcAft>
              <a:buNone/>
            </a:pPr>
            <a:r>
              <a:t/>
            </a:r>
            <a:endParaRPr sz="2400">
              <a:latin typeface="Arial"/>
              <a:ea typeface="Arial"/>
              <a:cs typeface="Arial"/>
              <a:sym typeface="Arial"/>
            </a:endParaRPr>
          </a:p>
        </p:txBody>
      </p:sp>
      <p:pic>
        <p:nvPicPr>
          <p:cNvPr id="172" name="Google Shape;172;p10"/>
          <p:cNvPicPr preferRelativeResize="0"/>
          <p:nvPr/>
        </p:nvPicPr>
        <p:blipFill rotWithShape="1">
          <a:blip r:embed="rId3">
            <a:alphaModFix/>
          </a:blip>
          <a:srcRect b="0" l="0" r="0" t="0"/>
          <a:stretch/>
        </p:blipFill>
        <p:spPr>
          <a:xfrm>
            <a:off x="12954000" y="2476500"/>
            <a:ext cx="2851223" cy="3287898"/>
          </a:xfrm>
          <a:prstGeom prst="rect">
            <a:avLst/>
          </a:prstGeom>
          <a:noFill/>
          <a:ln>
            <a:noFill/>
          </a:ln>
        </p:spPr>
      </p:pic>
      <p:pic>
        <p:nvPicPr>
          <p:cNvPr id="173" name="Google Shape;173;p10"/>
          <p:cNvPicPr preferRelativeResize="0"/>
          <p:nvPr/>
        </p:nvPicPr>
        <p:blipFill rotWithShape="1">
          <a:blip r:embed="rId4">
            <a:alphaModFix/>
          </a:blip>
          <a:srcRect b="0" l="0" r="0" t="0"/>
          <a:stretch/>
        </p:blipFill>
        <p:spPr>
          <a:xfrm>
            <a:off x="12954000" y="5976607"/>
            <a:ext cx="2853331" cy="2704766"/>
          </a:xfrm>
          <a:prstGeom prst="rect">
            <a:avLst/>
          </a:prstGeom>
          <a:noFill/>
          <a:ln>
            <a:noFill/>
          </a:ln>
        </p:spPr>
      </p:pic>
      <p:pic>
        <p:nvPicPr>
          <p:cNvPr id="174" name="Google Shape;174;p10"/>
          <p:cNvPicPr preferRelativeResize="0"/>
          <p:nvPr/>
        </p:nvPicPr>
        <p:blipFill rotWithShape="1">
          <a:blip r:embed="rId5">
            <a:alphaModFix/>
          </a:blip>
          <a:srcRect b="0" l="0" r="0" t="0"/>
          <a:stretch/>
        </p:blipFill>
        <p:spPr>
          <a:xfrm>
            <a:off x="9379792" y="6256627"/>
            <a:ext cx="1568579" cy="2764458"/>
          </a:xfrm>
          <a:prstGeom prst="rect">
            <a:avLst/>
          </a:prstGeom>
          <a:noFill/>
          <a:ln>
            <a:noFill/>
          </a:ln>
        </p:spPr>
      </p:pic>
      <p:pic>
        <p:nvPicPr>
          <p:cNvPr id="175" name="Google Shape;175;p10"/>
          <p:cNvPicPr preferRelativeResize="0"/>
          <p:nvPr/>
        </p:nvPicPr>
        <p:blipFill rotWithShape="1">
          <a:blip r:embed="rId6">
            <a:alphaModFix/>
          </a:blip>
          <a:srcRect b="0" l="0" r="0" t="0"/>
          <a:stretch/>
        </p:blipFill>
        <p:spPr>
          <a:xfrm>
            <a:off x="6997775" y="6256627"/>
            <a:ext cx="1558448" cy="2773073"/>
          </a:xfrm>
          <a:prstGeom prst="rect">
            <a:avLst/>
          </a:prstGeom>
          <a:noFill/>
          <a:ln>
            <a:noFill/>
          </a:ln>
        </p:spPr>
      </p:pic>
      <p:pic>
        <p:nvPicPr>
          <p:cNvPr id="176" name="Google Shape;176;p10"/>
          <p:cNvPicPr preferRelativeResize="0"/>
          <p:nvPr/>
        </p:nvPicPr>
        <p:blipFill rotWithShape="1">
          <a:blip r:embed="rId7">
            <a:alphaModFix/>
          </a:blip>
          <a:srcRect b="0" l="0" r="0" t="0"/>
          <a:stretch/>
        </p:blipFill>
        <p:spPr>
          <a:xfrm>
            <a:off x="4758471" y="6256627"/>
            <a:ext cx="1593869" cy="2773073"/>
          </a:xfrm>
          <a:prstGeom prst="rect">
            <a:avLst/>
          </a:prstGeom>
          <a:noFill/>
          <a:ln>
            <a:noFill/>
          </a:ln>
        </p:spPr>
      </p:pic>
      <p:pic>
        <p:nvPicPr>
          <p:cNvPr id="177" name="Google Shape;177;p10"/>
          <p:cNvPicPr preferRelativeResize="0"/>
          <p:nvPr/>
        </p:nvPicPr>
        <p:blipFill rotWithShape="1">
          <a:blip r:embed="rId8">
            <a:alphaModFix/>
          </a:blip>
          <a:srcRect b="0" l="0" r="0" t="0"/>
          <a:stretch/>
        </p:blipFill>
        <p:spPr>
          <a:xfrm>
            <a:off x="3124200" y="6256627"/>
            <a:ext cx="1300241" cy="1224101"/>
          </a:xfrm>
          <a:prstGeom prst="rect">
            <a:avLst/>
          </a:prstGeom>
          <a:noFill/>
          <a:ln>
            <a:noFill/>
          </a:ln>
        </p:spPr>
      </p:pic>
      <p:pic>
        <p:nvPicPr>
          <p:cNvPr id="178" name="Google Shape;178;p10"/>
          <p:cNvPicPr preferRelativeResize="0"/>
          <p:nvPr/>
        </p:nvPicPr>
        <p:blipFill rotWithShape="1">
          <a:blip r:embed="rId9">
            <a:alphaModFix/>
          </a:blip>
          <a:srcRect b="0" l="0" r="0" t="0"/>
          <a:stretch/>
        </p:blipFill>
        <p:spPr>
          <a:xfrm>
            <a:off x="15027781" y="2264291"/>
            <a:ext cx="804451" cy="775592"/>
          </a:xfrm>
          <a:prstGeom prst="rect">
            <a:avLst/>
          </a:prstGeom>
          <a:noFill/>
          <a:ln>
            <a:noFill/>
          </a:ln>
        </p:spPr>
      </p:pic>
      <p:sp>
        <p:nvSpPr>
          <p:cNvPr id="179" name="Google Shape;179;p10"/>
          <p:cNvSpPr/>
          <p:nvPr/>
        </p:nvSpPr>
        <p:spPr>
          <a:xfrm>
            <a:off x="2514600" y="6134100"/>
            <a:ext cx="8839200" cy="2895600"/>
          </a:xfrm>
          <a:custGeom>
            <a:rect b="b" l="l" r="r" t="t"/>
            <a:pathLst>
              <a:path extrusionOk="0" fill="none" h="2895600" w="8839200">
                <a:moveTo>
                  <a:pt x="0" y="0"/>
                </a:moveTo>
                <a:cubicBezTo>
                  <a:pt x="190356" y="-54913"/>
                  <a:pt x="361896" y="58481"/>
                  <a:pt x="589280" y="0"/>
                </a:cubicBezTo>
                <a:cubicBezTo>
                  <a:pt x="816664" y="-58481"/>
                  <a:pt x="1049849" y="57451"/>
                  <a:pt x="1178560" y="0"/>
                </a:cubicBezTo>
                <a:cubicBezTo>
                  <a:pt x="1307271" y="-57451"/>
                  <a:pt x="1353515" y="14550"/>
                  <a:pt x="1502664" y="0"/>
                </a:cubicBezTo>
                <a:cubicBezTo>
                  <a:pt x="1651813" y="-14550"/>
                  <a:pt x="1964756" y="34423"/>
                  <a:pt x="2091944" y="0"/>
                </a:cubicBezTo>
                <a:cubicBezTo>
                  <a:pt x="2219132" y="-34423"/>
                  <a:pt x="2587751" y="32615"/>
                  <a:pt x="2858008" y="0"/>
                </a:cubicBezTo>
                <a:cubicBezTo>
                  <a:pt x="3128265" y="-32615"/>
                  <a:pt x="3179763" y="19908"/>
                  <a:pt x="3358896" y="0"/>
                </a:cubicBezTo>
                <a:cubicBezTo>
                  <a:pt x="3538029" y="-19908"/>
                  <a:pt x="3731957" y="34671"/>
                  <a:pt x="3859784" y="0"/>
                </a:cubicBezTo>
                <a:cubicBezTo>
                  <a:pt x="3987611" y="-34671"/>
                  <a:pt x="4194507" y="68002"/>
                  <a:pt x="4449064" y="0"/>
                </a:cubicBezTo>
                <a:cubicBezTo>
                  <a:pt x="4703621" y="-68002"/>
                  <a:pt x="4872526" y="79215"/>
                  <a:pt x="5126736" y="0"/>
                </a:cubicBezTo>
                <a:cubicBezTo>
                  <a:pt x="5380946" y="-79215"/>
                  <a:pt x="5571870" y="47305"/>
                  <a:pt x="5804408" y="0"/>
                </a:cubicBezTo>
                <a:cubicBezTo>
                  <a:pt x="6036946" y="-47305"/>
                  <a:pt x="6305386" y="9017"/>
                  <a:pt x="6482080" y="0"/>
                </a:cubicBezTo>
                <a:cubicBezTo>
                  <a:pt x="6658774" y="-9017"/>
                  <a:pt x="6921827" y="39770"/>
                  <a:pt x="7248144" y="0"/>
                </a:cubicBezTo>
                <a:cubicBezTo>
                  <a:pt x="7574461" y="-39770"/>
                  <a:pt x="7625448" y="2435"/>
                  <a:pt x="7837424" y="0"/>
                </a:cubicBezTo>
                <a:cubicBezTo>
                  <a:pt x="8049400" y="-2435"/>
                  <a:pt x="8403954" y="20695"/>
                  <a:pt x="8839200" y="0"/>
                </a:cubicBezTo>
                <a:cubicBezTo>
                  <a:pt x="8884392" y="199764"/>
                  <a:pt x="8775255" y="356239"/>
                  <a:pt x="8839200" y="579120"/>
                </a:cubicBezTo>
                <a:cubicBezTo>
                  <a:pt x="8903145" y="802001"/>
                  <a:pt x="8828890" y="944586"/>
                  <a:pt x="8839200" y="1216152"/>
                </a:cubicBezTo>
                <a:cubicBezTo>
                  <a:pt x="8849510" y="1487718"/>
                  <a:pt x="8799599" y="1680783"/>
                  <a:pt x="8839200" y="1824228"/>
                </a:cubicBezTo>
                <a:cubicBezTo>
                  <a:pt x="8878801" y="1967673"/>
                  <a:pt x="8819553" y="2586007"/>
                  <a:pt x="8839200" y="2895600"/>
                </a:cubicBezTo>
                <a:cubicBezTo>
                  <a:pt x="8632830" y="2940956"/>
                  <a:pt x="8403277" y="2866913"/>
                  <a:pt x="8161528" y="2895600"/>
                </a:cubicBezTo>
                <a:cubicBezTo>
                  <a:pt x="7919779" y="2924287"/>
                  <a:pt x="7775213" y="2886199"/>
                  <a:pt x="7660640" y="2895600"/>
                </a:cubicBezTo>
                <a:cubicBezTo>
                  <a:pt x="7546067" y="2905001"/>
                  <a:pt x="7305916" y="2861964"/>
                  <a:pt x="7159752" y="2895600"/>
                </a:cubicBezTo>
                <a:cubicBezTo>
                  <a:pt x="7013588" y="2929236"/>
                  <a:pt x="6703884" y="2866849"/>
                  <a:pt x="6482080" y="2895600"/>
                </a:cubicBezTo>
                <a:cubicBezTo>
                  <a:pt x="6260276" y="2924351"/>
                  <a:pt x="6156958" y="2826132"/>
                  <a:pt x="5892800" y="2895600"/>
                </a:cubicBezTo>
                <a:cubicBezTo>
                  <a:pt x="5628642" y="2965068"/>
                  <a:pt x="5649969" y="2865054"/>
                  <a:pt x="5568696" y="2895600"/>
                </a:cubicBezTo>
                <a:cubicBezTo>
                  <a:pt x="5487423" y="2926146"/>
                  <a:pt x="5223214" y="2849536"/>
                  <a:pt x="5067808" y="2895600"/>
                </a:cubicBezTo>
                <a:cubicBezTo>
                  <a:pt x="4912402" y="2941664"/>
                  <a:pt x="4558501" y="2830272"/>
                  <a:pt x="4390136" y="2895600"/>
                </a:cubicBezTo>
                <a:cubicBezTo>
                  <a:pt x="4221771" y="2960928"/>
                  <a:pt x="4122599" y="2890225"/>
                  <a:pt x="3977640" y="2895600"/>
                </a:cubicBezTo>
                <a:cubicBezTo>
                  <a:pt x="3832681" y="2900975"/>
                  <a:pt x="3437405" y="2839668"/>
                  <a:pt x="3211576" y="2895600"/>
                </a:cubicBezTo>
                <a:cubicBezTo>
                  <a:pt x="2985747" y="2951532"/>
                  <a:pt x="2764909" y="2820670"/>
                  <a:pt x="2445512" y="2895600"/>
                </a:cubicBezTo>
                <a:cubicBezTo>
                  <a:pt x="2126115" y="2970530"/>
                  <a:pt x="2041554" y="2886365"/>
                  <a:pt x="1856232" y="2895600"/>
                </a:cubicBezTo>
                <a:cubicBezTo>
                  <a:pt x="1670910" y="2904835"/>
                  <a:pt x="1251701" y="2858010"/>
                  <a:pt x="1090168" y="2895600"/>
                </a:cubicBezTo>
                <a:cubicBezTo>
                  <a:pt x="928635" y="2933190"/>
                  <a:pt x="793145" y="2852277"/>
                  <a:pt x="500888" y="2895600"/>
                </a:cubicBezTo>
                <a:cubicBezTo>
                  <a:pt x="208631" y="2938923"/>
                  <a:pt x="198264" y="2890710"/>
                  <a:pt x="0" y="2895600"/>
                </a:cubicBezTo>
                <a:cubicBezTo>
                  <a:pt x="-24699" y="2762731"/>
                  <a:pt x="6859" y="2611408"/>
                  <a:pt x="0" y="2403348"/>
                </a:cubicBezTo>
                <a:cubicBezTo>
                  <a:pt x="-6859" y="2195288"/>
                  <a:pt x="33763" y="2114813"/>
                  <a:pt x="0" y="1882140"/>
                </a:cubicBezTo>
                <a:cubicBezTo>
                  <a:pt x="-33763" y="1649467"/>
                  <a:pt x="1137" y="1599905"/>
                  <a:pt x="0" y="1360932"/>
                </a:cubicBezTo>
                <a:cubicBezTo>
                  <a:pt x="-1137" y="1121959"/>
                  <a:pt x="34298" y="1072620"/>
                  <a:pt x="0" y="810768"/>
                </a:cubicBezTo>
                <a:cubicBezTo>
                  <a:pt x="-34298" y="548916"/>
                  <a:pt x="90622" y="270893"/>
                  <a:pt x="0" y="0"/>
                </a:cubicBezTo>
                <a:close/>
              </a:path>
              <a:path extrusionOk="0" h="2895600" w="8839200">
                <a:moveTo>
                  <a:pt x="0" y="0"/>
                </a:moveTo>
                <a:cubicBezTo>
                  <a:pt x="178600" y="-52722"/>
                  <a:pt x="366825" y="5546"/>
                  <a:pt x="500888" y="0"/>
                </a:cubicBezTo>
                <a:cubicBezTo>
                  <a:pt x="634951" y="-5546"/>
                  <a:pt x="739691" y="18943"/>
                  <a:pt x="824992" y="0"/>
                </a:cubicBezTo>
                <a:cubicBezTo>
                  <a:pt x="910293" y="-18943"/>
                  <a:pt x="1320892" y="71199"/>
                  <a:pt x="1591056" y="0"/>
                </a:cubicBezTo>
                <a:cubicBezTo>
                  <a:pt x="1861220" y="-71199"/>
                  <a:pt x="1869761" y="50952"/>
                  <a:pt x="2091944" y="0"/>
                </a:cubicBezTo>
                <a:cubicBezTo>
                  <a:pt x="2314127" y="-50952"/>
                  <a:pt x="2352390" y="58656"/>
                  <a:pt x="2592832" y="0"/>
                </a:cubicBezTo>
                <a:cubicBezTo>
                  <a:pt x="2833274" y="-58656"/>
                  <a:pt x="3026151" y="26294"/>
                  <a:pt x="3358896" y="0"/>
                </a:cubicBezTo>
                <a:cubicBezTo>
                  <a:pt x="3691641" y="-26294"/>
                  <a:pt x="3612573" y="49361"/>
                  <a:pt x="3771392" y="0"/>
                </a:cubicBezTo>
                <a:cubicBezTo>
                  <a:pt x="3930211" y="-49361"/>
                  <a:pt x="4157466" y="47521"/>
                  <a:pt x="4537456" y="0"/>
                </a:cubicBezTo>
                <a:cubicBezTo>
                  <a:pt x="4917446" y="-47521"/>
                  <a:pt x="4975208" y="13911"/>
                  <a:pt x="5303520" y="0"/>
                </a:cubicBezTo>
                <a:cubicBezTo>
                  <a:pt x="5631832" y="-13911"/>
                  <a:pt x="5631945" y="4842"/>
                  <a:pt x="5892800" y="0"/>
                </a:cubicBezTo>
                <a:cubicBezTo>
                  <a:pt x="6153655" y="-4842"/>
                  <a:pt x="6402900" y="42009"/>
                  <a:pt x="6658864" y="0"/>
                </a:cubicBezTo>
                <a:cubicBezTo>
                  <a:pt x="6914828" y="-42009"/>
                  <a:pt x="7026888" y="1634"/>
                  <a:pt x="7159752" y="0"/>
                </a:cubicBezTo>
                <a:cubicBezTo>
                  <a:pt x="7292616" y="-1634"/>
                  <a:pt x="7463549" y="41236"/>
                  <a:pt x="7660640" y="0"/>
                </a:cubicBezTo>
                <a:cubicBezTo>
                  <a:pt x="7857731" y="-41236"/>
                  <a:pt x="8093063" y="62612"/>
                  <a:pt x="8338312" y="0"/>
                </a:cubicBezTo>
                <a:cubicBezTo>
                  <a:pt x="8583561" y="-62612"/>
                  <a:pt x="8681480" y="51744"/>
                  <a:pt x="8839200" y="0"/>
                </a:cubicBezTo>
                <a:cubicBezTo>
                  <a:pt x="8862917" y="299692"/>
                  <a:pt x="8765424" y="338712"/>
                  <a:pt x="8839200" y="637032"/>
                </a:cubicBezTo>
                <a:cubicBezTo>
                  <a:pt x="8912976" y="935352"/>
                  <a:pt x="8809603" y="1065319"/>
                  <a:pt x="8839200" y="1245108"/>
                </a:cubicBezTo>
                <a:cubicBezTo>
                  <a:pt x="8868797" y="1424897"/>
                  <a:pt x="8774122" y="1636737"/>
                  <a:pt x="8839200" y="1853184"/>
                </a:cubicBezTo>
                <a:cubicBezTo>
                  <a:pt x="8904278" y="2069631"/>
                  <a:pt x="8789506" y="2676920"/>
                  <a:pt x="8839200" y="2895600"/>
                </a:cubicBezTo>
                <a:cubicBezTo>
                  <a:pt x="8710165" y="2919580"/>
                  <a:pt x="8646085" y="2870864"/>
                  <a:pt x="8515096" y="2895600"/>
                </a:cubicBezTo>
                <a:cubicBezTo>
                  <a:pt x="8384107" y="2920336"/>
                  <a:pt x="7939851" y="2833830"/>
                  <a:pt x="7749032" y="2895600"/>
                </a:cubicBezTo>
                <a:cubicBezTo>
                  <a:pt x="7558213" y="2957370"/>
                  <a:pt x="7353140" y="2840456"/>
                  <a:pt x="7159752" y="2895600"/>
                </a:cubicBezTo>
                <a:cubicBezTo>
                  <a:pt x="6966364" y="2950744"/>
                  <a:pt x="6948732" y="2858950"/>
                  <a:pt x="6747256" y="2895600"/>
                </a:cubicBezTo>
                <a:cubicBezTo>
                  <a:pt x="6545780" y="2932250"/>
                  <a:pt x="6431357" y="2885033"/>
                  <a:pt x="6157976" y="2895600"/>
                </a:cubicBezTo>
                <a:cubicBezTo>
                  <a:pt x="5884595" y="2906167"/>
                  <a:pt x="5966377" y="2881200"/>
                  <a:pt x="5833872" y="2895600"/>
                </a:cubicBezTo>
                <a:cubicBezTo>
                  <a:pt x="5701367" y="2910000"/>
                  <a:pt x="5619679" y="2892714"/>
                  <a:pt x="5509768" y="2895600"/>
                </a:cubicBezTo>
                <a:cubicBezTo>
                  <a:pt x="5399857" y="2898486"/>
                  <a:pt x="5070506" y="2885226"/>
                  <a:pt x="4920488" y="2895600"/>
                </a:cubicBezTo>
                <a:cubicBezTo>
                  <a:pt x="4770470" y="2905974"/>
                  <a:pt x="4628600" y="2889099"/>
                  <a:pt x="4507992" y="2895600"/>
                </a:cubicBezTo>
                <a:cubicBezTo>
                  <a:pt x="4387384" y="2902101"/>
                  <a:pt x="4130569" y="2857990"/>
                  <a:pt x="3830320" y="2895600"/>
                </a:cubicBezTo>
                <a:cubicBezTo>
                  <a:pt x="3530071" y="2933210"/>
                  <a:pt x="3598305" y="2854326"/>
                  <a:pt x="3417824" y="2895600"/>
                </a:cubicBezTo>
                <a:cubicBezTo>
                  <a:pt x="3237343" y="2936874"/>
                  <a:pt x="3030874" y="2865831"/>
                  <a:pt x="2740152" y="2895600"/>
                </a:cubicBezTo>
                <a:cubicBezTo>
                  <a:pt x="2449430" y="2925369"/>
                  <a:pt x="2538792" y="2858519"/>
                  <a:pt x="2416048" y="2895600"/>
                </a:cubicBezTo>
                <a:cubicBezTo>
                  <a:pt x="2293304" y="2932681"/>
                  <a:pt x="2035570" y="2838470"/>
                  <a:pt x="1738376" y="2895600"/>
                </a:cubicBezTo>
                <a:cubicBezTo>
                  <a:pt x="1441182" y="2952730"/>
                  <a:pt x="1422351" y="2884826"/>
                  <a:pt x="1325880" y="2895600"/>
                </a:cubicBezTo>
                <a:cubicBezTo>
                  <a:pt x="1229409" y="2906374"/>
                  <a:pt x="1143825" y="2877946"/>
                  <a:pt x="1001776" y="2895600"/>
                </a:cubicBezTo>
                <a:cubicBezTo>
                  <a:pt x="859727" y="2913254"/>
                  <a:pt x="790401" y="2868554"/>
                  <a:pt x="589280" y="2895600"/>
                </a:cubicBezTo>
                <a:cubicBezTo>
                  <a:pt x="388159" y="2922646"/>
                  <a:pt x="257434" y="2867306"/>
                  <a:pt x="0" y="2895600"/>
                </a:cubicBezTo>
                <a:cubicBezTo>
                  <a:pt x="-23541" y="2782699"/>
                  <a:pt x="46430" y="2590691"/>
                  <a:pt x="0" y="2374392"/>
                </a:cubicBezTo>
                <a:cubicBezTo>
                  <a:pt x="-46430" y="2158093"/>
                  <a:pt x="20966" y="2013714"/>
                  <a:pt x="0" y="1882140"/>
                </a:cubicBezTo>
                <a:cubicBezTo>
                  <a:pt x="-20966" y="1750566"/>
                  <a:pt x="36153" y="1490186"/>
                  <a:pt x="0" y="1389888"/>
                </a:cubicBezTo>
                <a:cubicBezTo>
                  <a:pt x="-36153" y="1289590"/>
                  <a:pt x="39667" y="1012245"/>
                  <a:pt x="0" y="781812"/>
                </a:cubicBezTo>
                <a:cubicBezTo>
                  <a:pt x="-39667" y="551379"/>
                  <a:pt x="80338" y="360713"/>
                  <a:pt x="0" y="0"/>
                </a:cubicBezTo>
                <a:close/>
              </a:path>
            </a:pathLst>
          </a:custGeom>
          <a:solidFill>
            <a:srgbClr val="A6F542">
              <a:alpha val="2000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p>
        </p:txBody>
      </p:sp>
      <p:sp>
        <p:nvSpPr>
          <p:cNvPr id="180" name="Google Shape;180;p10"/>
          <p:cNvSpPr/>
          <p:nvPr/>
        </p:nvSpPr>
        <p:spPr>
          <a:xfrm>
            <a:off x="12801600" y="2095500"/>
            <a:ext cx="3200400" cy="6705600"/>
          </a:xfrm>
          <a:custGeom>
            <a:rect b="b" l="l" r="r" t="t"/>
            <a:pathLst>
              <a:path extrusionOk="0" fill="none" h="6705600" w="3200400">
                <a:moveTo>
                  <a:pt x="0" y="0"/>
                </a:moveTo>
                <a:cubicBezTo>
                  <a:pt x="229446" y="-46107"/>
                  <a:pt x="252246" y="48961"/>
                  <a:pt x="469392" y="0"/>
                </a:cubicBezTo>
                <a:cubicBezTo>
                  <a:pt x="686538" y="-48961"/>
                  <a:pt x="780399" y="40082"/>
                  <a:pt x="1002792" y="0"/>
                </a:cubicBezTo>
                <a:cubicBezTo>
                  <a:pt x="1225185" y="-40082"/>
                  <a:pt x="1442184" y="51490"/>
                  <a:pt x="1568196" y="0"/>
                </a:cubicBezTo>
                <a:cubicBezTo>
                  <a:pt x="1694208" y="-51490"/>
                  <a:pt x="1884310" y="35881"/>
                  <a:pt x="2005584" y="0"/>
                </a:cubicBezTo>
                <a:cubicBezTo>
                  <a:pt x="2126858" y="-35881"/>
                  <a:pt x="2307852" y="40211"/>
                  <a:pt x="2442972" y="0"/>
                </a:cubicBezTo>
                <a:cubicBezTo>
                  <a:pt x="2578092" y="-40211"/>
                  <a:pt x="2852821" y="4410"/>
                  <a:pt x="3200400" y="0"/>
                </a:cubicBezTo>
                <a:cubicBezTo>
                  <a:pt x="3242923" y="158352"/>
                  <a:pt x="3146373" y="358595"/>
                  <a:pt x="3200400" y="558800"/>
                </a:cubicBezTo>
                <a:cubicBezTo>
                  <a:pt x="3254427" y="759005"/>
                  <a:pt x="3145811" y="1059453"/>
                  <a:pt x="3200400" y="1184656"/>
                </a:cubicBezTo>
                <a:cubicBezTo>
                  <a:pt x="3254989" y="1309859"/>
                  <a:pt x="3175783" y="1535442"/>
                  <a:pt x="3200400" y="1676400"/>
                </a:cubicBezTo>
                <a:cubicBezTo>
                  <a:pt x="3225017" y="1817358"/>
                  <a:pt x="3138837" y="2069064"/>
                  <a:pt x="3200400" y="2302256"/>
                </a:cubicBezTo>
                <a:cubicBezTo>
                  <a:pt x="3261963" y="2535448"/>
                  <a:pt x="3189391" y="2532199"/>
                  <a:pt x="3200400" y="2726944"/>
                </a:cubicBezTo>
                <a:cubicBezTo>
                  <a:pt x="3211409" y="2921689"/>
                  <a:pt x="3168057" y="3152262"/>
                  <a:pt x="3200400" y="3285744"/>
                </a:cubicBezTo>
                <a:cubicBezTo>
                  <a:pt x="3232743" y="3419226"/>
                  <a:pt x="3186883" y="3470467"/>
                  <a:pt x="3200400" y="3643376"/>
                </a:cubicBezTo>
                <a:cubicBezTo>
                  <a:pt x="3213917" y="3816285"/>
                  <a:pt x="3166970" y="4006852"/>
                  <a:pt x="3200400" y="4336288"/>
                </a:cubicBezTo>
                <a:cubicBezTo>
                  <a:pt x="3233830" y="4665724"/>
                  <a:pt x="3197342" y="4777284"/>
                  <a:pt x="3200400" y="4895088"/>
                </a:cubicBezTo>
                <a:cubicBezTo>
                  <a:pt x="3203458" y="5012892"/>
                  <a:pt x="3135899" y="5447953"/>
                  <a:pt x="3200400" y="5588000"/>
                </a:cubicBezTo>
                <a:cubicBezTo>
                  <a:pt x="3264901" y="5728047"/>
                  <a:pt x="3178762" y="5866857"/>
                  <a:pt x="3200400" y="6079744"/>
                </a:cubicBezTo>
                <a:cubicBezTo>
                  <a:pt x="3222038" y="6292631"/>
                  <a:pt x="3185267" y="6493311"/>
                  <a:pt x="3200400" y="6705600"/>
                </a:cubicBezTo>
                <a:cubicBezTo>
                  <a:pt x="3062943" y="6729931"/>
                  <a:pt x="2879858" y="6683583"/>
                  <a:pt x="2667000" y="6705600"/>
                </a:cubicBezTo>
                <a:cubicBezTo>
                  <a:pt x="2454142" y="6727617"/>
                  <a:pt x="2350011" y="6671325"/>
                  <a:pt x="2133600" y="6705600"/>
                </a:cubicBezTo>
                <a:cubicBezTo>
                  <a:pt x="1917189" y="6739875"/>
                  <a:pt x="1857786" y="6694205"/>
                  <a:pt x="1696212" y="6705600"/>
                </a:cubicBezTo>
                <a:cubicBezTo>
                  <a:pt x="1534638" y="6716995"/>
                  <a:pt x="1390636" y="6654224"/>
                  <a:pt x="1162812" y="6705600"/>
                </a:cubicBezTo>
                <a:cubicBezTo>
                  <a:pt x="934988" y="6756976"/>
                  <a:pt x="794775" y="6683370"/>
                  <a:pt x="661416" y="6705600"/>
                </a:cubicBezTo>
                <a:cubicBezTo>
                  <a:pt x="528057" y="6727830"/>
                  <a:pt x="244374" y="6671793"/>
                  <a:pt x="0" y="6705600"/>
                </a:cubicBezTo>
                <a:cubicBezTo>
                  <a:pt x="-20347" y="6483987"/>
                  <a:pt x="38558" y="6323636"/>
                  <a:pt x="0" y="6213856"/>
                </a:cubicBezTo>
                <a:cubicBezTo>
                  <a:pt x="-38558" y="6104076"/>
                  <a:pt x="15076" y="5748050"/>
                  <a:pt x="0" y="5520944"/>
                </a:cubicBezTo>
                <a:cubicBezTo>
                  <a:pt x="-15076" y="5293838"/>
                  <a:pt x="47713" y="5067239"/>
                  <a:pt x="0" y="4895088"/>
                </a:cubicBezTo>
                <a:cubicBezTo>
                  <a:pt x="-47713" y="4722937"/>
                  <a:pt x="56579" y="4605296"/>
                  <a:pt x="0" y="4403344"/>
                </a:cubicBezTo>
                <a:cubicBezTo>
                  <a:pt x="-56579" y="4201392"/>
                  <a:pt x="14470" y="4153364"/>
                  <a:pt x="0" y="4045712"/>
                </a:cubicBezTo>
                <a:cubicBezTo>
                  <a:pt x="-14470" y="3938060"/>
                  <a:pt x="33934" y="3759894"/>
                  <a:pt x="0" y="3553968"/>
                </a:cubicBezTo>
                <a:cubicBezTo>
                  <a:pt x="-33934" y="3348042"/>
                  <a:pt x="71572" y="3208157"/>
                  <a:pt x="0" y="2928112"/>
                </a:cubicBezTo>
                <a:cubicBezTo>
                  <a:pt x="-71572" y="2648067"/>
                  <a:pt x="66271" y="2402375"/>
                  <a:pt x="0" y="2235200"/>
                </a:cubicBezTo>
                <a:cubicBezTo>
                  <a:pt x="-66271" y="2068025"/>
                  <a:pt x="31942" y="1968811"/>
                  <a:pt x="0" y="1877568"/>
                </a:cubicBezTo>
                <a:cubicBezTo>
                  <a:pt x="-31942" y="1786325"/>
                  <a:pt x="4340" y="1637695"/>
                  <a:pt x="0" y="1519936"/>
                </a:cubicBezTo>
                <a:cubicBezTo>
                  <a:pt x="-4340" y="1402177"/>
                  <a:pt x="21706" y="1005309"/>
                  <a:pt x="0" y="827024"/>
                </a:cubicBezTo>
                <a:cubicBezTo>
                  <a:pt x="-21706" y="648739"/>
                  <a:pt x="47675" y="242991"/>
                  <a:pt x="0" y="0"/>
                </a:cubicBezTo>
                <a:close/>
              </a:path>
              <a:path extrusionOk="0" h="6705600" w="3200400">
                <a:moveTo>
                  <a:pt x="0" y="0"/>
                </a:moveTo>
                <a:cubicBezTo>
                  <a:pt x="116683" y="-48455"/>
                  <a:pt x="380502" y="8351"/>
                  <a:pt x="501396" y="0"/>
                </a:cubicBezTo>
                <a:cubicBezTo>
                  <a:pt x="622290" y="-8351"/>
                  <a:pt x="797595" y="41681"/>
                  <a:pt x="938784" y="0"/>
                </a:cubicBezTo>
                <a:cubicBezTo>
                  <a:pt x="1079973" y="-41681"/>
                  <a:pt x="1385052" y="58031"/>
                  <a:pt x="1536192" y="0"/>
                </a:cubicBezTo>
                <a:cubicBezTo>
                  <a:pt x="1687332" y="-58031"/>
                  <a:pt x="1863320" y="40162"/>
                  <a:pt x="2037588" y="0"/>
                </a:cubicBezTo>
                <a:cubicBezTo>
                  <a:pt x="2211856" y="-40162"/>
                  <a:pt x="2315364" y="18240"/>
                  <a:pt x="2538984" y="0"/>
                </a:cubicBezTo>
                <a:cubicBezTo>
                  <a:pt x="2762604" y="-18240"/>
                  <a:pt x="2975307" y="75062"/>
                  <a:pt x="3200400" y="0"/>
                </a:cubicBezTo>
                <a:cubicBezTo>
                  <a:pt x="3245649" y="174798"/>
                  <a:pt x="3158568" y="221861"/>
                  <a:pt x="3200400" y="424688"/>
                </a:cubicBezTo>
                <a:cubicBezTo>
                  <a:pt x="3242232" y="627515"/>
                  <a:pt x="3159463" y="757430"/>
                  <a:pt x="3200400" y="983488"/>
                </a:cubicBezTo>
                <a:cubicBezTo>
                  <a:pt x="3241337" y="1209546"/>
                  <a:pt x="3176576" y="1303613"/>
                  <a:pt x="3200400" y="1408176"/>
                </a:cubicBezTo>
                <a:cubicBezTo>
                  <a:pt x="3224224" y="1512739"/>
                  <a:pt x="3192733" y="1712210"/>
                  <a:pt x="3200400" y="1832864"/>
                </a:cubicBezTo>
                <a:cubicBezTo>
                  <a:pt x="3208067" y="1953518"/>
                  <a:pt x="3173829" y="2198811"/>
                  <a:pt x="3200400" y="2391664"/>
                </a:cubicBezTo>
                <a:cubicBezTo>
                  <a:pt x="3226971" y="2584517"/>
                  <a:pt x="3173447" y="2858537"/>
                  <a:pt x="3200400" y="3017520"/>
                </a:cubicBezTo>
                <a:cubicBezTo>
                  <a:pt x="3227353" y="3176503"/>
                  <a:pt x="3173072" y="3205593"/>
                  <a:pt x="3200400" y="3375152"/>
                </a:cubicBezTo>
                <a:cubicBezTo>
                  <a:pt x="3227728" y="3544711"/>
                  <a:pt x="3154249" y="3687528"/>
                  <a:pt x="3200400" y="3933952"/>
                </a:cubicBezTo>
                <a:cubicBezTo>
                  <a:pt x="3246551" y="4180376"/>
                  <a:pt x="3133877" y="4294895"/>
                  <a:pt x="3200400" y="4492752"/>
                </a:cubicBezTo>
                <a:cubicBezTo>
                  <a:pt x="3266923" y="4690609"/>
                  <a:pt x="3156129" y="4939579"/>
                  <a:pt x="3200400" y="5051552"/>
                </a:cubicBezTo>
                <a:cubicBezTo>
                  <a:pt x="3244671" y="5163525"/>
                  <a:pt x="3150320" y="5383722"/>
                  <a:pt x="3200400" y="5677408"/>
                </a:cubicBezTo>
                <a:cubicBezTo>
                  <a:pt x="3250480" y="5971094"/>
                  <a:pt x="3170496" y="6383953"/>
                  <a:pt x="3200400" y="6705600"/>
                </a:cubicBezTo>
                <a:cubicBezTo>
                  <a:pt x="3060228" y="6717354"/>
                  <a:pt x="2857426" y="6700591"/>
                  <a:pt x="2634996" y="6705600"/>
                </a:cubicBezTo>
                <a:cubicBezTo>
                  <a:pt x="2412566" y="6710609"/>
                  <a:pt x="2343053" y="6705005"/>
                  <a:pt x="2165604" y="6705600"/>
                </a:cubicBezTo>
                <a:cubicBezTo>
                  <a:pt x="1988155" y="6706195"/>
                  <a:pt x="1865467" y="6642855"/>
                  <a:pt x="1568196" y="6705600"/>
                </a:cubicBezTo>
                <a:cubicBezTo>
                  <a:pt x="1270925" y="6768345"/>
                  <a:pt x="1273536" y="6643141"/>
                  <a:pt x="1034796" y="6705600"/>
                </a:cubicBezTo>
                <a:cubicBezTo>
                  <a:pt x="796056" y="6768059"/>
                  <a:pt x="694555" y="6663829"/>
                  <a:pt x="565404" y="6705600"/>
                </a:cubicBezTo>
                <a:cubicBezTo>
                  <a:pt x="436253" y="6747371"/>
                  <a:pt x="115782" y="6649252"/>
                  <a:pt x="0" y="6705600"/>
                </a:cubicBezTo>
                <a:cubicBezTo>
                  <a:pt x="-24492" y="6628818"/>
                  <a:pt x="36835" y="6509576"/>
                  <a:pt x="0" y="6347968"/>
                </a:cubicBezTo>
                <a:cubicBezTo>
                  <a:pt x="-36835" y="6186360"/>
                  <a:pt x="40579" y="6065918"/>
                  <a:pt x="0" y="5990336"/>
                </a:cubicBezTo>
                <a:cubicBezTo>
                  <a:pt x="-40579" y="5914754"/>
                  <a:pt x="34143" y="5665116"/>
                  <a:pt x="0" y="5364480"/>
                </a:cubicBezTo>
                <a:cubicBezTo>
                  <a:pt x="-34143" y="5063844"/>
                  <a:pt x="37229" y="5142828"/>
                  <a:pt x="0" y="4939792"/>
                </a:cubicBezTo>
                <a:cubicBezTo>
                  <a:pt x="-37229" y="4736756"/>
                  <a:pt x="6139" y="4444728"/>
                  <a:pt x="0" y="4246880"/>
                </a:cubicBezTo>
                <a:cubicBezTo>
                  <a:pt x="-6139" y="4049032"/>
                  <a:pt x="55486" y="3965904"/>
                  <a:pt x="0" y="3755136"/>
                </a:cubicBezTo>
                <a:cubicBezTo>
                  <a:pt x="-55486" y="3544368"/>
                  <a:pt x="10199" y="3469074"/>
                  <a:pt x="0" y="3397504"/>
                </a:cubicBezTo>
                <a:cubicBezTo>
                  <a:pt x="-10199" y="3325934"/>
                  <a:pt x="49743" y="3007808"/>
                  <a:pt x="0" y="2771648"/>
                </a:cubicBezTo>
                <a:cubicBezTo>
                  <a:pt x="-49743" y="2535488"/>
                  <a:pt x="47883" y="2472330"/>
                  <a:pt x="0" y="2346960"/>
                </a:cubicBezTo>
                <a:cubicBezTo>
                  <a:pt x="-47883" y="2221590"/>
                  <a:pt x="23976" y="1859561"/>
                  <a:pt x="0" y="1721104"/>
                </a:cubicBezTo>
                <a:cubicBezTo>
                  <a:pt x="-23976" y="1582647"/>
                  <a:pt x="64798" y="1363973"/>
                  <a:pt x="0" y="1028192"/>
                </a:cubicBezTo>
                <a:cubicBezTo>
                  <a:pt x="-64798" y="692411"/>
                  <a:pt x="47157" y="758163"/>
                  <a:pt x="0" y="536448"/>
                </a:cubicBezTo>
                <a:cubicBezTo>
                  <a:pt x="-47157" y="314733"/>
                  <a:pt x="54398" y="148285"/>
                  <a:pt x="0" y="0"/>
                </a:cubicBezTo>
                <a:close/>
              </a:path>
            </a:pathLst>
          </a:custGeom>
          <a:solidFill>
            <a:srgbClr val="A6F542">
              <a:alpha val="2000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nvSpPr>
        <p:spPr>
          <a:xfrm>
            <a:off x="1371600" y="2171700"/>
            <a:ext cx="722811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Sources</a:t>
            </a:r>
            <a:endParaRPr/>
          </a:p>
        </p:txBody>
      </p:sp>
      <p:sp>
        <p:nvSpPr>
          <p:cNvPr id="186" name="Google Shape;186;p11"/>
          <p:cNvSpPr txBox="1"/>
          <p:nvPr/>
        </p:nvSpPr>
        <p:spPr>
          <a:xfrm>
            <a:off x="1371600" y="3162300"/>
            <a:ext cx="160782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rgbClr val="2E75B5"/>
                </a:solidFill>
                <a:latin typeface="Arial"/>
                <a:ea typeface="Arial"/>
                <a:cs typeface="Arial"/>
                <a:sym typeface="Arial"/>
                <a:hlinkClick r:id="rId3">
                  <a:extLst>
                    <a:ext uri="{A12FA001-AC4F-418D-AE19-62706E023703}">
                      <ahyp:hlinkClr val="tx"/>
                    </a:ext>
                  </a:extLst>
                </a:hlinkClick>
              </a:rPr>
              <a:t>https://www.hosteltur.com/comunidad/nota/004928_la-importancia-del-video-en-el-marketing-turistico.html</a:t>
            </a:r>
            <a:endParaRPr sz="2400">
              <a:solidFill>
                <a:srgbClr val="2E75B5"/>
              </a:solidFill>
              <a:latin typeface="Arial"/>
              <a:ea typeface="Arial"/>
              <a:cs typeface="Arial"/>
              <a:sym typeface="Arial"/>
            </a:endParaRPr>
          </a:p>
          <a:p>
            <a:pPr indent="0" lvl="0" marL="0" rtl="0" algn="l">
              <a:spcBef>
                <a:spcPts val="0"/>
              </a:spcBef>
              <a:spcAft>
                <a:spcPts val="0"/>
              </a:spcAft>
              <a:buNone/>
            </a:pPr>
            <a:r>
              <a:t/>
            </a:r>
            <a:endParaRPr i="1" sz="2400">
              <a:solidFill>
                <a:srgbClr val="2E75B5"/>
              </a:solidFill>
              <a:latin typeface="Arial"/>
              <a:ea typeface="Arial"/>
              <a:cs typeface="Arial"/>
              <a:sym typeface="Arial"/>
            </a:endParaRPr>
          </a:p>
          <a:p>
            <a:pPr indent="0" lvl="0" marL="0" rtl="0" algn="l">
              <a:spcBef>
                <a:spcPts val="0"/>
              </a:spcBef>
              <a:spcAft>
                <a:spcPts val="0"/>
              </a:spcAft>
              <a:buNone/>
            </a:pPr>
            <a:r>
              <a:rPr lang="en-US" sz="2400" u="sng">
                <a:solidFill>
                  <a:srgbClr val="2E75B5"/>
                </a:solidFill>
                <a:latin typeface="Arial"/>
                <a:ea typeface="Arial"/>
                <a:cs typeface="Arial"/>
                <a:sym typeface="Arial"/>
                <a:hlinkClick r:id="rId4">
                  <a:extLst>
                    <a:ext uri="{A12FA001-AC4F-418D-AE19-62706E023703}">
                      <ahyp:hlinkClr val="tx"/>
                    </a:ext>
                  </a:extLst>
                </a:hlinkClick>
              </a:rPr>
              <a:t>https://www.iebschool.com/blog/que-es-marketing-turistico-estrategias-marketing-digital/</a:t>
            </a:r>
            <a:endParaRPr sz="2400">
              <a:solidFill>
                <a:srgbClr val="2E75B5"/>
              </a:solidFill>
              <a:latin typeface="Arial"/>
              <a:ea typeface="Arial"/>
              <a:cs typeface="Arial"/>
              <a:sym typeface="Arial"/>
            </a:endParaRPr>
          </a:p>
        </p:txBody>
      </p:sp>
      <p:sp>
        <p:nvSpPr>
          <p:cNvPr id="187" name="Google Shape;187;p11"/>
          <p:cNvSpPr txBox="1"/>
          <p:nvPr/>
        </p:nvSpPr>
        <p:spPr>
          <a:xfrm>
            <a:off x="1364566" y="5253416"/>
            <a:ext cx="91440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rgbClr val="2E75B5"/>
                </a:solidFill>
                <a:latin typeface="Arial"/>
                <a:ea typeface="Arial"/>
                <a:cs typeface="Arial"/>
                <a:sym typeface="Arial"/>
                <a:hlinkClick r:id="rId5">
                  <a:extLst>
                    <a:ext uri="{A12FA001-AC4F-418D-AE19-62706E023703}">
                      <ahyp:hlinkClr val="tx"/>
                    </a:ext>
                  </a:extLst>
                </a:hlinkClick>
              </a:rPr>
              <a:t>https://www.facebook.com/refugiomeicin</a:t>
            </a:r>
            <a:endParaRPr sz="2400">
              <a:solidFill>
                <a:srgbClr val="2E75B5"/>
              </a:solidFill>
              <a:latin typeface="Arial"/>
              <a:ea typeface="Arial"/>
              <a:cs typeface="Arial"/>
              <a:sym typeface="Arial"/>
            </a:endParaRPr>
          </a:p>
        </p:txBody>
      </p:sp>
      <p:sp>
        <p:nvSpPr>
          <p:cNvPr id="188" name="Google Shape;188;p11"/>
          <p:cNvSpPr txBox="1"/>
          <p:nvPr/>
        </p:nvSpPr>
        <p:spPr>
          <a:xfrm>
            <a:off x="1364566" y="5955591"/>
            <a:ext cx="91440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rgbClr val="2E75B5"/>
                </a:solidFill>
                <a:latin typeface="Arial"/>
                <a:ea typeface="Arial"/>
                <a:cs typeface="Arial"/>
                <a:sym typeface="Arial"/>
                <a:hlinkClick r:id="rId6">
                  <a:extLst>
                    <a:ext uri="{A12FA001-AC4F-418D-AE19-62706E023703}">
                      <ahyp:hlinkClr val="tx"/>
                    </a:ext>
                  </a:extLst>
                </a:hlinkClick>
              </a:rPr>
              <a:t>https://www.instagram.com/refugiodelmeicin/</a:t>
            </a:r>
            <a:endParaRPr sz="2400">
              <a:solidFill>
                <a:srgbClr val="2E75B5"/>
              </a:solidFill>
              <a:latin typeface="Arial"/>
              <a:ea typeface="Arial"/>
              <a:cs typeface="Arial"/>
              <a:sym typeface="Arial"/>
            </a:endParaRPr>
          </a:p>
        </p:txBody>
      </p:sp>
      <p:sp>
        <p:nvSpPr>
          <p:cNvPr id="189" name="Google Shape;189;p11"/>
          <p:cNvSpPr txBox="1"/>
          <p:nvPr/>
        </p:nvSpPr>
        <p:spPr>
          <a:xfrm>
            <a:off x="1383323" y="4603139"/>
            <a:ext cx="15551834"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rgbClr val="2E75B5"/>
                </a:solidFill>
                <a:latin typeface="Arial"/>
                <a:ea typeface="Arial"/>
                <a:cs typeface="Arial"/>
                <a:sym typeface="Arial"/>
                <a:hlinkClick r:id="rId7">
                  <a:extLst>
                    <a:ext uri="{A12FA001-AC4F-418D-AE19-62706E023703}">
                      <ahyp:hlinkClr val="tx"/>
                    </a:ext>
                  </a:extLst>
                </a:hlinkClick>
              </a:rPr>
              <a:t>https://www.hosteltur.com/comunidad/004659_5-razones-para-usar-el-video-en-el-sector-turistico.html</a:t>
            </a:r>
            <a:endParaRPr sz="2400">
              <a:solidFill>
                <a:srgbClr val="2E75B5"/>
              </a:solidFill>
              <a:latin typeface="Arial"/>
              <a:ea typeface="Arial"/>
              <a:cs typeface="Arial"/>
              <a:sym typeface="Arial"/>
            </a:endParaRPr>
          </a:p>
        </p:txBody>
      </p:sp>
      <p:sp>
        <p:nvSpPr>
          <p:cNvPr id="190" name="Google Shape;190;p11"/>
          <p:cNvSpPr txBox="1"/>
          <p:nvPr/>
        </p:nvSpPr>
        <p:spPr>
          <a:xfrm>
            <a:off x="1411032" y="6657766"/>
            <a:ext cx="914400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u="sng">
                <a:solidFill>
                  <a:schemeClr val="hlink"/>
                </a:solidFill>
                <a:latin typeface="Arial"/>
                <a:ea typeface="Arial"/>
                <a:cs typeface="Arial"/>
                <a:sym typeface="Arial"/>
                <a:hlinkClick r:id="rId8"/>
              </a:rPr>
              <a:t>https://www.youtube.com/watch?v=8JiGRLWijQY</a:t>
            </a:r>
            <a:endParaRPr sz="2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8" name="Google Shape;78;p2"/>
          <p:cNvSpPr txBox="1"/>
          <p:nvPr/>
        </p:nvSpPr>
        <p:spPr>
          <a:xfrm>
            <a:off x="1132934" y="3837046"/>
            <a:ext cx="7325263"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Define the basics of e-marketing applied to rural entrepreneurship.</a:t>
            </a:r>
            <a:endParaRPr sz="2400">
              <a:latin typeface="Arial"/>
              <a:ea typeface="Arial"/>
              <a:cs typeface="Arial"/>
              <a:sym typeface="Arial"/>
            </a:endParaRPr>
          </a:p>
        </p:txBody>
      </p:sp>
      <p:sp>
        <p:nvSpPr>
          <p:cNvPr id="79" name="Google Shape;79;p2"/>
          <p:cNvSpPr txBox="1"/>
          <p:nvPr/>
        </p:nvSpPr>
        <p:spPr>
          <a:xfrm>
            <a:off x="1132934" y="5306341"/>
            <a:ext cx="7715405"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Acquire practical concepts that can be immediately applied to visual content development.</a:t>
            </a:r>
            <a:endParaRPr sz="2400">
              <a:latin typeface="Arial"/>
              <a:ea typeface="Arial"/>
              <a:cs typeface="Arial"/>
              <a:sym typeface="Arial"/>
            </a:endParaRPr>
          </a:p>
        </p:txBody>
      </p:sp>
      <p:sp>
        <p:nvSpPr>
          <p:cNvPr id="80" name="Google Shape;80;p2"/>
          <p:cNvSpPr txBox="1"/>
          <p:nvPr/>
        </p:nvSpPr>
        <p:spPr>
          <a:xfrm>
            <a:off x="1132934" y="6844830"/>
            <a:ext cx="7100936"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Know the most recommended social networks for producing visual content and how to get the most out of each</a:t>
            </a:r>
            <a:endParaRPr sz="2400">
              <a:latin typeface="Arial"/>
              <a:ea typeface="Arial"/>
              <a:cs typeface="Arial"/>
              <a:sym typeface="Arial"/>
            </a:endParaRPr>
          </a:p>
        </p:txBody>
      </p:sp>
      <p:sp>
        <p:nvSpPr>
          <p:cNvPr id="81" name="Google Shape;81;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30 minutes</a:t>
            </a:r>
            <a:endParaRPr/>
          </a:p>
        </p:txBody>
      </p:sp>
      <p:pic>
        <p:nvPicPr>
          <p:cNvPr id="82" name="Google Shape;82;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3" name="Google Shape;83;p2"/>
          <p:cNvPicPr preferRelativeResize="0"/>
          <p:nvPr/>
        </p:nvPicPr>
        <p:blipFill rotWithShape="1">
          <a:blip r:embed="rId3">
            <a:alphaModFix/>
          </a:blip>
          <a:srcRect b="4810" l="19578" r="22913" t="1844"/>
          <a:stretch/>
        </p:blipFill>
        <p:spPr>
          <a:xfrm>
            <a:off x="604819" y="5571137"/>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36965" y="7055969"/>
            <a:ext cx="447645" cy="408720"/>
          </a:xfrm>
          <a:prstGeom prst="rect">
            <a:avLst/>
          </a:prstGeom>
          <a:noFill/>
          <a:ln>
            <a:noFill/>
          </a:ln>
        </p:spPr>
      </p:pic>
      <p:sp>
        <p:nvSpPr>
          <p:cNvPr id="85" name="Google Shape;85;p2"/>
          <p:cNvSpPr txBox="1"/>
          <p:nvPr/>
        </p:nvSpPr>
        <p:spPr>
          <a:xfrm>
            <a:off x="584037" y="2499594"/>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6" name="Google Shape;86;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7" name="Google Shape;87;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8" name="Google Shape;88;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89" name="Google Shape;89;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90" name="Google Shape;90;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Level 3</a:t>
            </a:r>
            <a:endParaRPr/>
          </a:p>
        </p:txBody>
      </p:sp>
      <p:sp>
        <p:nvSpPr>
          <p:cNvPr id="91" name="Google Shape;91;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2" name="Google Shape;92;p2"/>
          <p:cNvSpPr txBox="1"/>
          <p:nvPr/>
        </p:nvSpPr>
        <p:spPr>
          <a:xfrm>
            <a:off x="9067801" y="7152520"/>
            <a:ext cx="7851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This material was created by the partners of the Erasmus+ </a:t>
            </a:r>
            <a:r>
              <a:rPr lang="en-US" sz="2400"/>
              <a:t>project</a:t>
            </a:r>
            <a:r>
              <a:rPr lang="en-US" sz="2400"/>
              <a:t> “Upskilling Rura</a:t>
            </a:r>
            <a:r>
              <a:rPr lang="en-US" sz="2400">
                <a:highlight>
                  <a:schemeClr val="lt1"/>
                </a:highlight>
              </a:rPr>
              <a:t>l” that will recognise your learning as well. </a:t>
            </a:r>
            <a:endParaRPr>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533400" y="2019300"/>
            <a:ext cx="1173480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watch this short video</a:t>
            </a:r>
            <a:endParaRPr/>
          </a:p>
        </p:txBody>
      </p:sp>
      <p:pic>
        <p:nvPicPr>
          <p:cNvPr id="98" name="Google Shape;98;p3">
            <a:hlinkClick r:id="rId3"/>
          </p:cNvPr>
          <p:cNvPicPr preferRelativeResize="0"/>
          <p:nvPr/>
        </p:nvPicPr>
        <p:blipFill rotWithShape="1">
          <a:blip r:embed="rId4">
            <a:alphaModFix amt="35000"/>
          </a:blip>
          <a:srcRect b="0" l="0" r="0" t="0"/>
          <a:stretch/>
        </p:blipFill>
        <p:spPr>
          <a:xfrm>
            <a:off x="6553200" y="3281391"/>
            <a:ext cx="9095371" cy="4235613"/>
          </a:xfrm>
          <a:custGeom>
            <a:rect b="b" l="l" r="r" t="t"/>
            <a:pathLst>
              <a:path extrusionOk="0" fill="none" h="4235613" w="9095371">
                <a:moveTo>
                  <a:pt x="0" y="0"/>
                </a:moveTo>
                <a:cubicBezTo>
                  <a:pt x="243580" y="-45404"/>
                  <a:pt x="301107" y="28438"/>
                  <a:pt x="568461" y="0"/>
                </a:cubicBezTo>
                <a:cubicBezTo>
                  <a:pt x="835815" y="-28438"/>
                  <a:pt x="933000" y="31582"/>
                  <a:pt x="1045968" y="0"/>
                </a:cubicBezTo>
                <a:cubicBezTo>
                  <a:pt x="1158936" y="-31582"/>
                  <a:pt x="1337038" y="38504"/>
                  <a:pt x="1432521" y="0"/>
                </a:cubicBezTo>
                <a:cubicBezTo>
                  <a:pt x="1528004" y="-38504"/>
                  <a:pt x="1883847" y="45510"/>
                  <a:pt x="2000982" y="0"/>
                </a:cubicBezTo>
                <a:cubicBezTo>
                  <a:pt x="2118117" y="-45510"/>
                  <a:pt x="2256654" y="1022"/>
                  <a:pt x="2478489" y="0"/>
                </a:cubicBezTo>
                <a:cubicBezTo>
                  <a:pt x="2700324" y="-1022"/>
                  <a:pt x="3032482" y="72230"/>
                  <a:pt x="3228857" y="0"/>
                </a:cubicBezTo>
                <a:cubicBezTo>
                  <a:pt x="3425232" y="-72230"/>
                  <a:pt x="3538128" y="53189"/>
                  <a:pt x="3706364" y="0"/>
                </a:cubicBezTo>
                <a:cubicBezTo>
                  <a:pt x="3874600" y="-53189"/>
                  <a:pt x="4104959" y="26471"/>
                  <a:pt x="4365778" y="0"/>
                </a:cubicBezTo>
                <a:cubicBezTo>
                  <a:pt x="4626597" y="-26471"/>
                  <a:pt x="4752126" y="69394"/>
                  <a:pt x="5025192" y="0"/>
                </a:cubicBezTo>
                <a:cubicBezTo>
                  <a:pt x="5298258" y="-69394"/>
                  <a:pt x="5303564" y="23220"/>
                  <a:pt x="5502699" y="0"/>
                </a:cubicBezTo>
                <a:cubicBezTo>
                  <a:pt x="5701834" y="-23220"/>
                  <a:pt x="5972955" y="1715"/>
                  <a:pt x="6253068" y="0"/>
                </a:cubicBezTo>
                <a:cubicBezTo>
                  <a:pt x="6533181" y="-1715"/>
                  <a:pt x="6621594" y="62066"/>
                  <a:pt x="6821528" y="0"/>
                </a:cubicBezTo>
                <a:cubicBezTo>
                  <a:pt x="7021462" y="-62066"/>
                  <a:pt x="7169443" y="74434"/>
                  <a:pt x="7480943" y="0"/>
                </a:cubicBezTo>
                <a:cubicBezTo>
                  <a:pt x="7792443" y="-74434"/>
                  <a:pt x="7715581" y="32634"/>
                  <a:pt x="7776542" y="0"/>
                </a:cubicBezTo>
                <a:cubicBezTo>
                  <a:pt x="7837503" y="-32634"/>
                  <a:pt x="8227955" y="23971"/>
                  <a:pt x="8345003" y="0"/>
                </a:cubicBezTo>
                <a:cubicBezTo>
                  <a:pt x="8462051" y="-23971"/>
                  <a:pt x="8841483" y="63596"/>
                  <a:pt x="9095371" y="0"/>
                </a:cubicBezTo>
                <a:cubicBezTo>
                  <a:pt x="9100457" y="203068"/>
                  <a:pt x="9052979" y="269572"/>
                  <a:pt x="9095371" y="529452"/>
                </a:cubicBezTo>
                <a:cubicBezTo>
                  <a:pt x="9137763" y="789332"/>
                  <a:pt x="9073685" y="838613"/>
                  <a:pt x="9095371" y="1016547"/>
                </a:cubicBezTo>
                <a:cubicBezTo>
                  <a:pt x="9117057" y="1194482"/>
                  <a:pt x="9065383" y="1242844"/>
                  <a:pt x="9095371" y="1461286"/>
                </a:cubicBezTo>
                <a:cubicBezTo>
                  <a:pt x="9125359" y="1679728"/>
                  <a:pt x="9044694" y="1889909"/>
                  <a:pt x="9095371" y="2075450"/>
                </a:cubicBezTo>
                <a:cubicBezTo>
                  <a:pt x="9146048" y="2260991"/>
                  <a:pt x="9091151" y="2406764"/>
                  <a:pt x="9095371" y="2562546"/>
                </a:cubicBezTo>
                <a:cubicBezTo>
                  <a:pt x="9099591" y="2718328"/>
                  <a:pt x="9050065" y="2977143"/>
                  <a:pt x="9095371" y="3134354"/>
                </a:cubicBezTo>
                <a:cubicBezTo>
                  <a:pt x="9140677" y="3291565"/>
                  <a:pt x="9076143" y="3432426"/>
                  <a:pt x="9095371" y="3706161"/>
                </a:cubicBezTo>
                <a:cubicBezTo>
                  <a:pt x="9114599" y="3979896"/>
                  <a:pt x="9076921" y="4032609"/>
                  <a:pt x="9095371" y="4235613"/>
                </a:cubicBezTo>
                <a:cubicBezTo>
                  <a:pt x="8800577" y="4296437"/>
                  <a:pt x="8545453" y="4157742"/>
                  <a:pt x="8345003" y="4235613"/>
                </a:cubicBezTo>
                <a:cubicBezTo>
                  <a:pt x="8144553" y="4313484"/>
                  <a:pt x="8014360" y="4182493"/>
                  <a:pt x="7867496" y="4235613"/>
                </a:cubicBezTo>
                <a:cubicBezTo>
                  <a:pt x="7720632" y="4288733"/>
                  <a:pt x="7691777" y="4203102"/>
                  <a:pt x="7571896" y="4235613"/>
                </a:cubicBezTo>
                <a:cubicBezTo>
                  <a:pt x="7452015" y="4268124"/>
                  <a:pt x="7375071" y="4222683"/>
                  <a:pt x="7276297" y="4235613"/>
                </a:cubicBezTo>
                <a:cubicBezTo>
                  <a:pt x="7177523" y="4248543"/>
                  <a:pt x="6933497" y="4220720"/>
                  <a:pt x="6798790" y="4235613"/>
                </a:cubicBezTo>
                <a:cubicBezTo>
                  <a:pt x="6664083" y="4250506"/>
                  <a:pt x="6317332" y="4156664"/>
                  <a:pt x="6139375" y="4235613"/>
                </a:cubicBezTo>
                <a:cubicBezTo>
                  <a:pt x="5961418" y="4314562"/>
                  <a:pt x="5805248" y="4229603"/>
                  <a:pt x="5570915" y="4235613"/>
                </a:cubicBezTo>
                <a:cubicBezTo>
                  <a:pt x="5336582" y="4241623"/>
                  <a:pt x="5259782" y="4194576"/>
                  <a:pt x="5093408" y="4235613"/>
                </a:cubicBezTo>
                <a:cubicBezTo>
                  <a:pt x="4927034" y="4276650"/>
                  <a:pt x="4872469" y="4210719"/>
                  <a:pt x="4706854" y="4235613"/>
                </a:cubicBezTo>
                <a:cubicBezTo>
                  <a:pt x="4541239" y="4260507"/>
                  <a:pt x="4270158" y="4189419"/>
                  <a:pt x="4138394" y="4235613"/>
                </a:cubicBezTo>
                <a:cubicBezTo>
                  <a:pt x="4006630" y="4281807"/>
                  <a:pt x="3777748" y="4193765"/>
                  <a:pt x="3660887" y="4235613"/>
                </a:cubicBezTo>
                <a:cubicBezTo>
                  <a:pt x="3544026" y="4277461"/>
                  <a:pt x="3264129" y="4202278"/>
                  <a:pt x="3001472" y="4235613"/>
                </a:cubicBezTo>
                <a:cubicBezTo>
                  <a:pt x="2738815" y="4268948"/>
                  <a:pt x="2458735" y="4233978"/>
                  <a:pt x="2251104" y="4235613"/>
                </a:cubicBezTo>
                <a:cubicBezTo>
                  <a:pt x="2043473" y="4237248"/>
                  <a:pt x="1989957" y="4213541"/>
                  <a:pt x="1773597" y="4235613"/>
                </a:cubicBezTo>
                <a:cubicBezTo>
                  <a:pt x="1557237" y="4257685"/>
                  <a:pt x="1409794" y="4204102"/>
                  <a:pt x="1296090" y="4235613"/>
                </a:cubicBezTo>
                <a:cubicBezTo>
                  <a:pt x="1182386" y="4267124"/>
                  <a:pt x="948872" y="4160928"/>
                  <a:pt x="636676" y="4235613"/>
                </a:cubicBezTo>
                <a:cubicBezTo>
                  <a:pt x="324480" y="4310298"/>
                  <a:pt x="192447" y="4187692"/>
                  <a:pt x="0" y="4235613"/>
                </a:cubicBezTo>
                <a:cubicBezTo>
                  <a:pt x="-38040" y="3994445"/>
                  <a:pt x="39209" y="3890035"/>
                  <a:pt x="0" y="3706161"/>
                </a:cubicBezTo>
                <a:cubicBezTo>
                  <a:pt x="-39209" y="3522287"/>
                  <a:pt x="18793" y="3379565"/>
                  <a:pt x="0" y="3219066"/>
                </a:cubicBezTo>
                <a:cubicBezTo>
                  <a:pt x="-18793" y="3058568"/>
                  <a:pt x="24475" y="2934334"/>
                  <a:pt x="0" y="2731970"/>
                </a:cubicBezTo>
                <a:cubicBezTo>
                  <a:pt x="-24475" y="2529606"/>
                  <a:pt x="38920" y="2289994"/>
                  <a:pt x="0" y="2160163"/>
                </a:cubicBezTo>
                <a:cubicBezTo>
                  <a:pt x="-38920" y="2030332"/>
                  <a:pt x="41441" y="1836355"/>
                  <a:pt x="0" y="1630711"/>
                </a:cubicBezTo>
                <a:cubicBezTo>
                  <a:pt x="-41441" y="1425067"/>
                  <a:pt x="18984" y="1309860"/>
                  <a:pt x="0" y="1101259"/>
                </a:cubicBezTo>
                <a:cubicBezTo>
                  <a:pt x="-18984" y="892658"/>
                  <a:pt x="8298" y="740771"/>
                  <a:pt x="0" y="529452"/>
                </a:cubicBezTo>
                <a:cubicBezTo>
                  <a:pt x="-8298" y="318133"/>
                  <a:pt x="32185" y="156508"/>
                  <a:pt x="0" y="0"/>
                </a:cubicBezTo>
                <a:close/>
              </a:path>
              <a:path extrusionOk="0" h="4235613" w="9095371">
                <a:moveTo>
                  <a:pt x="0" y="0"/>
                </a:moveTo>
                <a:cubicBezTo>
                  <a:pt x="126859" y="-25947"/>
                  <a:pt x="224572" y="3494"/>
                  <a:pt x="295600" y="0"/>
                </a:cubicBezTo>
                <a:cubicBezTo>
                  <a:pt x="366628" y="-3494"/>
                  <a:pt x="685478" y="9899"/>
                  <a:pt x="864060" y="0"/>
                </a:cubicBezTo>
                <a:cubicBezTo>
                  <a:pt x="1042642" y="-9899"/>
                  <a:pt x="1207467" y="56244"/>
                  <a:pt x="1523475" y="0"/>
                </a:cubicBezTo>
                <a:cubicBezTo>
                  <a:pt x="1839484" y="-56244"/>
                  <a:pt x="1937389" y="17609"/>
                  <a:pt x="2091935" y="0"/>
                </a:cubicBezTo>
                <a:cubicBezTo>
                  <a:pt x="2246481" y="-17609"/>
                  <a:pt x="2378557" y="54713"/>
                  <a:pt x="2569442" y="0"/>
                </a:cubicBezTo>
                <a:cubicBezTo>
                  <a:pt x="2760327" y="-54713"/>
                  <a:pt x="2729171" y="8499"/>
                  <a:pt x="2865042" y="0"/>
                </a:cubicBezTo>
                <a:cubicBezTo>
                  <a:pt x="3000913" y="-8499"/>
                  <a:pt x="3192737" y="26136"/>
                  <a:pt x="3342549" y="0"/>
                </a:cubicBezTo>
                <a:cubicBezTo>
                  <a:pt x="3492361" y="-26136"/>
                  <a:pt x="3634907" y="25649"/>
                  <a:pt x="3820056" y="0"/>
                </a:cubicBezTo>
                <a:cubicBezTo>
                  <a:pt x="4005205" y="-25649"/>
                  <a:pt x="4158564" y="6931"/>
                  <a:pt x="4297563" y="0"/>
                </a:cubicBezTo>
                <a:cubicBezTo>
                  <a:pt x="4436562" y="-6931"/>
                  <a:pt x="4611269" y="30229"/>
                  <a:pt x="4775070" y="0"/>
                </a:cubicBezTo>
                <a:cubicBezTo>
                  <a:pt x="4938871" y="-30229"/>
                  <a:pt x="5198428" y="35940"/>
                  <a:pt x="5434484" y="0"/>
                </a:cubicBezTo>
                <a:cubicBezTo>
                  <a:pt x="5670540" y="-35940"/>
                  <a:pt x="5867959" y="51054"/>
                  <a:pt x="6002945" y="0"/>
                </a:cubicBezTo>
                <a:cubicBezTo>
                  <a:pt x="6137931" y="-51054"/>
                  <a:pt x="6267928" y="11573"/>
                  <a:pt x="6480452" y="0"/>
                </a:cubicBezTo>
                <a:cubicBezTo>
                  <a:pt x="6692976" y="-11573"/>
                  <a:pt x="6825529" y="8945"/>
                  <a:pt x="7048913" y="0"/>
                </a:cubicBezTo>
                <a:cubicBezTo>
                  <a:pt x="7272297" y="-8945"/>
                  <a:pt x="7278255" y="26163"/>
                  <a:pt x="7344512" y="0"/>
                </a:cubicBezTo>
                <a:cubicBezTo>
                  <a:pt x="7410769" y="-26163"/>
                  <a:pt x="7706839" y="6190"/>
                  <a:pt x="7822019" y="0"/>
                </a:cubicBezTo>
                <a:cubicBezTo>
                  <a:pt x="7937199" y="-6190"/>
                  <a:pt x="7999426" y="12034"/>
                  <a:pt x="8117619" y="0"/>
                </a:cubicBezTo>
                <a:cubicBezTo>
                  <a:pt x="8235812" y="-12034"/>
                  <a:pt x="8851366" y="51116"/>
                  <a:pt x="9095371" y="0"/>
                </a:cubicBezTo>
                <a:cubicBezTo>
                  <a:pt x="9117121" y="127666"/>
                  <a:pt x="9090217" y="453934"/>
                  <a:pt x="9095371" y="571808"/>
                </a:cubicBezTo>
                <a:cubicBezTo>
                  <a:pt x="9100525" y="689682"/>
                  <a:pt x="9047318" y="790670"/>
                  <a:pt x="9095371" y="974191"/>
                </a:cubicBezTo>
                <a:cubicBezTo>
                  <a:pt x="9143424" y="1157712"/>
                  <a:pt x="9092410" y="1360653"/>
                  <a:pt x="9095371" y="1503643"/>
                </a:cubicBezTo>
                <a:cubicBezTo>
                  <a:pt x="9098332" y="1646633"/>
                  <a:pt x="9048450" y="1823436"/>
                  <a:pt x="9095371" y="2117807"/>
                </a:cubicBezTo>
                <a:cubicBezTo>
                  <a:pt x="9142292" y="2412178"/>
                  <a:pt x="9088125" y="2496037"/>
                  <a:pt x="9095371" y="2731970"/>
                </a:cubicBezTo>
                <a:cubicBezTo>
                  <a:pt x="9102617" y="2967903"/>
                  <a:pt x="9055486" y="3063288"/>
                  <a:pt x="9095371" y="3219066"/>
                </a:cubicBezTo>
                <a:cubicBezTo>
                  <a:pt x="9135256" y="3374844"/>
                  <a:pt x="9007033" y="3768164"/>
                  <a:pt x="9095371" y="4235613"/>
                </a:cubicBezTo>
                <a:cubicBezTo>
                  <a:pt x="8942799" y="4251433"/>
                  <a:pt x="8652558" y="4224959"/>
                  <a:pt x="8526910" y="4235613"/>
                </a:cubicBezTo>
                <a:cubicBezTo>
                  <a:pt x="8401262" y="4246267"/>
                  <a:pt x="8296942" y="4225662"/>
                  <a:pt x="8231311" y="4235613"/>
                </a:cubicBezTo>
                <a:cubicBezTo>
                  <a:pt x="8165680" y="4245564"/>
                  <a:pt x="8034523" y="4201643"/>
                  <a:pt x="7935711" y="4235613"/>
                </a:cubicBezTo>
                <a:cubicBezTo>
                  <a:pt x="7836899" y="4269583"/>
                  <a:pt x="7379602" y="4167007"/>
                  <a:pt x="7185343" y="4235613"/>
                </a:cubicBezTo>
                <a:cubicBezTo>
                  <a:pt x="6991084" y="4304219"/>
                  <a:pt x="6902578" y="4221571"/>
                  <a:pt x="6798790" y="4235613"/>
                </a:cubicBezTo>
                <a:cubicBezTo>
                  <a:pt x="6695002" y="4249655"/>
                  <a:pt x="6458806" y="4230825"/>
                  <a:pt x="6321283" y="4235613"/>
                </a:cubicBezTo>
                <a:cubicBezTo>
                  <a:pt x="6183760" y="4240401"/>
                  <a:pt x="5870047" y="4191903"/>
                  <a:pt x="5752822" y="4235613"/>
                </a:cubicBezTo>
                <a:cubicBezTo>
                  <a:pt x="5635597" y="4279323"/>
                  <a:pt x="5292739" y="4176084"/>
                  <a:pt x="5093408" y="4235613"/>
                </a:cubicBezTo>
                <a:cubicBezTo>
                  <a:pt x="4894077" y="4295142"/>
                  <a:pt x="4584862" y="4214002"/>
                  <a:pt x="4433993" y="4235613"/>
                </a:cubicBezTo>
                <a:cubicBezTo>
                  <a:pt x="4283125" y="4257224"/>
                  <a:pt x="4091303" y="4193474"/>
                  <a:pt x="3956486" y="4235613"/>
                </a:cubicBezTo>
                <a:cubicBezTo>
                  <a:pt x="3821669" y="4277752"/>
                  <a:pt x="3550503" y="4215742"/>
                  <a:pt x="3388026" y="4235613"/>
                </a:cubicBezTo>
                <a:cubicBezTo>
                  <a:pt x="3225549" y="4255484"/>
                  <a:pt x="2921624" y="4223080"/>
                  <a:pt x="2637658" y="4235613"/>
                </a:cubicBezTo>
                <a:cubicBezTo>
                  <a:pt x="2353692" y="4248146"/>
                  <a:pt x="2458638" y="4226300"/>
                  <a:pt x="2342058" y="4235613"/>
                </a:cubicBezTo>
                <a:cubicBezTo>
                  <a:pt x="2225478" y="4244926"/>
                  <a:pt x="2105846" y="4229474"/>
                  <a:pt x="2046458" y="4235613"/>
                </a:cubicBezTo>
                <a:cubicBezTo>
                  <a:pt x="1987070" y="4241752"/>
                  <a:pt x="1623136" y="4206167"/>
                  <a:pt x="1387044" y="4235613"/>
                </a:cubicBezTo>
                <a:cubicBezTo>
                  <a:pt x="1150952" y="4265059"/>
                  <a:pt x="1016334" y="4158347"/>
                  <a:pt x="727630" y="4235613"/>
                </a:cubicBezTo>
                <a:cubicBezTo>
                  <a:pt x="438926" y="4312879"/>
                  <a:pt x="308671" y="4203886"/>
                  <a:pt x="0" y="4235613"/>
                </a:cubicBezTo>
                <a:cubicBezTo>
                  <a:pt x="-39305" y="4045642"/>
                  <a:pt x="1580" y="3985885"/>
                  <a:pt x="0" y="3833230"/>
                </a:cubicBezTo>
                <a:cubicBezTo>
                  <a:pt x="-1580" y="3680575"/>
                  <a:pt x="17794" y="3622584"/>
                  <a:pt x="0" y="3430847"/>
                </a:cubicBezTo>
                <a:cubicBezTo>
                  <a:pt x="-17794" y="3239110"/>
                  <a:pt x="26936" y="3090552"/>
                  <a:pt x="0" y="2859039"/>
                </a:cubicBezTo>
                <a:cubicBezTo>
                  <a:pt x="-26936" y="2627526"/>
                  <a:pt x="52689" y="2534414"/>
                  <a:pt x="0" y="2329587"/>
                </a:cubicBezTo>
                <a:cubicBezTo>
                  <a:pt x="-52689" y="2124760"/>
                  <a:pt x="1480" y="2057096"/>
                  <a:pt x="0" y="1884848"/>
                </a:cubicBezTo>
                <a:cubicBezTo>
                  <a:pt x="-1480" y="1712600"/>
                  <a:pt x="2558" y="1607786"/>
                  <a:pt x="0" y="1482465"/>
                </a:cubicBezTo>
                <a:cubicBezTo>
                  <a:pt x="-2558" y="1357144"/>
                  <a:pt x="17656" y="1120081"/>
                  <a:pt x="0" y="868301"/>
                </a:cubicBezTo>
                <a:cubicBezTo>
                  <a:pt x="-17656" y="616521"/>
                  <a:pt x="104142" y="209098"/>
                  <a:pt x="0" y="0"/>
                </a:cubicBezTo>
                <a:close/>
              </a:path>
            </a:pathLst>
          </a:custGeom>
          <a:noFill/>
          <a:ln cap="flat" cmpd="sng" w="9525">
            <a:solidFill>
              <a:schemeClr val="dk1"/>
            </a:solidFill>
            <a:prstDash val="solid"/>
            <a:round/>
            <a:headEnd len="sm" w="sm" type="none"/>
            <a:tailEnd len="sm" w="sm" type="none"/>
          </a:ln>
        </p:spPr>
      </p:pic>
      <p:pic>
        <p:nvPicPr>
          <p:cNvPr descr="Immagine che contiene design&#10;&#10;Descrizione generata automaticamente con attendibilità bassa" id="99" name="Google Shape;99;p3">
            <a:hlinkClick r:id="rId5"/>
          </p:cNvPr>
          <p:cNvPicPr preferRelativeResize="0"/>
          <p:nvPr/>
        </p:nvPicPr>
        <p:blipFill rotWithShape="1">
          <a:blip r:embed="rId6">
            <a:alphaModFix/>
          </a:blip>
          <a:srcRect b="19630" l="11250" r="53333" t="16667"/>
          <a:stretch/>
        </p:blipFill>
        <p:spPr>
          <a:xfrm>
            <a:off x="1981200" y="3848100"/>
            <a:ext cx="3389128"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1390650" y="1936450"/>
            <a:ext cx="122493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Fundamentals of e-Marketing in Rural Tourism</a:t>
            </a:r>
            <a:endParaRPr b="1" sz="4000">
              <a:solidFill>
                <a:srgbClr val="92D050"/>
              </a:solidFill>
              <a:latin typeface="Helvetica Neue"/>
              <a:ea typeface="Helvetica Neue"/>
              <a:cs typeface="Helvetica Neue"/>
              <a:sym typeface="Helvetica Neue"/>
            </a:endParaRPr>
          </a:p>
        </p:txBody>
      </p:sp>
      <p:sp>
        <p:nvSpPr>
          <p:cNvPr id="106" name="Google Shape;106;p4"/>
          <p:cNvSpPr txBox="1"/>
          <p:nvPr/>
        </p:nvSpPr>
        <p:spPr>
          <a:xfrm>
            <a:off x="1390650" y="2933700"/>
            <a:ext cx="12249150" cy="193899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E-marketing in rural environments is the strategic use of digital tools and platforms to promote destinations and services. It uses the Internet, social networks, email, and other digital media to reach and attract potential visitors.</a:t>
            </a:r>
            <a:endParaRPr/>
          </a:p>
          <a:p>
            <a:pPr indent="0" lvl="0" marL="0" rtl="0" algn="l">
              <a:spcBef>
                <a:spcPts val="0"/>
              </a:spcBef>
              <a:spcAft>
                <a:spcPts val="0"/>
              </a:spcAft>
              <a:buNone/>
            </a:pPr>
            <a:r>
              <a:t/>
            </a:r>
            <a:endParaRPr sz="2400">
              <a:latin typeface="Arial"/>
              <a:ea typeface="Arial"/>
              <a:cs typeface="Arial"/>
              <a:sym typeface="Arial"/>
            </a:endParaRPr>
          </a:p>
          <a:p>
            <a:pPr indent="0" lvl="0" marL="0" rtl="0" algn="l">
              <a:spcBef>
                <a:spcPts val="0"/>
              </a:spcBef>
              <a:spcAft>
                <a:spcPts val="0"/>
              </a:spcAft>
              <a:buNone/>
            </a:pPr>
            <a:r>
              <a:rPr b="1" lang="en-US" sz="2400">
                <a:latin typeface="Arial"/>
                <a:ea typeface="Arial"/>
                <a:cs typeface="Arial"/>
                <a:sym typeface="Arial"/>
              </a:rPr>
              <a:t>How can a rural entrepreneur benefit from the global reach offered by e-marketing?</a:t>
            </a:r>
            <a:endParaRPr b="1" sz="2400">
              <a:latin typeface="Arial"/>
              <a:ea typeface="Arial"/>
              <a:cs typeface="Arial"/>
              <a:sym typeface="Arial"/>
            </a:endParaRPr>
          </a:p>
        </p:txBody>
      </p:sp>
      <p:sp>
        <p:nvSpPr>
          <p:cNvPr id="107" name="Google Shape;107;p4"/>
          <p:cNvSpPr txBox="1"/>
          <p:nvPr/>
        </p:nvSpPr>
        <p:spPr>
          <a:xfrm>
            <a:off x="1524000" y="5372100"/>
            <a:ext cx="133350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Through online presence and social media, you can reach a diverse audience worldwide, regardless of geographic location, facilitating the visibility and promotion of rural destinations.</a:t>
            </a:r>
            <a:endParaRPr/>
          </a:p>
        </p:txBody>
      </p:sp>
      <p:pic>
        <p:nvPicPr>
          <p:cNvPr id="108" name="Google Shape;108;p4"/>
          <p:cNvPicPr preferRelativeResize="0"/>
          <p:nvPr/>
        </p:nvPicPr>
        <p:blipFill rotWithShape="1">
          <a:blip r:embed="rId3">
            <a:alphaModFix/>
          </a:blip>
          <a:srcRect b="4810" l="19578" r="22913" t="1844"/>
          <a:stretch/>
        </p:blipFill>
        <p:spPr>
          <a:xfrm>
            <a:off x="1009179" y="5460871"/>
            <a:ext cx="447645" cy="408720"/>
          </a:xfrm>
          <a:prstGeom prst="rect">
            <a:avLst/>
          </a:prstGeom>
          <a:noFill/>
          <a:ln>
            <a:noFill/>
          </a:ln>
        </p:spPr>
      </p:pic>
      <p:sp>
        <p:nvSpPr>
          <p:cNvPr id="109" name="Google Shape;109;p4"/>
          <p:cNvSpPr txBox="1"/>
          <p:nvPr/>
        </p:nvSpPr>
        <p:spPr>
          <a:xfrm>
            <a:off x="1524000" y="6457771"/>
            <a:ext cx="148590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E-marketing enables direct and personalized interaction with potential customers; this direct communication helps build strong customer relationships and meet their specific needs.</a:t>
            </a:r>
            <a:endParaRPr/>
          </a:p>
        </p:txBody>
      </p:sp>
      <p:pic>
        <p:nvPicPr>
          <p:cNvPr id="110" name="Google Shape;110;p4"/>
          <p:cNvPicPr preferRelativeResize="0"/>
          <p:nvPr/>
        </p:nvPicPr>
        <p:blipFill rotWithShape="1">
          <a:blip r:embed="rId3">
            <a:alphaModFix/>
          </a:blip>
          <a:srcRect b="4810" l="19578" r="22913" t="1844"/>
          <a:stretch/>
        </p:blipFill>
        <p:spPr>
          <a:xfrm>
            <a:off x="1009179" y="6507525"/>
            <a:ext cx="447645" cy="408720"/>
          </a:xfrm>
          <a:prstGeom prst="rect">
            <a:avLst/>
          </a:prstGeom>
          <a:noFill/>
          <a:ln>
            <a:noFill/>
          </a:ln>
        </p:spPr>
      </p:pic>
      <p:sp>
        <p:nvSpPr>
          <p:cNvPr id="111" name="Google Shape;111;p4"/>
          <p:cNvSpPr txBox="1"/>
          <p:nvPr/>
        </p:nvSpPr>
        <p:spPr>
          <a:xfrm>
            <a:off x="1544782" y="7658100"/>
            <a:ext cx="14609618"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Destinations can showcase the natural beauty and unique culture through engaging visual content and attract travellers searching for genuine and enriching experiences.</a:t>
            </a:r>
            <a:endParaRPr/>
          </a:p>
        </p:txBody>
      </p:sp>
      <p:pic>
        <p:nvPicPr>
          <p:cNvPr id="112" name="Google Shape;112;p4"/>
          <p:cNvPicPr preferRelativeResize="0"/>
          <p:nvPr/>
        </p:nvPicPr>
        <p:blipFill rotWithShape="1">
          <a:blip r:embed="rId3">
            <a:alphaModFix/>
          </a:blip>
          <a:srcRect b="4810" l="19578" r="22913" t="1844"/>
          <a:stretch/>
        </p:blipFill>
        <p:spPr>
          <a:xfrm>
            <a:off x="1076355" y="7707104"/>
            <a:ext cx="447645" cy="408720"/>
          </a:xfrm>
          <a:prstGeom prst="rect">
            <a:avLst/>
          </a:prstGeom>
          <a:noFill/>
          <a:ln>
            <a:noFill/>
          </a:ln>
        </p:spPr>
      </p:pic>
      <p:sp>
        <p:nvSpPr>
          <p:cNvPr id="113" name="Google Shape;113;p4"/>
          <p:cNvSpPr/>
          <p:nvPr/>
        </p:nvSpPr>
        <p:spPr>
          <a:xfrm>
            <a:off x="13792200" y="2171700"/>
            <a:ext cx="4191000" cy="3350061"/>
          </a:xfrm>
          <a:prstGeom prst="cloud">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1371600" y="2171700"/>
            <a:ext cx="129540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Creation of Visual Content for Rural Tourism</a:t>
            </a:r>
            <a:endParaRPr b="1" sz="4000">
              <a:solidFill>
                <a:srgbClr val="92D050"/>
              </a:solidFill>
              <a:latin typeface="Helvetica Neue"/>
              <a:ea typeface="Helvetica Neue"/>
              <a:cs typeface="Helvetica Neue"/>
              <a:sym typeface="Helvetica Neue"/>
            </a:endParaRPr>
          </a:p>
        </p:txBody>
      </p:sp>
      <p:sp>
        <p:nvSpPr>
          <p:cNvPr id="119" name="Google Shape;119;p5"/>
          <p:cNvSpPr txBox="1"/>
          <p:nvPr/>
        </p:nvSpPr>
        <p:spPr>
          <a:xfrm>
            <a:off x="1407942" y="3009900"/>
            <a:ext cx="153162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Captivating visual content is essential for rural tourism marketing. Use your local resources and creativity to showcase your business or destination through images and videos that inspire visitors to explore and enjoy all that you have to offer</a:t>
            </a:r>
            <a:r>
              <a:rPr lang="en-US" sz="2400"/>
              <a:t>.</a:t>
            </a:r>
            <a:endParaRPr i="1" sz="2400">
              <a:latin typeface="Helvetica Neue"/>
              <a:ea typeface="Helvetica Neue"/>
              <a:cs typeface="Helvetica Neue"/>
              <a:sym typeface="Helvetica Neue"/>
            </a:endParaRPr>
          </a:p>
        </p:txBody>
      </p:sp>
      <p:sp>
        <p:nvSpPr>
          <p:cNvPr id="120" name="Google Shape;120;p5"/>
          <p:cNvSpPr txBox="1"/>
          <p:nvPr/>
        </p:nvSpPr>
        <p:spPr>
          <a:xfrm>
            <a:off x="1371600" y="4762500"/>
            <a:ext cx="15773400" cy="193899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Tips for creating visual content:</a:t>
            </a:r>
            <a:br>
              <a:rPr lang="en-US" sz="2400">
                <a:latin typeface="Helvetica Neue"/>
                <a:ea typeface="Helvetica Neue"/>
                <a:cs typeface="Helvetica Neue"/>
                <a:sym typeface="Helvetica Neue"/>
              </a:rPr>
            </a:br>
            <a:endParaRPr sz="2400">
              <a:latin typeface="Helvetica Neue"/>
              <a:ea typeface="Helvetica Neue"/>
              <a:cs typeface="Helvetica Neue"/>
              <a:sym typeface="Helvetica Neue"/>
            </a:endParaRPr>
          </a:p>
          <a:p>
            <a:pPr indent="0" lvl="0" marL="0" rtl="0" algn="l">
              <a:spcBef>
                <a:spcPts val="0"/>
              </a:spcBef>
              <a:spcAft>
                <a:spcPts val="0"/>
              </a:spcAft>
              <a:buNone/>
            </a:pPr>
            <a:r>
              <a:rPr b="1" lang="en-US" sz="2400">
                <a:latin typeface="Arial"/>
                <a:ea typeface="Arial"/>
                <a:cs typeface="Arial"/>
                <a:sym typeface="Arial"/>
              </a:rPr>
              <a:t>Identify your unique selling points:</a:t>
            </a:r>
            <a:r>
              <a:rPr lang="en-US" sz="2400">
                <a:latin typeface="Arial"/>
                <a:ea typeface="Arial"/>
                <a:cs typeface="Arial"/>
                <a:sym typeface="Arial"/>
              </a:rPr>
              <a:t> Before creating visual content, identify what makes your business or rural destination unique. A stunning scenery, unique activities, or an exciting story? Your visual content should be based on your unique aspects to stand out in the marketplace.</a:t>
            </a:r>
            <a:endParaRPr/>
          </a:p>
        </p:txBody>
      </p:sp>
      <p:sp>
        <p:nvSpPr>
          <p:cNvPr id="121" name="Google Shape;121;p5"/>
          <p:cNvSpPr txBox="1"/>
          <p:nvPr/>
        </p:nvSpPr>
        <p:spPr>
          <a:xfrm>
            <a:off x="1350818" y="7044392"/>
            <a:ext cx="157734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Plan your content:</a:t>
            </a:r>
            <a:r>
              <a:rPr lang="en-US" sz="2400">
                <a:latin typeface="Arial"/>
                <a:ea typeface="Arial"/>
                <a:cs typeface="Arial"/>
                <a:sym typeface="Arial"/>
              </a:rPr>
              <a:t> Plan what you want to show and how. Create a content plan that includes the topics to cover, the places to highlight, and the visual style. This will help you maintain consistency and tell a compelling story about your business or destination.</a:t>
            </a:r>
            <a:endParaRPr sz="2400">
              <a:latin typeface="Arial"/>
              <a:ea typeface="Arial"/>
              <a:cs typeface="Arial"/>
              <a:sym typeface="Arial"/>
            </a:endParaRPr>
          </a:p>
        </p:txBody>
      </p:sp>
      <p:pic>
        <p:nvPicPr>
          <p:cNvPr id="122" name="Google Shape;122;p5"/>
          <p:cNvPicPr preferRelativeResize="0"/>
          <p:nvPr/>
        </p:nvPicPr>
        <p:blipFill rotWithShape="1">
          <a:blip r:embed="rId3">
            <a:alphaModFix amt="20000"/>
          </a:blip>
          <a:srcRect b="0" l="0" r="0" t="0"/>
          <a:stretch/>
        </p:blipFill>
        <p:spPr>
          <a:xfrm>
            <a:off x="658349" y="5524499"/>
            <a:ext cx="678614" cy="603861"/>
          </a:xfrm>
          <a:prstGeom prst="rect">
            <a:avLst/>
          </a:prstGeom>
          <a:noFill/>
          <a:ln>
            <a:noFill/>
          </a:ln>
        </p:spPr>
      </p:pic>
      <p:pic>
        <p:nvPicPr>
          <p:cNvPr id="123" name="Google Shape;123;p5"/>
          <p:cNvPicPr preferRelativeResize="0"/>
          <p:nvPr/>
        </p:nvPicPr>
        <p:blipFill rotWithShape="1">
          <a:blip r:embed="rId3">
            <a:alphaModFix amt="20000"/>
          </a:blip>
          <a:srcRect b="0" l="0" r="0" t="0"/>
          <a:stretch/>
        </p:blipFill>
        <p:spPr>
          <a:xfrm>
            <a:off x="658347" y="7047856"/>
            <a:ext cx="678616" cy="6038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nvSpPr>
        <p:spPr>
          <a:xfrm>
            <a:off x="1371600" y="1943100"/>
            <a:ext cx="129540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Creation of Visual Content for Rural Tourism</a:t>
            </a:r>
            <a:endParaRPr b="1" sz="4000">
              <a:solidFill>
                <a:srgbClr val="92D050"/>
              </a:solidFill>
              <a:latin typeface="Helvetica Neue"/>
              <a:ea typeface="Helvetica Neue"/>
              <a:cs typeface="Helvetica Neue"/>
              <a:sym typeface="Helvetica Neue"/>
            </a:endParaRPr>
          </a:p>
        </p:txBody>
      </p:sp>
      <p:sp>
        <p:nvSpPr>
          <p:cNvPr id="129" name="Google Shape;129;p6"/>
          <p:cNvSpPr txBox="1"/>
          <p:nvPr/>
        </p:nvSpPr>
        <p:spPr>
          <a:xfrm>
            <a:off x="1323108" y="2910759"/>
            <a:ext cx="15801109"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Use basic but effective equipment: </a:t>
            </a:r>
            <a:r>
              <a:rPr lang="en-US" sz="2400">
                <a:latin typeface="Arial"/>
                <a:ea typeface="Arial"/>
                <a:cs typeface="Arial"/>
                <a:sym typeface="Arial"/>
              </a:rPr>
              <a:t>A digital camera or a smartphone can be enough to capture impressive images. For professional results, make sure your photos and videos are well-lit, focused, and free of distractions</a:t>
            </a:r>
            <a:r>
              <a:rPr lang="en-US" sz="2400"/>
              <a:t>.</a:t>
            </a:r>
            <a:endParaRPr sz="2400">
              <a:latin typeface="Helvetica Neue"/>
              <a:ea typeface="Helvetica Neue"/>
              <a:cs typeface="Helvetica Neue"/>
              <a:sym typeface="Helvetica Neue"/>
            </a:endParaRPr>
          </a:p>
        </p:txBody>
      </p:sp>
      <p:sp>
        <p:nvSpPr>
          <p:cNvPr id="130" name="Google Shape;130;p6"/>
          <p:cNvSpPr txBox="1"/>
          <p:nvPr/>
        </p:nvSpPr>
        <p:spPr>
          <a:xfrm>
            <a:off x="1371600" y="4381500"/>
            <a:ext cx="15801108"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Highlight authenticity and the local experience:</a:t>
            </a:r>
            <a:r>
              <a:rPr lang="en-US" sz="2400">
                <a:latin typeface="Arial"/>
                <a:ea typeface="Arial"/>
                <a:cs typeface="Arial"/>
                <a:sym typeface="Arial"/>
              </a:rPr>
              <a:t> Highlight the natural beauty, local culture and unique activities your destination offers. </a:t>
            </a:r>
            <a:endParaRPr/>
          </a:p>
        </p:txBody>
      </p:sp>
      <p:sp>
        <p:nvSpPr>
          <p:cNvPr id="131" name="Google Shape;131;p6"/>
          <p:cNvSpPr txBox="1"/>
          <p:nvPr/>
        </p:nvSpPr>
        <p:spPr>
          <a:xfrm>
            <a:off x="1371600" y="5575748"/>
            <a:ext cx="158496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Tell a visual story:</a:t>
            </a:r>
            <a:r>
              <a:rPr lang="en-US" sz="2400">
                <a:latin typeface="Arial"/>
                <a:ea typeface="Arial"/>
                <a:cs typeface="Arial"/>
                <a:sym typeface="Arial"/>
              </a:rPr>
              <a:t> Try to create visual content that tells a story about your business or destination. Show visitors what life is like in the countryside, the activities they can do, and the people they will meet during their visit.</a:t>
            </a:r>
            <a:endParaRPr/>
          </a:p>
        </p:txBody>
      </p:sp>
      <p:sp>
        <p:nvSpPr>
          <p:cNvPr id="132" name="Google Shape;132;p6"/>
          <p:cNvSpPr txBox="1"/>
          <p:nvPr/>
        </p:nvSpPr>
        <p:spPr>
          <a:xfrm>
            <a:off x="1371599" y="7139328"/>
            <a:ext cx="15801107"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Be authentic and transparent</a:t>
            </a:r>
            <a:r>
              <a:rPr lang="en-US" sz="2400">
                <a:latin typeface="Arial"/>
                <a:ea typeface="Arial"/>
                <a:cs typeface="Arial"/>
                <a:sym typeface="Arial"/>
              </a:rPr>
              <a:t>: Authenticity is critical in rural tourism. Make sure your visual content is honest and accurately reflects what visitors can expect to find. Avoid overly edited images or videos that may give a false impression of your business or destination.</a:t>
            </a:r>
            <a:endParaRPr/>
          </a:p>
        </p:txBody>
      </p:sp>
      <p:pic>
        <p:nvPicPr>
          <p:cNvPr id="133" name="Google Shape;133;p6"/>
          <p:cNvPicPr preferRelativeResize="0"/>
          <p:nvPr/>
        </p:nvPicPr>
        <p:blipFill rotWithShape="1">
          <a:blip r:embed="rId3">
            <a:alphaModFix amt="20000"/>
          </a:blip>
          <a:srcRect b="0" l="0" r="0" t="0"/>
          <a:stretch/>
        </p:blipFill>
        <p:spPr>
          <a:xfrm>
            <a:off x="640045" y="4467346"/>
            <a:ext cx="587451" cy="522740"/>
          </a:xfrm>
          <a:prstGeom prst="rect">
            <a:avLst/>
          </a:prstGeom>
          <a:noFill/>
          <a:ln>
            <a:noFill/>
          </a:ln>
        </p:spPr>
      </p:pic>
      <p:pic>
        <p:nvPicPr>
          <p:cNvPr id="134" name="Google Shape;134;p6"/>
          <p:cNvPicPr preferRelativeResize="0"/>
          <p:nvPr/>
        </p:nvPicPr>
        <p:blipFill rotWithShape="1">
          <a:blip r:embed="rId3">
            <a:alphaModFix amt="20000"/>
          </a:blip>
          <a:srcRect b="0" l="0" r="0" t="0"/>
          <a:stretch/>
        </p:blipFill>
        <p:spPr>
          <a:xfrm>
            <a:off x="646072" y="5690019"/>
            <a:ext cx="587451" cy="522740"/>
          </a:xfrm>
          <a:prstGeom prst="rect">
            <a:avLst/>
          </a:prstGeom>
          <a:noFill/>
          <a:ln>
            <a:noFill/>
          </a:ln>
        </p:spPr>
      </p:pic>
      <p:pic>
        <p:nvPicPr>
          <p:cNvPr id="135" name="Google Shape;135;p6"/>
          <p:cNvPicPr preferRelativeResize="0"/>
          <p:nvPr/>
        </p:nvPicPr>
        <p:blipFill rotWithShape="1">
          <a:blip r:embed="rId3">
            <a:alphaModFix amt="20000"/>
          </a:blip>
          <a:srcRect b="0" l="0" r="0" t="0"/>
          <a:stretch/>
        </p:blipFill>
        <p:spPr>
          <a:xfrm>
            <a:off x="616232" y="7092478"/>
            <a:ext cx="635073" cy="565116"/>
          </a:xfrm>
          <a:prstGeom prst="rect">
            <a:avLst/>
          </a:prstGeom>
          <a:noFill/>
          <a:ln>
            <a:noFill/>
          </a:ln>
        </p:spPr>
      </p:pic>
      <p:pic>
        <p:nvPicPr>
          <p:cNvPr id="136" name="Google Shape;136;p6"/>
          <p:cNvPicPr preferRelativeResize="0"/>
          <p:nvPr/>
        </p:nvPicPr>
        <p:blipFill rotWithShape="1">
          <a:blip r:embed="rId3">
            <a:alphaModFix amt="20000"/>
          </a:blip>
          <a:srcRect b="0" l="0" r="0" t="0"/>
          <a:stretch/>
        </p:blipFill>
        <p:spPr>
          <a:xfrm>
            <a:off x="640044" y="3064887"/>
            <a:ext cx="587451" cy="5227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7"/>
          <p:cNvPicPr preferRelativeResize="0"/>
          <p:nvPr/>
        </p:nvPicPr>
        <p:blipFill rotWithShape="1">
          <a:blip r:embed="rId3">
            <a:alphaModFix amt="35000"/>
          </a:blip>
          <a:srcRect b="0" l="0" r="0" t="0"/>
          <a:stretch/>
        </p:blipFill>
        <p:spPr>
          <a:xfrm>
            <a:off x="1390314" y="7151033"/>
            <a:ext cx="1553394" cy="1497667"/>
          </a:xfrm>
          <a:prstGeom prst="rect">
            <a:avLst/>
          </a:prstGeom>
          <a:noFill/>
          <a:ln>
            <a:noFill/>
          </a:ln>
        </p:spPr>
      </p:pic>
      <p:pic>
        <p:nvPicPr>
          <p:cNvPr id="142" name="Google Shape;142;p7"/>
          <p:cNvPicPr preferRelativeResize="0"/>
          <p:nvPr/>
        </p:nvPicPr>
        <p:blipFill rotWithShape="1">
          <a:blip r:embed="rId4">
            <a:alphaModFix amt="35000"/>
          </a:blip>
          <a:srcRect b="0" l="0" r="0" t="0"/>
          <a:stretch/>
        </p:blipFill>
        <p:spPr>
          <a:xfrm>
            <a:off x="1371600" y="5452008"/>
            <a:ext cx="1590823" cy="1497667"/>
          </a:xfrm>
          <a:prstGeom prst="rect">
            <a:avLst/>
          </a:prstGeom>
          <a:noFill/>
          <a:ln>
            <a:noFill/>
          </a:ln>
        </p:spPr>
      </p:pic>
      <p:sp>
        <p:nvSpPr>
          <p:cNvPr id="143" name="Google Shape;143;p7"/>
          <p:cNvSpPr txBox="1"/>
          <p:nvPr/>
        </p:nvSpPr>
        <p:spPr>
          <a:xfrm>
            <a:off x="1378525" y="1915075"/>
            <a:ext cx="162306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Integration of visual content into marketing and social media platforms</a:t>
            </a:r>
            <a:endParaRPr b="1" sz="4000">
              <a:solidFill>
                <a:srgbClr val="92D050"/>
              </a:solidFill>
              <a:latin typeface="Helvetica Neue"/>
              <a:ea typeface="Helvetica Neue"/>
              <a:cs typeface="Helvetica Neue"/>
              <a:sym typeface="Helvetica Neue"/>
            </a:endParaRPr>
          </a:p>
        </p:txBody>
      </p:sp>
      <p:sp>
        <p:nvSpPr>
          <p:cNvPr id="144" name="Google Shape;144;p7"/>
          <p:cNvSpPr txBox="1"/>
          <p:nvPr/>
        </p:nvSpPr>
        <p:spPr>
          <a:xfrm>
            <a:off x="1371600" y="3297853"/>
            <a:ext cx="15392400"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As a rural entrepreneur interested in promoting your business or destination, selecting the proper marketing and social media platforms to publish your visual content is crucial.</a:t>
            </a:r>
            <a:endParaRPr sz="2400">
              <a:latin typeface="Arial"/>
              <a:ea typeface="Arial"/>
              <a:cs typeface="Arial"/>
              <a:sym typeface="Arial"/>
            </a:endParaRPr>
          </a:p>
          <a:p>
            <a:pPr indent="0" lvl="0" marL="0" rtl="0" algn="l">
              <a:spcBef>
                <a:spcPts val="0"/>
              </a:spcBef>
              <a:spcAft>
                <a:spcPts val="0"/>
              </a:spcAft>
              <a:buNone/>
            </a:pPr>
            <a:r>
              <a:t/>
            </a:r>
            <a:endParaRPr sz="2400">
              <a:latin typeface="Helvetica Neue"/>
              <a:ea typeface="Helvetica Neue"/>
              <a:cs typeface="Helvetica Neue"/>
              <a:sym typeface="Helvetica Neue"/>
            </a:endParaRPr>
          </a:p>
        </p:txBody>
      </p:sp>
      <p:sp>
        <p:nvSpPr>
          <p:cNvPr id="145" name="Google Shape;145;p7"/>
          <p:cNvSpPr txBox="1"/>
          <p:nvPr/>
        </p:nvSpPr>
        <p:spPr>
          <a:xfrm>
            <a:off x="1378527" y="4571405"/>
            <a:ext cx="9144000" cy="41969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Here are the most popular alternatives:</a:t>
            </a:r>
            <a:endParaRPr/>
          </a:p>
        </p:txBody>
      </p:sp>
      <p:sp>
        <p:nvSpPr>
          <p:cNvPr id="146" name="Google Shape;146;p7"/>
          <p:cNvSpPr txBox="1"/>
          <p:nvPr/>
        </p:nvSpPr>
        <p:spPr>
          <a:xfrm>
            <a:off x="1371600" y="5614780"/>
            <a:ext cx="1668780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Instagram</a:t>
            </a:r>
            <a:r>
              <a:rPr lang="en-US" sz="2400">
                <a:latin typeface="Arial"/>
                <a:ea typeface="Arial"/>
                <a:cs typeface="Arial"/>
                <a:sym typeface="Arial"/>
              </a:rPr>
              <a:t> is the visual platform par excellence, ideal for sharing high-quality images and videos. It is especially effective for showcasing the natural beauty, local culture, and authentic experiences your rural destination has to offer.</a:t>
            </a:r>
            <a:endParaRPr/>
          </a:p>
        </p:txBody>
      </p:sp>
      <p:sp>
        <p:nvSpPr>
          <p:cNvPr id="147" name="Google Shape;147;p7"/>
          <p:cNvSpPr txBox="1"/>
          <p:nvPr/>
        </p:nvSpPr>
        <p:spPr>
          <a:xfrm>
            <a:off x="1385454" y="7245193"/>
            <a:ext cx="16216745"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Facebook </a:t>
            </a:r>
            <a:r>
              <a:rPr lang="en-US" sz="2400">
                <a:latin typeface="Arial"/>
                <a:ea typeface="Arial"/>
                <a:cs typeface="Arial"/>
                <a:sym typeface="Arial"/>
              </a:rPr>
              <a:t>remains a relevant platform for rural tourism marketing because of its large user base and ability to share various content, including images, videos, and text.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8"/>
          <p:cNvPicPr preferRelativeResize="0"/>
          <p:nvPr/>
        </p:nvPicPr>
        <p:blipFill rotWithShape="1">
          <a:blip r:embed="rId3">
            <a:alphaModFix amt="20000"/>
          </a:blip>
          <a:srcRect b="0" l="0" r="0" t="0"/>
          <a:stretch/>
        </p:blipFill>
        <p:spPr>
          <a:xfrm>
            <a:off x="1177637" y="6897340"/>
            <a:ext cx="1598960" cy="1598960"/>
          </a:xfrm>
          <a:prstGeom prst="rect">
            <a:avLst/>
          </a:prstGeom>
          <a:noFill/>
          <a:ln>
            <a:noFill/>
          </a:ln>
        </p:spPr>
      </p:pic>
      <p:pic>
        <p:nvPicPr>
          <p:cNvPr id="153" name="Google Shape;153;p8"/>
          <p:cNvPicPr preferRelativeResize="0"/>
          <p:nvPr/>
        </p:nvPicPr>
        <p:blipFill rotWithShape="1">
          <a:blip r:embed="rId4">
            <a:alphaModFix amt="35000"/>
          </a:blip>
          <a:srcRect b="0" l="0" r="0" t="0"/>
          <a:stretch/>
        </p:blipFill>
        <p:spPr>
          <a:xfrm>
            <a:off x="1143000" y="2787589"/>
            <a:ext cx="1686284" cy="1714865"/>
          </a:xfrm>
          <a:prstGeom prst="rect">
            <a:avLst/>
          </a:prstGeom>
          <a:noFill/>
          <a:ln>
            <a:noFill/>
          </a:ln>
        </p:spPr>
      </p:pic>
      <p:pic>
        <p:nvPicPr>
          <p:cNvPr id="154" name="Google Shape;154;p8"/>
          <p:cNvPicPr preferRelativeResize="0"/>
          <p:nvPr/>
        </p:nvPicPr>
        <p:blipFill rotWithShape="1">
          <a:blip r:embed="rId5">
            <a:alphaModFix amt="35000"/>
          </a:blip>
          <a:srcRect b="0" l="0" r="0" t="0"/>
          <a:stretch/>
        </p:blipFill>
        <p:spPr>
          <a:xfrm>
            <a:off x="1237770" y="4916140"/>
            <a:ext cx="1496744" cy="1598960"/>
          </a:xfrm>
          <a:prstGeom prst="rect">
            <a:avLst/>
          </a:prstGeom>
          <a:noFill/>
          <a:ln>
            <a:noFill/>
          </a:ln>
        </p:spPr>
      </p:pic>
      <p:sp>
        <p:nvSpPr>
          <p:cNvPr id="155" name="Google Shape;155;p8"/>
          <p:cNvSpPr txBox="1"/>
          <p:nvPr/>
        </p:nvSpPr>
        <p:spPr>
          <a:xfrm>
            <a:off x="1357750" y="1851475"/>
            <a:ext cx="169164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Integration of visual content into marketing and social media platforms</a:t>
            </a:r>
            <a:endParaRPr b="1" sz="4000">
              <a:solidFill>
                <a:srgbClr val="92D050"/>
              </a:solidFill>
              <a:latin typeface="Helvetica Neue"/>
              <a:ea typeface="Helvetica Neue"/>
              <a:cs typeface="Helvetica Neue"/>
              <a:sym typeface="Helvetica Neue"/>
            </a:endParaRPr>
          </a:p>
        </p:txBody>
      </p:sp>
      <p:sp>
        <p:nvSpPr>
          <p:cNvPr id="156" name="Google Shape;156;p8"/>
          <p:cNvSpPr txBox="1"/>
          <p:nvPr/>
        </p:nvSpPr>
        <p:spPr>
          <a:xfrm>
            <a:off x="1357744" y="3175083"/>
            <a:ext cx="15863455"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YouTube</a:t>
            </a:r>
            <a:r>
              <a:rPr lang="en-US" sz="2400">
                <a:latin typeface="Arial"/>
                <a:ea typeface="Arial"/>
                <a:cs typeface="Arial"/>
                <a:sym typeface="Arial"/>
              </a:rPr>
              <a:t> is the leading online video-sharing platform, an excellent option for posting longer, more detailed videos about your business or rural destination. You can show virtual tours, interviews with locals, or local activities, giving viewers an immersive and authentic experience.</a:t>
            </a:r>
            <a:endParaRPr/>
          </a:p>
        </p:txBody>
      </p:sp>
      <p:sp>
        <p:nvSpPr>
          <p:cNvPr id="157" name="Google Shape;157;p8"/>
          <p:cNvSpPr txBox="1"/>
          <p:nvPr/>
        </p:nvSpPr>
        <p:spPr>
          <a:xfrm>
            <a:off x="1357744" y="5008733"/>
            <a:ext cx="15482456"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Pinterest</a:t>
            </a:r>
            <a:r>
              <a:rPr lang="en-US" sz="2400">
                <a:latin typeface="Arial"/>
                <a:ea typeface="Arial"/>
                <a:cs typeface="Arial"/>
                <a:sym typeface="Arial"/>
              </a:rPr>
              <a:t> is a highly visual platform for discovering ideas and inspiration. It benefits rural tourism businesses that want to highlight outdoor activities, local recipes, rustic decor, and more. You can create themed boards that reflect the identity and charm of your rural destination and share content that appeals to your target audience.</a:t>
            </a:r>
            <a:endParaRPr/>
          </a:p>
        </p:txBody>
      </p:sp>
      <p:sp>
        <p:nvSpPr>
          <p:cNvPr id="158" name="Google Shape;158;p8"/>
          <p:cNvSpPr txBox="1"/>
          <p:nvPr/>
        </p:nvSpPr>
        <p:spPr>
          <a:xfrm>
            <a:off x="1336642" y="7158925"/>
            <a:ext cx="16500765"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Arial"/>
                <a:ea typeface="Arial"/>
                <a:cs typeface="Arial"/>
                <a:sym typeface="Arial"/>
              </a:rPr>
              <a:t>TikTok: </a:t>
            </a:r>
            <a:r>
              <a:rPr lang="en-US" sz="2400">
                <a:latin typeface="Arial"/>
                <a:ea typeface="Arial"/>
                <a:cs typeface="Arial"/>
                <a:sym typeface="Arial"/>
              </a:rPr>
              <a:t>You can use it to share videos that showcase country life and outdoor activities. It's a great way to reach a younger audience and generate interest in your destination.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nvSpPr>
        <p:spPr>
          <a:xfrm>
            <a:off x="1371600" y="2171700"/>
            <a:ext cx="16230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Integration of visual content into marketing and social media platforms</a:t>
            </a:r>
            <a:endParaRPr b="1" sz="4000">
              <a:solidFill>
                <a:srgbClr val="92D050"/>
              </a:solidFill>
              <a:latin typeface="Helvetica Neue"/>
              <a:ea typeface="Helvetica Neue"/>
              <a:cs typeface="Helvetica Neue"/>
              <a:sym typeface="Helvetica Neue"/>
            </a:endParaRPr>
          </a:p>
        </p:txBody>
      </p:sp>
      <p:sp>
        <p:nvSpPr>
          <p:cNvPr id="164" name="Google Shape;164;p9"/>
          <p:cNvSpPr txBox="1"/>
          <p:nvPr/>
        </p:nvSpPr>
        <p:spPr>
          <a:xfrm>
            <a:off x="1066800" y="4000500"/>
            <a:ext cx="9144000" cy="193899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Arial"/>
                <a:ea typeface="Arial"/>
                <a:cs typeface="Arial"/>
                <a:sym typeface="Arial"/>
              </a:rPr>
              <a:t>To effectively promote your business or rural destination on social media and marketing platforms, consider your content, target audience, and objectives. Maintain an active presence, interact with followers, and measure content performance to adjust your strategy as needed.</a:t>
            </a:r>
            <a:endParaRPr/>
          </a:p>
        </p:txBody>
      </p:sp>
      <p:pic>
        <p:nvPicPr>
          <p:cNvPr id="165" name="Google Shape;165;p9"/>
          <p:cNvPicPr preferRelativeResize="0"/>
          <p:nvPr/>
        </p:nvPicPr>
        <p:blipFill rotWithShape="1">
          <a:blip r:embed="rId3">
            <a:alphaModFix/>
          </a:blip>
          <a:srcRect b="0" l="0" r="0" t="0"/>
          <a:stretch/>
        </p:blipFill>
        <p:spPr>
          <a:xfrm>
            <a:off x="10363200" y="3268679"/>
            <a:ext cx="7239000" cy="49787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