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18288000" cy="10287000"/>
  <p:embeddedFontLst>
    <p:embeddedFont>
      <p:font typeface="Helvetica Neue"/>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21" roundtripDataSignature="AMtx7mieQnenOxtCY9kAsgjn9o4cQuXe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sz="1200"/>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0" name="Shape 3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0" name="Shape 60"/>
        <p:cNvGrpSpPr/>
        <p:nvPr/>
      </p:nvGrpSpPr>
      <p:grpSpPr>
        <a:xfrm>
          <a:off x="0" y="0"/>
          <a:ext cx="0" cy="0"/>
          <a:chOff x="0" y="0"/>
          <a:chExt cx="0" cy="0"/>
        </a:xfrm>
      </p:grpSpPr>
      <p:sp>
        <p:nvSpPr>
          <p:cNvPr id="61" name="Google Shape;61;p22"/>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22"/>
          <p:cNvSpPr txBox="1"/>
          <p:nvPr>
            <p:ph idx="1" type="body"/>
          </p:nvPr>
        </p:nvSpPr>
        <p:spPr>
          <a:xfrm rot="5400000">
            <a:off x="5880100" y="-1884362"/>
            <a:ext cx="6527800" cy="1577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3" name="Shape 63"/>
        <p:cNvGrpSpPr/>
        <p:nvPr/>
      </p:nvGrpSpPr>
      <p:grpSpPr>
        <a:xfrm>
          <a:off x="0" y="0"/>
          <a:ext cx="0" cy="0"/>
          <a:chOff x="0" y="0"/>
          <a:chExt cx="0" cy="0"/>
        </a:xfrm>
      </p:grpSpPr>
      <p:sp>
        <p:nvSpPr>
          <p:cNvPr id="64" name="Google Shape;64;p23"/>
          <p:cNvSpPr txBox="1"/>
          <p:nvPr>
            <p:ph type="title"/>
          </p:nvPr>
        </p:nvSpPr>
        <p:spPr>
          <a:xfrm rot="5400000">
            <a:off x="10699750" y="2935288"/>
            <a:ext cx="8718550" cy="3943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23"/>
          <p:cNvSpPr txBox="1"/>
          <p:nvPr>
            <p:ph idx="1" type="body"/>
          </p:nvPr>
        </p:nvSpPr>
        <p:spPr>
          <a:xfrm rot="5400000">
            <a:off x="2736850" y="-931862"/>
            <a:ext cx="8718550" cy="116776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1" name="Shape 31"/>
        <p:cNvGrpSpPr/>
        <p:nvPr/>
      </p:nvGrpSpPr>
      <p:grpSpPr>
        <a:xfrm>
          <a:off x="0" y="0"/>
          <a:ext cx="0" cy="0"/>
          <a:chOff x="0" y="0"/>
          <a:chExt cx="0" cy="0"/>
        </a:xfrm>
      </p:grpSpPr>
      <p:sp>
        <p:nvSpPr>
          <p:cNvPr id="32" name="Google Shape;32;p14"/>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14"/>
          <p:cNvSpPr txBox="1"/>
          <p:nvPr>
            <p:ph idx="1" type="body"/>
          </p:nvPr>
        </p:nvSpPr>
        <p:spPr>
          <a:xfrm>
            <a:off x="1257300" y="2738438"/>
            <a:ext cx="157734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4"/>
          <p:cNvSpPr txBox="1"/>
          <p:nvPr>
            <p:ph idx="11" type="ftr"/>
          </p:nvPr>
        </p:nvSpPr>
        <p:spPr>
          <a:xfrm>
            <a:off x="9777482" y="9226488"/>
            <a:ext cx="5522594" cy="718787"/>
          </a:xfrm>
          <a:prstGeom prst="rect">
            <a:avLst/>
          </a:prstGeom>
          <a:noFill/>
          <a:ln>
            <a:noFill/>
          </a:ln>
        </p:spPr>
        <p:txBody>
          <a:bodyPr anchorCtr="0" anchor="t" bIns="0" lIns="0" spcFirstLastPara="1" rIns="0" wrap="square" tIns="6975">
            <a:spAutoFit/>
          </a:bodyPr>
          <a:lstStyle>
            <a:lvl1pPr lvl="0">
              <a:spcBef>
                <a:spcPts val="0"/>
              </a:spcBef>
              <a:spcAft>
                <a:spcPts val="0"/>
              </a:spcAft>
              <a:buSzPts val="1400"/>
              <a:buNone/>
              <a:defRPr sz="1000">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14"/>
          <p:cNvSpPr txBox="1"/>
          <p:nvPr>
            <p:ph idx="10" type="dt"/>
          </p:nvPr>
        </p:nvSpPr>
        <p:spPr>
          <a:xfrm>
            <a:off x="3485270" y="9271574"/>
            <a:ext cx="4275455" cy="780983"/>
          </a:xfrm>
          <a:prstGeom prst="rect">
            <a:avLst/>
          </a:prstGeom>
          <a:noFill/>
          <a:ln>
            <a:noFill/>
          </a:ln>
        </p:spPr>
        <p:txBody>
          <a:bodyPr anchorCtr="0" anchor="t" bIns="0" lIns="0" spcFirstLastPara="1" rIns="0" wrap="square" tIns="7600">
            <a:spAutoFit/>
          </a:bodyPr>
          <a:lstStyle>
            <a:lvl1pPr lvl="0">
              <a:spcBef>
                <a:spcPts val="0"/>
              </a:spcBef>
              <a:spcAft>
                <a:spcPts val="0"/>
              </a:spcAft>
              <a:buSzPts val="1400"/>
              <a:buNone/>
              <a:defRPr sz="1000">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6" name="Shape 36"/>
        <p:cNvGrpSpPr/>
        <p:nvPr/>
      </p:nvGrpSpPr>
      <p:grpSpPr>
        <a:xfrm>
          <a:off x="0" y="0"/>
          <a:ext cx="0" cy="0"/>
          <a:chOff x="0" y="0"/>
          <a:chExt cx="0" cy="0"/>
        </a:xfrm>
      </p:grpSpPr>
      <p:sp>
        <p:nvSpPr>
          <p:cNvPr id="37" name="Google Shape;37;p15"/>
          <p:cNvSpPr txBox="1"/>
          <p:nvPr>
            <p:ph type="title"/>
          </p:nvPr>
        </p:nvSpPr>
        <p:spPr>
          <a:xfrm>
            <a:off x="1247775" y="2565400"/>
            <a:ext cx="15773400" cy="427831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15"/>
          <p:cNvSpPr txBox="1"/>
          <p:nvPr>
            <p:ph idx="1" type="body"/>
          </p:nvPr>
        </p:nvSpPr>
        <p:spPr>
          <a:xfrm>
            <a:off x="1247775" y="6884988"/>
            <a:ext cx="15773400" cy="22494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9" name="Shape 39"/>
        <p:cNvGrpSpPr/>
        <p:nvPr/>
      </p:nvGrpSpPr>
      <p:grpSpPr>
        <a:xfrm>
          <a:off x="0" y="0"/>
          <a:ext cx="0" cy="0"/>
          <a:chOff x="0" y="0"/>
          <a:chExt cx="0" cy="0"/>
        </a:xfrm>
      </p:grpSpPr>
      <p:sp>
        <p:nvSpPr>
          <p:cNvPr id="40" name="Google Shape;40;p16"/>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16"/>
          <p:cNvSpPr txBox="1"/>
          <p:nvPr>
            <p:ph idx="1" type="body"/>
          </p:nvPr>
        </p:nvSpPr>
        <p:spPr>
          <a:xfrm>
            <a:off x="12573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16"/>
          <p:cNvSpPr txBox="1"/>
          <p:nvPr>
            <p:ph idx="2" type="body"/>
          </p:nvPr>
        </p:nvSpPr>
        <p:spPr>
          <a:xfrm>
            <a:off x="92202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3" name="Shape 43"/>
        <p:cNvGrpSpPr/>
        <p:nvPr/>
      </p:nvGrpSpPr>
      <p:grpSpPr>
        <a:xfrm>
          <a:off x="0" y="0"/>
          <a:ext cx="0" cy="0"/>
          <a:chOff x="0" y="0"/>
          <a:chExt cx="0" cy="0"/>
        </a:xfrm>
      </p:grpSpPr>
      <p:sp>
        <p:nvSpPr>
          <p:cNvPr id="44" name="Google Shape;44;p17"/>
          <p:cNvSpPr txBox="1"/>
          <p:nvPr>
            <p:ph type="title"/>
          </p:nvPr>
        </p:nvSpPr>
        <p:spPr>
          <a:xfrm>
            <a:off x="1260475"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17"/>
          <p:cNvSpPr txBox="1"/>
          <p:nvPr>
            <p:ph idx="1" type="body"/>
          </p:nvPr>
        </p:nvSpPr>
        <p:spPr>
          <a:xfrm>
            <a:off x="1260475" y="2522538"/>
            <a:ext cx="7735888"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6" name="Google Shape;46;p17"/>
          <p:cNvSpPr txBox="1"/>
          <p:nvPr>
            <p:ph idx="2" type="body"/>
          </p:nvPr>
        </p:nvSpPr>
        <p:spPr>
          <a:xfrm>
            <a:off x="1260475" y="3757613"/>
            <a:ext cx="7735888"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17"/>
          <p:cNvSpPr txBox="1"/>
          <p:nvPr>
            <p:ph idx="3" type="body"/>
          </p:nvPr>
        </p:nvSpPr>
        <p:spPr>
          <a:xfrm>
            <a:off x="9258300" y="2522538"/>
            <a:ext cx="7775575"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8" name="Google Shape;48;p17"/>
          <p:cNvSpPr txBox="1"/>
          <p:nvPr>
            <p:ph idx="4" type="body"/>
          </p:nvPr>
        </p:nvSpPr>
        <p:spPr>
          <a:xfrm>
            <a:off x="9258300" y="3757613"/>
            <a:ext cx="7775575"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1" name="Shape 5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2" name="Shape 52"/>
        <p:cNvGrpSpPr/>
        <p:nvPr/>
      </p:nvGrpSpPr>
      <p:grpSpPr>
        <a:xfrm>
          <a:off x="0" y="0"/>
          <a:ext cx="0" cy="0"/>
          <a:chOff x="0" y="0"/>
          <a:chExt cx="0" cy="0"/>
        </a:xfrm>
      </p:grpSpPr>
      <p:sp>
        <p:nvSpPr>
          <p:cNvPr id="53" name="Google Shape;53;p20"/>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20"/>
          <p:cNvSpPr txBox="1"/>
          <p:nvPr>
            <p:ph idx="1" type="body"/>
          </p:nvPr>
        </p:nvSpPr>
        <p:spPr>
          <a:xfrm>
            <a:off x="7775575" y="1481138"/>
            <a:ext cx="9258300" cy="731043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20"/>
          <p:cNvSpPr txBox="1"/>
          <p:nvPr>
            <p:ph idx="2"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6" name="Shape 56"/>
        <p:cNvGrpSpPr/>
        <p:nvPr/>
      </p:nvGrpSpPr>
      <p:grpSpPr>
        <a:xfrm>
          <a:off x="0" y="0"/>
          <a:ext cx="0" cy="0"/>
          <a:chOff x="0" y="0"/>
          <a:chExt cx="0" cy="0"/>
        </a:xfrm>
      </p:grpSpPr>
      <p:sp>
        <p:nvSpPr>
          <p:cNvPr id="57" name="Google Shape;57;p21"/>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21"/>
          <p:cNvSpPr/>
          <p:nvPr>
            <p:ph idx="2" type="pic"/>
          </p:nvPr>
        </p:nvSpPr>
        <p:spPr>
          <a:xfrm>
            <a:off x="7775575" y="1481138"/>
            <a:ext cx="9258300" cy="7310437"/>
          </a:xfrm>
          <a:prstGeom prst="rect">
            <a:avLst/>
          </a:prstGeom>
          <a:noFill/>
          <a:ln>
            <a:noFill/>
          </a:ln>
        </p:spPr>
      </p:sp>
      <p:sp>
        <p:nvSpPr>
          <p:cNvPr id="59" name="Google Shape;59;p21"/>
          <p:cNvSpPr txBox="1"/>
          <p:nvPr>
            <p:ph idx="1"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6.jpg"/><Relationship Id="rId2" Type="http://schemas.openxmlformats.org/officeDocument/2006/relationships/image" Target="../media/image1.jpg"/><Relationship Id="rId3" Type="http://schemas.openxmlformats.org/officeDocument/2006/relationships/image" Target="../media/image2.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2"/>
          <p:cNvPicPr preferRelativeResize="0"/>
          <p:nvPr/>
        </p:nvPicPr>
        <p:blipFill rotWithShape="1">
          <a:blip r:embed="rId1">
            <a:alphaModFix/>
          </a:blip>
          <a:srcRect b="0" l="0" r="0" t="0"/>
          <a:stretch/>
        </p:blipFill>
        <p:spPr>
          <a:xfrm>
            <a:off x="13090351" y="1130316"/>
            <a:ext cx="3927134" cy="511586"/>
          </a:xfrm>
          <a:prstGeom prst="rect">
            <a:avLst/>
          </a:prstGeom>
          <a:noFill/>
          <a:ln>
            <a:noFill/>
          </a:ln>
        </p:spPr>
      </p:pic>
      <p:grpSp>
        <p:nvGrpSpPr>
          <p:cNvPr id="11" name="Google Shape;11;p12"/>
          <p:cNvGrpSpPr/>
          <p:nvPr/>
        </p:nvGrpSpPr>
        <p:grpSpPr>
          <a:xfrm>
            <a:off x="560066" y="618997"/>
            <a:ext cx="887836" cy="1363365"/>
            <a:chOff x="560066" y="618997"/>
            <a:chExt cx="887836" cy="1363365"/>
          </a:xfrm>
        </p:grpSpPr>
        <p:sp>
          <p:nvSpPr>
            <p:cNvPr id="12" name="Google Shape;12;p12"/>
            <p:cNvSpPr/>
            <p:nvPr/>
          </p:nvSpPr>
          <p:spPr>
            <a:xfrm>
              <a:off x="560066" y="619017"/>
              <a:ext cx="887094" cy="1363345"/>
            </a:xfrm>
            <a:custGeom>
              <a:rect b="b" l="l" r="r" t="t"/>
              <a:pathLst>
                <a:path extrusionOk="0" h="1363345" w="887094">
                  <a:moveTo>
                    <a:pt x="202742" y="1362903"/>
                  </a:moveTo>
                  <a:lnTo>
                    <a:pt x="164111" y="1358362"/>
                  </a:lnTo>
                  <a:lnTo>
                    <a:pt x="127095" y="1346841"/>
                  </a:lnTo>
                  <a:lnTo>
                    <a:pt x="92784" y="1328791"/>
                  </a:lnTo>
                  <a:lnTo>
                    <a:pt x="62270" y="1304664"/>
                  </a:lnTo>
                  <a:lnTo>
                    <a:pt x="36643" y="1274913"/>
                  </a:lnTo>
                  <a:lnTo>
                    <a:pt x="16995" y="1239987"/>
                  </a:lnTo>
                  <a:lnTo>
                    <a:pt x="4417" y="1200340"/>
                  </a:lnTo>
                  <a:lnTo>
                    <a:pt x="0" y="1156422"/>
                  </a:lnTo>
                  <a:lnTo>
                    <a:pt x="0" y="206176"/>
                  </a:lnTo>
                  <a:lnTo>
                    <a:pt x="4417" y="162331"/>
                  </a:lnTo>
                  <a:lnTo>
                    <a:pt x="16995" y="122744"/>
                  </a:lnTo>
                  <a:lnTo>
                    <a:pt x="36643" y="87868"/>
                  </a:lnTo>
                  <a:lnTo>
                    <a:pt x="62270" y="58156"/>
                  </a:lnTo>
                  <a:lnTo>
                    <a:pt x="92784" y="34060"/>
                  </a:lnTo>
                  <a:lnTo>
                    <a:pt x="127095" y="16034"/>
                  </a:lnTo>
                  <a:lnTo>
                    <a:pt x="164111" y="4529"/>
                  </a:lnTo>
                  <a:lnTo>
                    <a:pt x="202742" y="0"/>
                  </a:lnTo>
                  <a:lnTo>
                    <a:pt x="241897" y="2897"/>
                  </a:lnTo>
                  <a:lnTo>
                    <a:pt x="280483" y="13675"/>
                  </a:lnTo>
                  <a:lnTo>
                    <a:pt x="317412" y="32786"/>
                  </a:lnTo>
                  <a:lnTo>
                    <a:pt x="351591" y="60682"/>
                  </a:lnTo>
                  <a:lnTo>
                    <a:pt x="831484" y="540576"/>
                  </a:lnTo>
                  <a:lnTo>
                    <a:pt x="856077" y="572629"/>
                  </a:lnTo>
                  <a:lnTo>
                    <a:pt x="873944" y="608863"/>
                  </a:lnTo>
                  <a:lnTo>
                    <a:pt x="884399" y="647889"/>
                  </a:lnTo>
                  <a:lnTo>
                    <a:pt x="887041" y="674710"/>
                  </a:lnTo>
                  <a:lnTo>
                    <a:pt x="887041" y="688203"/>
                  </a:lnTo>
                  <a:lnTo>
                    <a:pt x="881767" y="728258"/>
                  </a:lnTo>
                  <a:lnTo>
                    <a:pt x="868781" y="766515"/>
                  </a:lnTo>
                  <a:lnTo>
                    <a:pt x="848581" y="801505"/>
                  </a:lnTo>
                  <a:lnTo>
                    <a:pt x="351591" y="1302232"/>
                  </a:lnTo>
                  <a:lnTo>
                    <a:pt x="317412" y="1330128"/>
                  </a:lnTo>
                  <a:lnTo>
                    <a:pt x="280483" y="1349238"/>
                  </a:lnTo>
                  <a:lnTo>
                    <a:pt x="241897" y="1360012"/>
                  </a:lnTo>
                  <a:lnTo>
                    <a:pt x="202742" y="1362903"/>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3" name="Google Shape;13;p12"/>
            <p:cNvSpPr/>
            <p:nvPr/>
          </p:nvSpPr>
          <p:spPr>
            <a:xfrm>
              <a:off x="560172" y="618997"/>
              <a:ext cx="887730" cy="1026160"/>
            </a:xfrm>
            <a:custGeom>
              <a:rect b="b" l="l" r="r" t="t"/>
              <a:pathLst>
                <a:path extrusionOk="0" h="1026160" w="887730">
                  <a:moveTo>
                    <a:pt x="628746" y="1025835"/>
                  </a:moveTo>
                  <a:lnTo>
                    <a:pt x="580659" y="848647"/>
                  </a:lnTo>
                  <a:lnTo>
                    <a:pt x="358955" y="571248"/>
                  </a:lnTo>
                  <a:lnTo>
                    <a:pt x="114959" y="315467"/>
                  </a:lnTo>
                  <a:lnTo>
                    <a:pt x="0" y="203133"/>
                  </a:lnTo>
                  <a:lnTo>
                    <a:pt x="5095" y="159784"/>
                  </a:lnTo>
                  <a:lnTo>
                    <a:pt x="18139" y="120676"/>
                  </a:lnTo>
                  <a:lnTo>
                    <a:pt x="38067" y="86255"/>
                  </a:lnTo>
                  <a:lnTo>
                    <a:pt x="63815" y="56963"/>
                  </a:lnTo>
                  <a:lnTo>
                    <a:pt x="94316" y="33248"/>
                  </a:lnTo>
                  <a:lnTo>
                    <a:pt x="128507" y="15552"/>
                  </a:lnTo>
                  <a:lnTo>
                    <a:pt x="165322" y="4321"/>
                  </a:lnTo>
                  <a:lnTo>
                    <a:pt x="203696" y="0"/>
                  </a:lnTo>
                  <a:lnTo>
                    <a:pt x="242565" y="3032"/>
                  </a:lnTo>
                  <a:lnTo>
                    <a:pt x="280862" y="13864"/>
                  </a:lnTo>
                  <a:lnTo>
                    <a:pt x="317524" y="32939"/>
                  </a:lnTo>
                  <a:lnTo>
                    <a:pt x="351485" y="60702"/>
                  </a:lnTo>
                  <a:lnTo>
                    <a:pt x="831801" y="541017"/>
                  </a:lnTo>
                  <a:lnTo>
                    <a:pt x="856393" y="573070"/>
                  </a:lnTo>
                  <a:lnTo>
                    <a:pt x="874260" y="609304"/>
                  </a:lnTo>
                  <a:lnTo>
                    <a:pt x="884716" y="648330"/>
                  </a:lnTo>
                  <a:lnTo>
                    <a:pt x="887357" y="675151"/>
                  </a:lnTo>
                  <a:lnTo>
                    <a:pt x="887357" y="688644"/>
                  </a:lnTo>
                  <a:lnTo>
                    <a:pt x="882084" y="728699"/>
                  </a:lnTo>
                  <a:lnTo>
                    <a:pt x="869097" y="766956"/>
                  </a:lnTo>
                  <a:lnTo>
                    <a:pt x="848898" y="801945"/>
                  </a:lnTo>
                  <a:lnTo>
                    <a:pt x="831801" y="822779"/>
                  </a:lnTo>
                  <a:lnTo>
                    <a:pt x="628746" y="1025835"/>
                  </a:lnTo>
                  <a:close/>
                </a:path>
              </a:pathLst>
            </a:custGeom>
            <a:solidFill>
              <a:srgbClr val="93D83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14" name="Google Shape;14;p12"/>
          <p:cNvGrpSpPr/>
          <p:nvPr/>
        </p:nvGrpSpPr>
        <p:grpSpPr>
          <a:xfrm>
            <a:off x="1127665" y="612444"/>
            <a:ext cx="911225" cy="1358562"/>
            <a:chOff x="1127665" y="612444"/>
            <a:chExt cx="911225" cy="1358562"/>
          </a:xfrm>
        </p:grpSpPr>
        <p:sp>
          <p:nvSpPr>
            <p:cNvPr id="15" name="Google Shape;15;p12"/>
            <p:cNvSpPr/>
            <p:nvPr/>
          </p:nvSpPr>
          <p:spPr>
            <a:xfrm>
              <a:off x="1768983" y="612444"/>
              <a:ext cx="269240" cy="269240"/>
            </a:xfrm>
            <a:custGeom>
              <a:rect b="b" l="l" r="r" t="t"/>
              <a:pathLst>
                <a:path extrusionOk="0" h="269240" w="269239">
                  <a:moveTo>
                    <a:pt x="269240" y="134620"/>
                  </a:moveTo>
                  <a:lnTo>
                    <a:pt x="263448" y="95542"/>
                  </a:lnTo>
                  <a:lnTo>
                    <a:pt x="246545" y="59829"/>
                  </a:lnTo>
                  <a:lnTo>
                    <a:pt x="220027" y="30556"/>
                  </a:lnTo>
                  <a:lnTo>
                    <a:pt x="186131" y="10248"/>
                  </a:lnTo>
                  <a:lnTo>
                    <a:pt x="147815" y="647"/>
                  </a:lnTo>
                  <a:lnTo>
                    <a:pt x="134620" y="0"/>
                  </a:lnTo>
                  <a:lnTo>
                    <a:pt x="128003" y="165"/>
                  </a:lnTo>
                  <a:lnTo>
                    <a:pt x="89281" y="7874"/>
                  </a:lnTo>
                  <a:lnTo>
                    <a:pt x="54419" y="26504"/>
                  </a:lnTo>
                  <a:lnTo>
                    <a:pt x="26492" y="54419"/>
                  </a:lnTo>
                  <a:lnTo>
                    <a:pt x="7861" y="89281"/>
                  </a:lnTo>
                  <a:lnTo>
                    <a:pt x="165" y="128003"/>
                  </a:lnTo>
                  <a:lnTo>
                    <a:pt x="0" y="134620"/>
                  </a:lnTo>
                  <a:lnTo>
                    <a:pt x="165" y="141236"/>
                  </a:lnTo>
                  <a:lnTo>
                    <a:pt x="7861" y="179971"/>
                  </a:lnTo>
                  <a:lnTo>
                    <a:pt x="26492" y="214820"/>
                  </a:lnTo>
                  <a:lnTo>
                    <a:pt x="54419" y="242747"/>
                  </a:lnTo>
                  <a:lnTo>
                    <a:pt x="89281" y="261378"/>
                  </a:lnTo>
                  <a:lnTo>
                    <a:pt x="128003" y="269074"/>
                  </a:lnTo>
                  <a:lnTo>
                    <a:pt x="134620" y="269240"/>
                  </a:lnTo>
                  <a:lnTo>
                    <a:pt x="141236" y="269074"/>
                  </a:lnTo>
                  <a:lnTo>
                    <a:pt x="179959" y="261378"/>
                  </a:lnTo>
                  <a:lnTo>
                    <a:pt x="214820" y="242747"/>
                  </a:lnTo>
                  <a:lnTo>
                    <a:pt x="242747" y="214820"/>
                  </a:lnTo>
                  <a:lnTo>
                    <a:pt x="261378" y="179971"/>
                  </a:lnTo>
                  <a:lnTo>
                    <a:pt x="269074" y="141236"/>
                  </a:lnTo>
                  <a:lnTo>
                    <a:pt x="269240" y="13462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6" name="Google Shape;16;p12"/>
            <p:cNvSpPr/>
            <p:nvPr/>
          </p:nvSpPr>
          <p:spPr>
            <a:xfrm>
              <a:off x="1127665" y="631791"/>
              <a:ext cx="911225" cy="1339215"/>
            </a:xfrm>
            <a:custGeom>
              <a:rect b="b" l="l" r="r" t="t"/>
              <a:pathLst>
                <a:path extrusionOk="0" h="1339214" w="911225">
                  <a:moveTo>
                    <a:pt x="232033" y="1338882"/>
                  </a:moveTo>
                  <a:lnTo>
                    <a:pt x="191202" y="1334729"/>
                  </a:lnTo>
                  <a:lnTo>
                    <a:pt x="151119" y="1325612"/>
                  </a:lnTo>
                  <a:lnTo>
                    <a:pt x="113173" y="1312250"/>
                  </a:lnTo>
                  <a:lnTo>
                    <a:pt x="78753" y="1295364"/>
                  </a:lnTo>
                  <a:lnTo>
                    <a:pt x="26049" y="1253897"/>
                  </a:lnTo>
                  <a:lnTo>
                    <a:pt x="4122" y="1206967"/>
                  </a:lnTo>
                  <a:lnTo>
                    <a:pt x="8173" y="1183252"/>
                  </a:lnTo>
                  <a:lnTo>
                    <a:pt x="24087" y="1160330"/>
                  </a:lnTo>
                  <a:lnTo>
                    <a:pt x="370314" y="814003"/>
                  </a:lnTo>
                  <a:lnTo>
                    <a:pt x="374841" y="809014"/>
                  </a:lnTo>
                  <a:lnTo>
                    <a:pt x="398386" y="776191"/>
                  </a:lnTo>
                  <a:lnTo>
                    <a:pt x="415070" y="739405"/>
                  </a:lnTo>
                  <a:lnTo>
                    <a:pt x="424250" y="700068"/>
                  </a:lnTo>
                  <a:lnTo>
                    <a:pt x="425904" y="679915"/>
                  </a:lnTo>
                  <a:lnTo>
                    <a:pt x="425904" y="666425"/>
                  </a:lnTo>
                  <a:lnTo>
                    <a:pt x="420627" y="626378"/>
                  </a:lnTo>
                  <a:lnTo>
                    <a:pt x="407633" y="588131"/>
                  </a:lnTo>
                  <a:lnTo>
                    <a:pt x="387421" y="553158"/>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9" y="528967"/>
                  </a:lnTo>
                  <a:lnTo>
                    <a:pt x="879731" y="561078"/>
                  </a:lnTo>
                  <a:lnTo>
                    <a:pt x="897725" y="597416"/>
                  </a:lnTo>
                  <a:lnTo>
                    <a:pt x="908257" y="636574"/>
                  </a:lnTo>
                  <a:lnTo>
                    <a:pt x="910918" y="663495"/>
                  </a:lnTo>
                  <a:lnTo>
                    <a:pt x="910918" y="677037"/>
                  </a:lnTo>
                  <a:lnTo>
                    <a:pt x="905606" y="717239"/>
                  </a:lnTo>
                  <a:lnTo>
                    <a:pt x="892525" y="755620"/>
                  </a:lnTo>
                  <a:lnTo>
                    <a:pt x="872183" y="790698"/>
                  </a:lnTo>
                  <a:lnTo>
                    <a:pt x="375045" y="1291464"/>
                  </a:lnTo>
                  <a:lnTo>
                    <a:pt x="310380" y="1329418"/>
                  </a:lnTo>
                  <a:lnTo>
                    <a:pt x="272222" y="1337352"/>
                  </a:lnTo>
                  <a:lnTo>
                    <a:pt x="232033" y="1338882"/>
                  </a:lnTo>
                  <a:close/>
                </a:path>
              </a:pathLst>
            </a:custGeom>
            <a:solidFill>
              <a:srgbClr val="A6F54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7" name="Google Shape;17;p12"/>
            <p:cNvSpPr/>
            <p:nvPr/>
          </p:nvSpPr>
          <p:spPr>
            <a:xfrm>
              <a:off x="1127665" y="631791"/>
              <a:ext cx="911225" cy="1006475"/>
            </a:xfrm>
            <a:custGeom>
              <a:rect b="b" l="l" r="r" t="t"/>
              <a:pathLst>
                <a:path extrusionOk="0" h="1006475" w="911225">
                  <a:moveTo>
                    <a:pt x="660436" y="1006073"/>
                  </a:moveTo>
                  <a:lnTo>
                    <a:pt x="636002" y="943344"/>
                  </a:lnTo>
                  <a:lnTo>
                    <a:pt x="616360" y="907318"/>
                  </a:lnTo>
                  <a:lnTo>
                    <a:pt x="592402" y="868695"/>
                  </a:lnTo>
                  <a:lnTo>
                    <a:pt x="564600" y="827860"/>
                  </a:lnTo>
                  <a:lnTo>
                    <a:pt x="533431" y="785194"/>
                  </a:lnTo>
                  <a:lnTo>
                    <a:pt x="499368" y="741081"/>
                  </a:lnTo>
                  <a:lnTo>
                    <a:pt x="462885" y="695904"/>
                  </a:lnTo>
                  <a:lnTo>
                    <a:pt x="424458" y="650047"/>
                  </a:lnTo>
                  <a:lnTo>
                    <a:pt x="421823" y="632874"/>
                  </a:lnTo>
                  <a:lnTo>
                    <a:pt x="405443" y="583786"/>
                  </a:lnTo>
                  <a:lnTo>
                    <a:pt x="377315" y="540350"/>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3" y="528961"/>
                  </a:lnTo>
                  <a:lnTo>
                    <a:pt x="879695" y="561024"/>
                  </a:lnTo>
                  <a:lnTo>
                    <a:pt x="897682" y="597303"/>
                  </a:lnTo>
                  <a:lnTo>
                    <a:pt x="908227" y="636400"/>
                  </a:lnTo>
                  <a:lnTo>
                    <a:pt x="910925" y="676805"/>
                  </a:lnTo>
                  <a:lnTo>
                    <a:pt x="910600" y="683550"/>
                  </a:lnTo>
                  <a:lnTo>
                    <a:pt x="904033" y="723508"/>
                  </a:lnTo>
                  <a:lnTo>
                    <a:pt x="889780" y="761410"/>
                  </a:lnTo>
                  <a:lnTo>
                    <a:pt x="868391" y="795795"/>
                  </a:lnTo>
                  <a:lnTo>
                    <a:pt x="855269" y="811246"/>
                  </a:lnTo>
                  <a:lnTo>
                    <a:pt x="660436" y="1006073"/>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18" name="Google Shape;18;p12"/>
          <p:cNvGrpSpPr/>
          <p:nvPr/>
        </p:nvGrpSpPr>
        <p:grpSpPr>
          <a:xfrm>
            <a:off x="16371766" y="8330202"/>
            <a:ext cx="887730" cy="1363345"/>
            <a:chOff x="16371766" y="8330202"/>
            <a:chExt cx="887730" cy="1363345"/>
          </a:xfrm>
        </p:grpSpPr>
        <p:sp>
          <p:nvSpPr>
            <p:cNvPr id="19" name="Google Shape;19;p12"/>
            <p:cNvSpPr/>
            <p:nvPr/>
          </p:nvSpPr>
          <p:spPr>
            <a:xfrm>
              <a:off x="16372188" y="8330202"/>
              <a:ext cx="887094" cy="1363345"/>
            </a:xfrm>
            <a:custGeom>
              <a:rect b="b" l="l" r="r" t="t"/>
              <a:pathLst>
                <a:path extrusionOk="0" h="1363345" w="887094">
                  <a:moveTo>
                    <a:pt x="684298" y="0"/>
                  </a:moveTo>
                  <a:lnTo>
                    <a:pt x="722929" y="4541"/>
                  </a:lnTo>
                  <a:lnTo>
                    <a:pt x="759945" y="16062"/>
                  </a:lnTo>
                  <a:lnTo>
                    <a:pt x="794256" y="34112"/>
                  </a:lnTo>
                  <a:lnTo>
                    <a:pt x="824770" y="58238"/>
                  </a:lnTo>
                  <a:lnTo>
                    <a:pt x="850397" y="87990"/>
                  </a:lnTo>
                  <a:lnTo>
                    <a:pt x="870045" y="122916"/>
                  </a:lnTo>
                  <a:lnTo>
                    <a:pt x="882623" y="162563"/>
                  </a:lnTo>
                  <a:lnTo>
                    <a:pt x="887041" y="206481"/>
                  </a:lnTo>
                  <a:lnTo>
                    <a:pt x="887041" y="1156727"/>
                  </a:lnTo>
                  <a:lnTo>
                    <a:pt x="882623" y="1200572"/>
                  </a:lnTo>
                  <a:lnTo>
                    <a:pt x="870045" y="1240159"/>
                  </a:lnTo>
                  <a:lnTo>
                    <a:pt x="850397" y="1275034"/>
                  </a:lnTo>
                  <a:lnTo>
                    <a:pt x="824770" y="1304746"/>
                  </a:lnTo>
                  <a:lnTo>
                    <a:pt x="794256" y="1328842"/>
                  </a:lnTo>
                  <a:lnTo>
                    <a:pt x="759945" y="1346869"/>
                  </a:lnTo>
                  <a:lnTo>
                    <a:pt x="722929" y="1358373"/>
                  </a:lnTo>
                  <a:lnTo>
                    <a:pt x="684298" y="1362903"/>
                  </a:lnTo>
                  <a:lnTo>
                    <a:pt x="645144" y="1360006"/>
                  </a:lnTo>
                  <a:lnTo>
                    <a:pt x="606557" y="1349228"/>
                  </a:lnTo>
                  <a:lnTo>
                    <a:pt x="569628" y="1330117"/>
                  </a:lnTo>
                  <a:lnTo>
                    <a:pt x="535450" y="1302220"/>
                  </a:lnTo>
                  <a:lnTo>
                    <a:pt x="55557" y="822327"/>
                  </a:lnTo>
                  <a:lnTo>
                    <a:pt x="30964" y="790274"/>
                  </a:lnTo>
                  <a:lnTo>
                    <a:pt x="13096" y="754039"/>
                  </a:lnTo>
                  <a:lnTo>
                    <a:pt x="2641" y="715014"/>
                  </a:lnTo>
                  <a:lnTo>
                    <a:pt x="0" y="688192"/>
                  </a:lnTo>
                  <a:lnTo>
                    <a:pt x="0" y="674699"/>
                  </a:lnTo>
                  <a:lnTo>
                    <a:pt x="5273" y="634645"/>
                  </a:lnTo>
                  <a:lnTo>
                    <a:pt x="18259" y="596387"/>
                  </a:lnTo>
                  <a:lnTo>
                    <a:pt x="38459" y="561398"/>
                  </a:lnTo>
                  <a:lnTo>
                    <a:pt x="535450" y="60671"/>
                  </a:lnTo>
                  <a:lnTo>
                    <a:pt x="569628" y="32774"/>
                  </a:lnTo>
                  <a:lnTo>
                    <a:pt x="606557" y="13665"/>
                  </a:lnTo>
                  <a:lnTo>
                    <a:pt x="645144" y="2890"/>
                  </a:lnTo>
                  <a:lnTo>
                    <a:pt x="684298" y="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0" name="Google Shape;20;p12"/>
            <p:cNvSpPr/>
            <p:nvPr/>
          </p:nvSpPr>
          <p:spPr>
            <a:xfrm>
              <a:off x="16371766" y="8667290"/>
              <a:ext cx="887730" cy="1026160"/>
            </a:xfrm>
            <a:custGeom>
              <a:rect b="b" l="l" r="r" t="t"/>
              <a:pathLst>
                <a:path extrusionOk="0" h="1026159" w="887730">
                  <a:moveTo>
                    <a:pt x="258611" y="0"/>
                  </a:moveTo>
                  <a:lnTo>
                    <a:pt x="306697" y="177187"/>
                  </a:lnTo>
                  <a:lnTo>
                    <a:pt x="528402" y="454587"/>
                  </a:lnTo>
                  <a:lnTo>
                    <a:pt x="772397" y="710368"/>
                  </a:lnTo>
                  <a:lnTo>
                    <a:pt x="887357" y="822701"/>
                  </a:lnTo>
                  <a:lnTo>
                    <a:pt x="882262" y="866050"/>
                  </a:lnTo>
                  <a:lnTo>
                    <a:pt x="869218" y="905158"/>
                  </a:lnTo>
                  <a:lnTo>
                    <a:pt x="849290" y="939580"/>
                  </a:lnTo>
                  <a:lnTo>
                    <a:pt x="823542" y="968871"/>
                  </a:lnTo>
                  <a:lnTo>
                    <a:pt x="793040" y="992587"/>
                  </a:lnTo>
                  <a:lnTo>
                    <a:pt x="758850" y="1010283"/>
                  </a:lnTo>
                  <a:lnTo>
                    <a:pt x="722035" y="1021513"/>
                  </a:lnTo>
                  <a:lnTo>
                    <a:pt x="683660" y="1025835"/>
                  </a:lnTo>
                  <a:lnTo>
                    <a:pt x="644792" y="1022802"/>
                  </a:lnTo>
                  <a:lnTo>
                    <a:pt x="606494" y="1011971"/>
                  </a:lnTo>
                  <a:lnTo>
                    <a:pt x="569833" y="992896"/>
                  </a:lnTo>
                  <a:lnTo>
                    <a:pt x="535872" y="965133"/>
                  </a:lnTo>
                  <a:lnTo>
                    <a:pt x="55556" y="484817"/>
                  </a:lnTo>
                  <a:lnTo>
                    <a:pt x="30963" y="452764"/>
                  </a:lnTo>
                  <a:lnTo>
                    <a:pt x="13097" y="416530"/>
                  </a:lnTo>
                  <a:lnTo>
                    <a:pt x="2641" y="377505"/>
                  </a:lnTo>
                  <a:lnTo>
                    <a:pt x="0" y="350683"/>
                  </a:lnTo>
                  <a:lnTo>
                    <a:pt x="0" y="337191"/>
                  </a:lnTo>
                  <a:lnTo>
                    <a:pt x="5273" y="297136"/>
                  </a:lnTo>
                  <a:lnTo>
                    <a:pt x="18259" y="258879"/>
                  </a:lnTo>
                  <a:lnTo>
                    <a:pt x="38459" y="223890"/>
                  </a:lnTo>
                  <a:lnTo>
                    <a:pt x="55556" y="203055"/>
                  </a:lnTo>
                  <a:lnTo>
                    <a:pt x="258611" y="0"/>
                  </a:lnTo>
                  <a:close/>
                </a:path>
              </a:pathLst>
            </a:custGeom>
            <a:solidFill>
              <a:srgbClr val="93D83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21" name="Google Shape;21;p12"/>
          <p:cNvGrpSpPr/>
          <p:nvPr/>
        </p:nvGrpSpPr>
        <p:grpSpPr>
          <a:xfrm>
            <a:off x="15780706" y="8341449"/>
            <a:ext cx="911232" cy="1358239"/>
            <a:chOff x="15780706" y="8341449"/>
            <a:chExt cx="911232" cy="1358239"/>
          </a:xfrm>
        </p:grpSpPr>
        <p:sp>
          <p:nvSpPr>
            <p:cNvPr id="22" name="Google Shape;22;p12"/>
            <p:cNvSpPr/>
            <p:nvPr/>
          </p:nvSpPr>
          <p:spPr>
            <a:xfrm>
              <a:off x="15781059" y="9430448"/>
              <a:ext cx="269240" cy="269240"/>
            </a:xfrm>
            <a:custGeom>
              <a:rect b="b" l="l" r="r" t="t"/>
              <a:pathLst>
                <a:path extrusionOk="0" h="269240" w="269240">
                  <a:moveTo>
                    <a:pt x="269240" y="134620"/>
                  </a:moveTo>
                  <a:lnTo>
                    <a:pt x="263448" y="95542"/>
                  </a:lnTo>
                  <a:lnTo>
                    <a:pt x="246557" y="59829"/>
                  </a:lnTo>
                  <a:lnTo>
                    <a:pt x="220027" y="30556"/>
                  </a:lnTo>
                  <a:lnTo>
                    <a:pt x="186143" y="10248"/>
                  </a:lnTo>
                  <a:lnTo>
                    <a:pt x="147815" y="647"/>
                  </a:lnTo>
                  <a:lnTo>
                    <a:pt x="134620" y="0"/>
                  </a:lnTo>
                  <a:lnTo>
                    <a:pt x="128016" y="165"/>
                  </a:lnTo>
                  <a:lnTo>
                    <a:pt x="89281" y="7861"/>
                  </a:lnTo>
                  <a:lnTo>
                    <a:pt x="54419" y="26492"/>
                  </a:lnTo>
                  <a:lnTo>
                    <a:pt x="26504" y="54419"/>
                  </a:lnTo>
                  <a:lnTo>
                    <a:pt x="7874" y="89281"/>
                  </a:lnTo>
                  <a:lnTo>
                    <a:pt x="165" y="128003"/>
                  </a:lnTo>
                  <a:lnTo>
                    <a:pt x="0" y="134620"/>
                  </a:lnTo>
                  <a:lnTo>
                    <a:pt x="165" y="141236"/>
                  </a:lnTo>
                  <a:lnTo>
                    <a:pt x="7874" y="179959"/>
                  </a:lnTo>
                  <a:lnTo>
                    <a:pt x="26504" y="214820"/>
                  </a:lnTo>
                  <a:lnTo>
                    <a:pt x="54419" y="242735"/>
                  </a:lnTo>
                  <a:lnTo>
                    <a:pt x="89281" y="261366"/>
                  </a:lnTo>
                  <a:lnTo>
                    <a:pt x="128016" y="269074"/>
                  </a:lnTo>
                  <a:lnTo>
                    <a:pt x="134620" y="269240"/>
                  </a:lnTo>
                  <a:lnTo>
                    <a:pt x="141236" y="269074"/>
                  </a:lnTo>
                  <a:lnTo>
                    <a:pt x="179971" y="261366"/>
                  </a:lnTo>
                  <a:lnTo>
                    <a:pt x="214820" y="242735"/>
                  </a:lnTo>
                  <a:lnTo>
                    <a:pt x="242747" y="214820"/>
                  </a:lnTo>
                  <a:lnTo>
                    <a:pt x="261378" y="179959"/>
                  </a:lnTo>
                  <a:lnTo>
                    <a:pt x="269074" y="141236"/>
                  </a:lnTo>
                  <a:lnTo>
                    <a:pt x="269240" y="13462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3" name="Google Shape;23;p12"/>
            <p:cNvSpPr/>
            <p:nvPr/>
          </p:nvSpPr>
          <p:spPr>
            <a:xfrm>
              <a:off x="15780713" y="8341449"/>
              <a:ext cx="911225" cy="1339215"/>
            </a:xfrm>
            <a:custGeom>
              <a:rect b="b" l="l" r="r" t="t"/>
              <a:pathLst>
                <a:path extrusionOk="0" h="1339215" w="911225">
                  <a:moveTo>
                    <a:pt x="678885" y="0"/>
                  </a:moveTo>
                  <a:lnTo>
                    <a:pt x="719715" y="4153"/>
                  </a:lnTo>
                  <a:lnTo>
                    <a:pt x="759799" y="13270"/>
                  </a:lnTo>
                  <a:lnTo>
                    <a:pt x="797745" y="26631"/>
                  </a:lnTo>
                  <a:lnTo>
                    <a:pt x="832165" y="43517"/>
                  </a:lnTo>
                  <a:lnTo>
                    <a:pt x="884869" y="84984"/>
                  </a:lnTo>
                  <a:lnTo>
                    <a:pt x="906796" y="131915"/>
                  </a:lnTo>
                  <a:lnTo>
                    <a:pt x="902744" y="155630"/>
                  </a:lnTo>
                  <a:lnTo>
                    <a:pt x="886831" y="178552"/>
                  </a:lnTo>
                  <a:lnTo>
                    <a:pt x="540603" y="524879"/>
                  </a:lnTo>
                  <a:lnTo>
                    <a:pt x="536076" y="529867"/>
                  </a:lnTo>
                  <a:lnTo>
                    <a:pt x="512531" y="562690"/>
                  </a:lnTo>
                  <a:lnTo>
                    <a:pt x="495848" y="599476"/>
                  </a:lnTo>
                  <a:lnTo>
                    <a:pt x="486668" y="638814"/>
                  </a:lnTo>
                  <a:lnTo>
                    <a:pt x="485014" y="658966"/>
                  </a:lnTo>
                  <a:lnTo>
                    <a:pt x="485014" y="672456"/>
                  </a:lnTo>
                  <a:lnTo>
                    <a:pt x="490291" y="712504"/>
                  </a:lnTo>
                  <a:lnTo>
                    <a:pt x="503285" y="750750"/>
                  </a:lnTo>
                  <a:lnTo>
                    <a:pt x="523497" y="785723"/>
                  </a:lnTo>
                  <a:lnTo>
                    <a:pt x="887042" y="1153082"/>
                  </a:lnTo>
                  <a:lnTo>
                    <a:pt x="905234" y="1178387"/>
                  </a:lnTo>
                  <a:lnTo>
                    <a:pt x="910918" y="1203990"/>
                  </a:lnTo>
                  <a:lnTo>
                    <a:pt x="905559" y="1229219"/>
                  </a:lnTo>
                  <a:lnTo>
                    <a:pt x="890616" y="1253401"/>
                  </a:lnTo>
                  <a:lnTo>
                    <a:pt x="837834" y="1295938"/>
                  </a:lnTo>
                  <a:lnTo>
                    <a:pt x="802919" y="1312948"/>
                  </a:lnTo>
                  <a:lnTo>
                    <a:pt x="764270" y="1326223"/>
                  </a:lnTo>
                  <a:lnTo>
                    <a:pt x="723351" y="1335092"/>
                  </a:lnTo>
                  <a:lnTo>
                    <a:pt x="681623" y="1338882"/>
                  </a:lnTo>
                  <a:lnTo>
                    <a:pt x="640549" y="1336921"/>
                  </a:lnTo>
                  <a:lnTo>
                    <a:pt x="601591" y="1328537"/>
                  </a:lnTo>
                  <a:lnTo>
                    <a:pt x="566212" y="1313058"/>
                  </a:lnTo>
                  <a:lnTo>
                    <a:pt x="535873" y="1289812"/>
                  </a:lnTo>
                  <a:lnTo>
                    <a:pt x="60750" y="814689"/>
                  </a:lnTo>
                  <a:lnTo>
                    <a:pt x="55949" y="809915"/>
                  </a:lnTo>
                  <a:lnTo>
                    <a:pt x="31187" y="777803"/>
                  </a:lnTo>
                  <a:lnTo>
                    <a:pt x="13192" y="741465"/>
                  </a:lnTo>
                  <a:lnTo>
                    <a:pt x="2661" y="702307"/>
                  </a:lnTo>
                  <a:lnTo>
                    <a:pt x="0" y="675386"/>
                  </a:lnTo>
                  <a:lnTo>
                    <a:pt x="0" y="661844"/>
                  </a:lnTo>
                  <a:lnTo>
                    <a:pt x="5312" y="621643"/>
                  </a:lnTo>
                  <a:lnTo>
                    <a:pt x="18393" y="583261"/>
                  </a:lnTo>
                  <a:lnTo>
                    <a:pt x="38735" y="548183"/>
                  </a:lnTo>
                  <a:lnTo>
                    <a:pt x="535873" y="47418"/>
                  </a:lnTo>
                  <a:lnTo>
                    <a:pt x="600538" y="9463"/>
                  </a:lnTo>
                  <a:lnTo>
                    <a:pt x="638696" y="1530"/>
                  </a:lnTo>
                  <a:lnTo>
                    <a:pt x="678885" y="0"/>
                  </a:lnTo>
                  <a:close/>
                </a:path>
              </a:pathLst>
            </a:custGeom>
            <a:solidFill>
              <a:srgbClr val="A6F54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4" name="Google Shape;24;p12"/>
            <p:cNvSpPr/>
            <p:nvPr/>
          </p:nvSpPr>
          <p:spPr>
            <a:xfrm>
              <a:off x="15780706" y="8674258"/>
              <a:ext cx="911225" cy="1006475"/>
            </a:xfrm>
            <a:custGeom>
              <a:rect b="b" l="l" r="r" t="t"/>
              <a:pathLst>
                <a:path extrusionOk="0" h="1006475" w="911225">
                  <a:moveTo>
                    <a:pt x="250489" y="0"/>
                  </a:moveTo>
                  <a:lnTo>
                    <a:pt x="274923" y="62729"/>
                  </a:lnTo>
                  <a:lnTo>
                    <a:pt x="294564" y="98755"/>
                  </a:lnTo>
                  <a:lnTo>
                    <a:pt x="318523" y="137377"/>
                  </a:lnTo>
                  <a:lnTo>
                    <a:pt x="346324" y="178213"/>
                  </a:lnTo>
                  <a:lnTo>
                    <a:pt x="377494" y="220879"/>
                  </a:lnTo>
                  <a:lnTo>
                    <a:pt x="411557" y="264992"/>
                  </a:lnTo>
                  <a:lnTo>
                    <a:pt x="448039" y="310168"/>
                  </a:lnTo>
                  <a:lnTo>
                    <a:pt x="486467" y="356025"/>
                  </a:lnTo>
                  <a:lnTo>
                    <a:pt x="489102" y="373199"/>
                  </a:lnTo>
                  <a:lnTo>
                    <a:pt x="505482" y="422287"/>
                  </a:lnTo>
                  <a:lnTo>
                    <a:pt x="533610" y="465723"/>
                  </a:lnTo>
                  <a:lnTo>
                    <a:pt x="887048" y="820273"/>
                  </a:lnTo>
                  <a:lnTo>
                    <a:pt x="905240" y="845579"/>
                  </a:lnTo>
                  <a:lnTo>
                    <a:pt x="910925" y="871182"/>
                  </a:lnTo>
                  <a:lnTo>
                    <a:pt x="905565" y="896410"/>
                  </a:lnTo>
                  <a:lnTo>
                    <a:pt x="890623" y="920593"/>
                  </a:lnTo>
                  <a:lnTo>
                    <a:pt x="837841" y="963129"/>
                  </a:lnTo>
                  <a:lnTo>
                    <a:pt x="802925" y="980139"/>
                  </a:lnTo>
                  <a:lnTo>
                    <a:pt x="764277" y="993415"/>
                  </a:lnTo>
                  <a:lnTo>
                    <a:pt x="723358" y="1002283"/>
                  </a:lnTo>
                  <a:lnTo>
                    <a:pt x="681630" y="1006073"/>
                  </a:lnTo>
                  <a:lnTo>
                    <a:pt x="640556" y="1004112"/>
                  </a:lnTo>
                  <a:lnTo>
                    <a:pt x="601598" y="995728"/>
                  </a:lnTo>
                  <a:lnTo>
                    <a:pt x="566218" y="980249"/>
                  </a:lnTo>
                  <a:lnTo>
                    <a:pt x="535880" y="957003"/>
                  </a:lnTo>
                  <a:lnTo>
                    <a:pt x="60757" y="481880"/>
                  </a:lnTo>
                  <a:lnTo>
                    <a:pt x="55962" y="477112"/>
                  </a:lnTo>
                  <a:lnTo>
                    <a:pt x="31229" y="445049"/>
                  </a:lnTo>
                  <a:lnTo>
                    <a:pt x="13243" y="408770"/>
                  </a:lnTo>
                  <a:lnTo>
                    <a:pt x="2697" y="369673"/>
                  </a:lnTo>
                  <a:lnTo>
                    <a:pt x="0" y="329268"/>
                  </a:lnTo>
                  <a:lnTo>
                    <a:pt x="324" y="322523"/>
                  </a:lnTo>
                  <a:lnTo>
                    <a:pt x="6891" y="282565"/>
                  </a:lnTo>
                  <a:lnTo>
                    <a:pt x="21144" y="244663"/>
                  </a:lnTo>
                  <a:lnTo>
                    <a:pt x="42533" y="210278"/>
                  </a:lnTo>
                  <a:lnTo>
                    <a:pt x="55655" y="194826"/>
                  </a:lnTo>
                  <a:lnTo>
                    <a:pt x="250489" y="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25" name="Google Shape;25;p12"/>
          <p:cNvPicPr preferRelativeResize="0"/>
          <p:nvPr/>
        </p:nvPicPr>
        <p:blipFill rotWithShape="1">
          <a:blip r:embed="rId2">
            <a:alphaModFix/>
          </a:blip>
          <a:srcRect b="0" l="0" r="0" t="0"/>
          <a:stretch/>
        </p:blipFill>
        <p:spPr>
          <a:xfrm>
            <a:off x="8097944" y="9258300"/>
            <a:ext cx="1533524" cy="542924"/>
          </a:xfrm>
          <a:prstGeom prst="rect">
            <a:avLst/>
          </a:prstGeom>
          <a:noFill/>
          <a:ln>
            <a:noFill/>
          </a:ln>
        </p:spPr>
      </p:pic>
      <p:pic>
        <p:nvPicPr>
          <p:cNvPr id="26" name="Google Shape;26;p12"/>
          <p:cNvPicPr preferRelativeResize="0"/>
          <p:nvPr/>
        </p:nvPicPr>
        <p:blipFill rotWithShape="1">
          <a:blip r:embed="rId3">
            <a:alphaModFix/>
          </a:blip>
          <a:srcRect b="0" l="0" r="0" t="0"/>
          <a:stretch/>
        </p:blipFill>
        <p:spPr>
          <a:xfrm>
            <a:off x="1095397" y="9302594"/>
            <a:ext cx="2178782" cy="467629"/>
          </a:xfrm>
          <a:prstGeom prst="rect">
            <a:avLst/>
          </a:prstGeom>
          <a:noFill/>
          <a:ln>
            <a:noFill/>
          </a:ln>
        </p:spPr>
      </p:pic>
      <p:sp>
        <p:nvSpPr>
          <p:cNvPr id="27" name="Google Shape;27;p12"/>
          <p:cNvSpPr/>
          <p:nvPr/>
        </p:nvSpPr>
        <p:spPr>
          <a:xfrm>
            <a:off x="1081542" y="9005038"/>
            <a:ext cx="14206219" cy="19050"/>
          </a:xfrm>
          <a:custGeom>
            <a:rect b="b" l="l" r="r" t="t"/>
            <a:pathLst>
              <a:path extrusionOk="0" h="19050" w="14206219">
                <a:moveTo>
                  <a:pt x="0" y="19049"/>
                </a:moveTo>
                <a:lnTo>
                  <a:pt x="14205894" y="0"/>
                </a:lnTo>
              </a:path>
            </a:pathLst>
          </a:custGeom>
          <a:noFill/>
          <a:ln cap="flat" cmpd="sng" w="47600">
            <a:solidFill>
              <a:srgbClr val="16A637"/>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8" name="Google Shape;28;p12"/>
          <p:cNvSpPr txBox="1"/>
          <p:nvPr/>
        </p:nvSpPr>
        <p:spPr>
          <a:xfrm>
            <a:off x="9795971" y="9213214"/>
            <a:ext cx="5522594" cy="718787"/>
          </a:xfrm>
          <a:prstGeom prst="rect">
            <a:avLst/>
          </a:prstGeom>
          <a:noFill/>
          <a:ln>
            <a:noFill/>
          </a:ln>
        </p:spPr>
        <p:txBody>
          <a:bodyPr anchorCtr="0" anchor="t" bIns="0" lIns="0" spcFirstLastPara="1" rIns="0" wrap="square" tIns="6975">
            <a:spAutoFit/>
          </a:bodyPr>
          <a:lstStyle/>
          <a:p>
            <a:pPr indent="0" lvl="0" marL="12700" marR="5080" rtl="0" algn="just">
              <a:lnSpc>
                <a:spcPct val="139000"/>
              </a:lnSpc>
              <a:spcBef>
                <a:spcPts val="0"/>
              </a:spcBef>
              <a:spcAft>
                <a:spcPts val="0"/>
              </a:spcAft>
              <a:buNone/>
            </a:pPr>
            <a:r>
              <a:rPr lang="en-US" sz="1000">
                <a:latin typeface="Lucida Sans"/>
                <a:ea typeface="Lucida Sans"/>
                <a:cs typeface="Lucida Sans"/>
                <a:sym typeface="Lucida Sans"/>
              </a:rPr>
              <a:t>Legal description – Creative Commons licensing: The materials published on the Upskilling rural project website are classified as Open Educational Resources’ (OER) and can be freely (without permission of their creators): downloaded, used, reused, copied, adapted, and shared by users, with information about the source of their origin.</a:t>
            </a:r>
            <a:endParaRPr/>
          </a:p>
        </p:txBody>
      </p:sp>
      <p:sp>
        <p:nvSpPr>
          <p:cNvPr id="29" name="Google Shape;29;p12"/>
          <p:cNvSpPr txBox="1"/>
          <p:nvPr/>
        </p:nvSpPr>
        <p:spPr>
          <a:xfrm>
            <a:off x="3503759" y="9258300"/>
            <a:ext cx="4275455" cy="780983"/>
          </a:xfrm>
          <a:prstGeom prst="rect">
            <a:avLst/>
          </a:prstGeom>
          <a:noFill/>
          <a:ln>
            <a:noFill/>
          </a:ln>
        </p:spPr>
        <p:txBody>
          <a:bodyPr anchorCtr="0" anchor="t" bIns="0" lIns="0" spcFirstLastPara="1" rIns="0" wrap="square" tIns="7600">
            <a:spAutoFit/>
          </a:bodyPr>
          <a:lstStyle/>
          <a:p>
            <a:pPr indent="0" lvl="0" marL="12700" marR="5080" rtl="0" algn="just">
              <a:lnSpc>
                <a:spcPct val="120000"/>
              </a:lnSpc>
              <a:spcBef>
                <a:spcPts val="0"/>
              </a:spcBef>
              <a:spcAft>
                <a:spcPts val="0"/>
              </a:spcAft>
              <a:buNone/>
            </a:pPr>
            <a:r>
              <a:rPr lang="en-US" sz="1000">
                <a:latin typeface="Lucida Sans"/>
                <a:ea typeface="Lucida Sans"/>
                <a:cs typeface="Lucida Sans"/>
                <a:sym typeface="Lucida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hyperlink" Target="https://www.spatial.io/s/Oficina-Turismo-Alicante-62f17ed37e22f400016f7479?share=1905871211062792063" TargetMode="External"/><Relationship Id="rId5" Type="http://schemas.openxmlformats.org/officeDocument/2006/relationships/image" Target="../media/image17.png"/><Relationship Id="rId6" Type="http://schemas.openxmlformats.org/officeDocument/2006/relationships/hyperlink" Target="https://www.spatial.io/s/Oficina-Turismo-Alicante-62f17ed37e22f400016f7479?share=1905871211062792063" TargetMode="External"/><Relationship Id="rId7"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igital-strategy.ec.europa.eu/en/policies/european-approach-artificial-intelligence" TargetMode="External"/><Relationship Id="rId4" Type="http://schemas.openxmlformats.org/officeDocument/2006/relationships/hyperlink" Target="https://www.europarl.europa.eu/topics/en/article/20151201STO05603/circular-economy-definition-importance-and-benefits" TargetMode="External"/><Relationship Id="rId9" Type="http://schemas.openxmlformats.org/officeDocument/2006/relationships/hyperlink" Target="https://www.youtube.com/watch?v=gG84Z9a5Fx0" TargetMode="External"/><Relationship Id="rId5" Type="http://schemas.openxmlformats.org/officeDocument/2006/relationships/hyperlink" Target="https://www.forbes.com/sites/forbestechcouncil/2023/09/18/the-metaverse-shaping-the-future-of-the-internet-and-business-through-ai-integration/?sh=69f9eec1eab7" TargetMode="External"/><Relationship Id="rId6" Type="http://schemas.openxmlformats.org/officeDocument/2006/relationships/hyperlink" Target="https://mystreetbook.es/" TargetMode="External"/><Relationship Id="rId7" Type="http://schemas.openxmlformats.org/officeDocument/2006/relationships/hyperlink" Target="https://www.spatial.io/s/Oficina-Turismo-Alicante-62f17ed37e22f400016f7479?share=1905871211062792063" TargetMode="External"/><Relationship Id="rId8" Type="http://schemas.openxmlformats.org/officeDocument/2006/relationships/hyperlink" Target="https://www.surinenglish.com/spain/how-will-artificial-intelligence-and-the-metaverse-20230706132112-nt.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youtube.com/watch?v=gG84Z9a5Fx0" TargetMode="External"/><Relationship Id="rId4" Type="http://schemas.openxmlformats.org/officeDocument/2006/relationships/image" Target="../media/image18.png"/><Relationship Id="rId5" Type="http://schemas.openxmlformats.org/officeDocument/2006/relationships/hyperlink" Target="https://www.youtube.com/watch?v=gG84Z9a5Fx0" TargetMode="External"/><Relationship Id="rId6"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mystreetbook.es/" TargetMode="External"/><Relationship Id="rId4" Type="http://schemas.openxmlformats.org/officeDocument/2006/relationships/image" Target="../media/image4.png"/><Relationship Id="rId5" Type="http://schemas.openxmlformats.org/officeDocument/2006/relationships/hyperlink" Target="https://mystreetbook.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
          <p:cNvPicPr preferRelativeResize="0"/>
          <p:nvPr/>
        </p:nvPicPr>
        <p:blipFill rotWithShape="1">
          <a:blip r:embed="rId3">
            <a:alphaModFix/>
          </a:blip>
          <a:srcRect b="0" l="0" r="0" t="0"/>
          <a:stretch/>
        </p:blipFill>
        <p:spPr>
          <a:xfrm>
            <a:off x="2590800" y="1866900"/>
            <a:ext cx="13106400" cy="6553200"/>
          </a:xfrm>
          <a:prstGeom prst="rect">
            <a:avLst/>
          </a:prstGeom>
          <a:noFill/>
          <a:ln>
            <a:noFill/>
          </a:ln>
        </p:spPr>
      </p:pic>
      <p:sp>
        <p:nvSpPr>
          <p:cNvPr id="71" name="Google Shape;71;p1"/>
          <p:cNvSpPr txBox="1"/>
          <p:nvPr/>
        </p:nvSpPr>
        <p:spPr>
          <a:xfrm>
            <a:off x="838200" y="3700414"/>
            <a:ext cx="9635700" cy="2124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6A637"/>
              </a:buClr>
              <a:buSzPts val="4400"/>
              <a:buFont typeface="Helvetica Neue"/>
              <a:buNone/>
            </a:pPr>
            <a:r>
              <a:rPr b="1" lang="en-US" sz="4400">
                <a:solidFill>
                  <a:srgbClr val="16A637"/>
                </a:solidFill>
                <a:latin typeface="Helvetica Neue"/>
                <a:ea typeface="Helvetica Neue"/>
                <a:cs typeface="Helvetica Neue"/>
                <a:sym typeface="Helvetica Neue"/>
              </a:rPr>
              <a:t>E-marketing – AI and metaverse spaces</a:t>
            </a:r>
            <a:endParaRPr/>
          </a:p>
          <a:p>
            <a:pPr indent="0" lvl="0" marL="0" marR="0" rtl="0" algn="ctr">
              <a:lnSpc>
                <a:spcPct val="100000"/>
              </a:lnSpc>
              <a:spcBef>
                <a:spcPts val="5"/>
              </a:spcBef>
              <a:spcAft>
                <a:spcPts val="0"/>
              </a:spcAft>
              <a:buClr>
                <a:srgbClr val="16A637"/>
              </a:buClr>
              <a:buSzPts val="4400"/>
              <a:buFont typeface="Helvetica Neue"/>
              <a:buNone/>
            </a:pPr>
            <a:r>
              <a:t/>
            </a:r>
            <a:endParaRPr b="1" i="0" sz="4400" u="none" cap="none" strike="noStrike">
              <a:solidFill>
                <a:srgbClr val="16A637"/>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0"/>
          <p:cNvPicPr preferRelativeResize="0"/>
          <p:nvPr/>
        </p:nvPicPr>
        <p:blipFill rotWithShape="1">
          <a:blip r:embed="rId3">
            <a:alphaModFix/>
          </a:blip>
          <a:srcRect b="23329" l="17403" r="18885" t="12958"/>
          <a:stretch/>
        </p:blipFill>
        <p:spPr>
          <a:xfrm>
            <a:off x="12496800" y="2705100"/>
            <a:ext cx="5600699" cy="5600700"/>
          </a:xfrm>
          <a:prstGeom prst="rect">
            <a:avLst/>
          </a:prstGeom>
          <a:noFill/>
          <a:ln>
            <a:noFill/>
          </a:ln>
        </p:spPr>
      </p:pic>
      <p:pic>
        <p:nvPicPr>
          <p:cNvPr id="172" name="Google Shape;172;p10">
            <a:hlinkClick r:id="rId4"/>
          </p:cNvPr>
          <p:cNvPicPr preferRelativeResize="0"/>
          <p:nvPr/>
        </p:nvPicPr>
        <p:blipFill rotWithShape="1">
          <a:blip r:embed="rId5">
            <a:alphaModFix/>
          </a:blip>
          <a:srcRect b="0" l="0" r="0" t="0"/>
          <a:stretch/>
        </p:blipFill>
        <p:spPr>
          <a:xfrm>
            <a:off x="12839699" y="4044823"/>
            <a:ext cx="4585219" cy="2355977"/>
          </a:xfrm>
          <a:prstGeom prst="rect">
            <a:avLst/>
          </a:prstGeom>
          <a:noFill/>
          <a:ln>
            <a:noFill/>
          </a:ln>
        </p:spPr>
      </p:pic>
      <p:sp>
        <p:nvSpPr>
          <p:cNvPr id="173" name="Google Shape;173;p10"/>
          <p:cNvSpPr txBox="1"/>
          <p:nvPr/>
        </p:nvSpPr>
        <p:spPr>
          <a:xfrm>
            <a:off x="1028700" y="1997225"/>
            <a:ext cx="16230600" cy="1323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Design and Development of Immersive Experiences in the Metaverse.</a:t>
            </a:r>
            <a:endParaRPr b="1" sz="4000">
              <a:solidFill>
                <a:srgbClr val="92D050"/>
              </a:solidFill>
              <a:latin typeface="Helvetica Neue"/>
              <a:ea typeface="Helvetica Neue"/>
              <a:cs typeface="Helvetica Neue"/>
              <a:sym typeface="Helvetica Neue"/>
            </a:endParaRPr>
          </a:p>
        </p:txBody>
      </p:sp>
      <p:sp>
        <p:nvSpPr>
          <p:cNvPr id="174" name="Google Shape;174;p10"/>
          <p:cNvSpPr txBox="1"/>
          <p:nvPr/>
        </p:nvSpPr>
        <p:spPr>
          <a:xfrm>
            <a:off x="685800" y="2933700"/>
            <a:ext cx="11582400" cy="6001643"/>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solidFill>
                  <a:srgbClr val="16A637"/>
                </a:solidFill>
                <a:latin typeface="Arial"/>
                <a:ea typeface="Arial"/>
                <a:cs typeface="Arial"/>
                <a:sym typeface="Arial"/>
              </a:rPr>
              <a:t>Example from the Real World:</a:t>
            </a:r>
            <a:br>
              <a:rPr lang="en-US" sz="2400">
                <a:latin typeface="Arial"/>
                <a:ea typeface="Arial"/>
                <a:cs typeface="Arial"/>
                <a:sym typeface="Arial"/>
              </a:rPr>
            </a:br>
            <a:endParaRPr sz="2400">
              <a:latin typeface="Arial"/>
              <a:ea typeface="Arial"/>
              <a:cs typeface="Arial"/>
              <a:sym typeface="Arial"/>
            </a:endParaRPr>
          </a:p>
          <a:p>
            <a:pPr indent="0" lvl="0" marL="0" rtl="0" algn="l">
              <a:spcBef>
                <a:spcPts val="0"/>
              </a:spcBef>
              <a:spcAft>
                <a:spcPts val="0"/>
              </a:spcAft>
              <a:buNone/>
            </a:pPr>
            <a:r>
              <a:rPr lang="en-US" sz="2400" u="sng">
                <a:solidFill>
                  <a:schemeClr val="hlink"/>
                </a:solidFill>
                <a:latin typeface="Arial"/>
                <a:ea typeface="Arial"/>
                <a:cs typeface="Arial"/>
                <a:sym typeface="Arial"/>
                <a:hlinkClick r:id="rId6"/>
              </a:rPr>
              <a:t>Intelligent Tourist Office </a:t>
            </a:r>
            <a:r>
              <a:rPr lang="en-US" sz="2400">
                <a:latin typeface="Arial"/>
                <a:ea typeface="Arial"/>
                <a:cs typeface="Arial"/>
                <a:sym typeface="Arial"/>
              </a:rPr>
              <a:t>adaptable to metaverses:</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lang="en-US" sz="2400">
                <a:latin typeface="Arial"/>
                <a:ea typeface="Arial"/>
                <a:cs typeface="Arial"/>
                <a:sym typeface="Arial"/>
              </a:rPr>
              <a:t>"Gamifiable" design</a:t>
            </a:r>
            <a:endParaRPr/>
          </a:p>
          <a:p>
            <a:pPr indent="0" lvl="0" marL="0" rtl="0" algn="l">
              <a:spcBef>
                <a:spcPts val="0"/>
              </a:spcBef>
              <a:spcAft>
                <a:spcPts val="0"/>
              </a:spcAft>
              <a:buNone/>
            </a:pPr>
            <a:br>
              <a:rPr lang="en-US" sz="2400">
                <a:latin typeface="Arial"/>
                <a:ea typeface="Arial"/>
                <a:cs typeface="Arial"/>
                <a:sym typeface="Arial"/>
              </a:rPr>
            </a:br>
            <a:r>
              <a:rPr lang="en-US" sz="2400">
                <a:latin typeface="Arial"/>
                <a:ea typeface="Arial"/>
                <a:cs typeface="Arial"/>
                <a:sym typeface="Arial"/>
              </a:rPr>
              <a:t>Multimedia interior environment: information about the city, tourist offers and events.</a:t>
            </a:r>
            <a:endParaRPr/>
          </a:p>
          <a:p>
            <a:pPr indent="0" lvl="0" marL="0" rtl="0" algn="l">
              <a:spcBef>
                <a:spcPts val="0"/>
              </a:spcBef>
              <a:spcAft>
                <a:spcPts val="0"/>
              </a:spcAft>
              <a:buNone/>
            </a:pPr>
            <a:br>
              <a:rPr lang="en-US" sz="2400">
                <a:latin typeface="Arial"/>
                <a:ea typeface="Arial"/>
                <a:cs typeface="Arial"/>
                <a:sym typeface="Arial"/>
              </a:rPr>
            </a:br>
            <a:r>
              <a:rPr lang="en-US" sz="2400">
                <a:latin typeface="Arial"/>
                <a:ea typeface="Arial"/>
                <a:cs typeface="Arial"/>
                <a:sym typeface="Arial"/>
              </a:rPr>
              <a:t>Multi-access (glasses, web, app...). Access to the virtual reality office)</a:t>
            </a:r>
            <a:endParaRPr/>
          </a:p>
          <a:p>
            <a:pPr indent="0" lvl="0" marL="0" rtl="0" algn="l">
              <a:spcBef>
                <a:spcPts val="0"/>
              </a:spcBef>
              <a:spcAft>
                <a:spcPts val="0"/>
              </a:spcAft>
              <a:buNone/>
            </a:pPr>
            <a:br>
              <a:rPr lang="en-US" sz="2400">
                <a:latin typeface="Arial"/>
                <a:ea typeface="Arial"/>
                <a:cs typeface="Arial"/>
                <a:sym typeface="Arial"/>
              </a:rPr>
            </a:br>
            <a:r>
              <a:rPr lang="en-US" sz="2400">
                <a:latin typeface="Arial"/>
                <a:ea typeface="Arial"/>
                <a:cs typeface="Arial"/>
                <a:sym typeface="Arial"/>
              </a:rPr>
              <a:t>Open space to promote activities (concerts, meetings, conferences...).</a:t>
            </a:r>
            <a:endParaRPr/>
          </a:p>
          <a:p>
            <a:pPr indent="0" lvl="0" marL="0" rtl="0" algn="l">
              <a:spcBef>
                <a:spcPts val="0"/>
              </a:spcBef>
              <a:spcAft>
                <a:spcPts val="0"/>
              </a:spcAft>
              <a:buNone/>
            </a:pPr>
            <a:br>
              <a:rPr lang="en-US" sz="2400">
                <a:latin typeface="Arial"/>
                <a:ea typeface="Arial"/>
                <a:cs typeface="Arial"/>
                <a:sym typeface="Arial"/>
              </a:rPr>
            </a:br>
            <a:r>
              <a:rPr lang="en-US" sz="2400">
                <a:latin typeface="Arial"/>
                <a:ea typeface="Arial"/>
                <a:cs typeface="Arial"/>
                <a:sym typeface="Arial"/>
              </a:rPr>
              <a:t>Intelligent virtual assistants that attend to the public in the metaverse office </a:t>
            </a:r>
            <a:br>
              <a:rPr lang="en-US" sz="2400">
                <a:latin typeface="Arial"/>
                <a:ea typeface="Arial"/>
                <a:cs typeface="Arial"/>
                <a:sym typeface="Arial"/>
              </a:rPr>
            </a:br>
            <a:r>
              <a:rPr lang="en-US" sz="2400">
                <a:latin typeface="Arial"/>
                <a:ea typeface="Arial"/>
                <a:cs typeface="Arial"/>
                <a:sym typeface="Arial"/>
              </a:rPr>
              <a:t>24 hours a day, 365 days a year.</a:t>
            </a:r>
            <a:endParaRPr/>
          </a:p>
          <a:p>
            <a:pPr indent="0" lvl="0" marL="0" rtl="0" algn="l">
              <a:spcBef>
                <a:spcPts val="0"/>
              </a:spcBef>
              <a:spcAft>
                <a:spcPts val="0"/>
              </a:spcAft>
              <a:buNone/>
            </a:pPr>
            <a:br>
              <a:rPr lang="en-US" sz="2400">
                <a:latin typeface="Arial"/>
                <a:ea typeface="Arial"/>
                <a:cs typeface="Arial"/>
                <a:sym typeface="Arial"/>
              </a:rPr>
            </a:br>
            <a:r>
              <a:rPr lang="en-US" sz="2400">
                <a:latin typeface="Arial"/>
                <a:ea typeface="Arial"/>
                <a:cs typeface="Arial"/>
                <a:sym typeface="Arial"/>
              </a:rPr>
              <a:t>Access from the office to the most emblematic virtual spaces in the city.</a:t>
            </a:r>
            <a:endParaRPr/>
          </a:p>
        </p:txBody>
      </p:sp>
      <p:pic>
        <p:nvPicPr>
          <p:cNvPr id="175" name="Google Shape;175;p10"/>
          <p:cNvPicPr preferRelativeResize="0"/>
          <p:nvPr/>
        </p:nvPicPr>
        <p:blipFill rotWithShape="1">
          <a:blip r:embed="rId7">
            <a:alphaModFix/>
          </a:blip>
          <a:srcRect b="4810" l="19578" r="22913" t="1844"/>
          <a:stretch/>
        </p:blipFill>
        <p:spPr>
          <a:xfrm>
            <a:off x="169987" y="4457700"/>
            <a:ext cx="447645" cy="408720"/>
          </a:xfrm>
          <a:prstGeom prst="rect">
            <a:avLst/>
          </a:prstGeom>
          <a:noFill/>
          <a:ln>
            <a:noFill/>
          </a:ln>
        </p:spPr>
      </p:pic>
      <p:pic>
        <p:nvPicPr>
          <p:cNvPr id="176" name="Google Shape;176;p10"/>
          <p:cNvPicPr preferRelativeResize="0"/>
          <p:nvPr/>
        </p:nvPicPr>
        <p:blipFill rotWithShape="1">
          <a:blip r:embed="rId7">
            <a:alphaModFix/>
          </a:blip>
          <a:srcRect b="4810" l="19578" r="22913" t="1844"/>
          <a:stretch/>
        </p:blipFill>
        <p:spPr>
          <a:xfrm>
            <a:off x="169986" y="5143500"/>
            <a:ext cx="447645" cy="408720"/>
          </a:xfrm>
          <a:prstGeom prst="rect">
            <a:avLst/>
          </a:prstGeom>
          <a:noFill/>
          <a:ln>
            <a:noFill/>
          </a:ln>
        </p:spPr>
      </p:pic>
      <p:pic>
        <p:nvPicPr>
          <p:cNvPr id="177" name="Google Shape;177;p10"/>
          <p:cNvPicPr preferRelativeResize="0"/>
          <p:nvPr/>
        </p:nvPicPr>
        <p:blipFill rotWithShape="1">
          <a:blip r:embed="rId7">
            <a:alphaModFix/>
          </a:blip>
          <a:srcRect b="4810" l="19578" r="22913" t="1844"/>
          <a:stretch/>
        </p:blipFill>
        <p:spPr>
          <a:xfrm>
            <a:off x="204070" y="5883904"/>
            <a:ext cx="447645" cy="408720"/>
          </a:xfrm>
          <a:prstGeom prst="rect">
            <a:avLst/>
          </a:prstGeom>
          <a:noFill/>
          <a:ln>
            <a:noFill/>
          </a:ln>
        </p:spPr>
      </p:pic>
      <p:pic>
        <p:nvPicPr>
          <p:cNvPr id="178" name="Google Shape;178;p10"/>
          <p:cNvPicPr preferRelativeResize="0"/>
          <p:nvPr/>
        </p:nvPicPr>
        <p:blipFill rotWithShape="1">
          <a:blip r:embed="rId7">
            <a:alphaModFix/>
          </a:blip>
          <a:srcRect b="4810" l="19578" r="22913" t="1844"/>
          <a:stretch/>
        </p:blipFill>
        <p:spPr>
          <a:xfrm>
            <a:off x="152400" y="6624973"/>
            <a:ext cx="447645" cy="408720"/>
          </a:xfrm>
          <a:prstGeom prst="rect">
            <a:avLst/>
          </a:prstGeom>
          <a:noFill/>
          <a:ln>
            <a:noFill/>
          </a:ln>
        </p:spPr>
      </p:pic>
      <p:pic>
        <p:nvPicPr>
          <p:cNvPr id="179" name="Google Shape;179;p10"/>
          <p:cNvPicPr preferRelativeResize="0"/>
          <p:nvPr/>
        </p:nvPicPr>
        <p:blipFill rotWithShape="1">
          <a:blip r:embed="rId7">
            <a:alphaModFix/>
          </a:blip>
          <a:srcRect b="4810" l="19578" r="22913" t="1844"/>
          <a:stretch/>
        </p:blipFill>
        <p:spPr>
          <a:xfrm>
            <a:off x="152400" y="7429500"/>
            <a:ext cx="447645" cy="408720"/>
          </a:xfrm>
          <a:prstGeom prst="rect">
            <a:avLst/>
          </a:prstGeom>
          <a:noFill/>
          <a:ln>
            <a:noFill/>
          </a:ln>
        </p:spPr>
      </p:pic>
      <p:pic>
        <p:nvPicPr>
          <p:cNvPr id="180" name="Google Shape;180;p10"/>
          <p:cNvPicPr preferRelativeResize="0"/>
          <p:nvPr/>
        </p:nvPicPr>
        <p:blipFill rotWithShape="1">
          <a:blip r:embed="rId7">
            <a:alphaModFix/>
          </a:blip>
          <a:srcRect b="4810" l="19578" r="22913" t="1844"/>
          <a:stretch/>
        </p:blipFill>
        <p:spPr>
          <a:xfrm>
            <a:off x="152400" y="8456621"/>
            <a:ext cx="447645" cy="4087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1"/>
          <p:cNvSpPr txBox="1"/>
          <p:nvPr/>
        </p:nvSpPr>
        <p:spPr>
          <a:xfrm>
            <a:off x="1371600" y="2171700"/>
            <a:ext cx="7228114"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Sources</a:t>
            </a:r>
            <a:endParaRPr/>
          </a:p>
        </p:txBody>
      </p:sp>
      <p:sp>
        <p:nvSpPr>
          <p:cNvPr id="186" name="Google Shape;186;p11"/>
          <p:cNvSpPr txBox="1"/>
          <p:nvPr/>
        </p:nvSpPr>
        <p:spPr>
          <a:xfrm>
            <a:off x="1371600" y="3162300"/>
            <a:ext cx="15392400"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b="1" sz="2400">
              <a:solidFill>
                <a:srgbClr val="16A637"/>
              </a:solidFill>
              <a:latin typeface="Arial"/>
              <a:ea typeface="Arial"/>
              <a:cs typeface="Arial"/>
              <a:sym typeface="Arial"/>
            </a:endParaRPr>
          </a:p>
          <a:p>
            <a:pPr indent="0" lvl="0" marL="0" rtl="0" algn="l">
              <a:spcBef>
                <a:spcPts val="0"/>
              </a:spcBef>
              <a:spcAft>
                <a:spcPts val="0"/>
              </a:spcAft>
              <a:buNone/>
            </a:pPr>
            <a:r>
              <a:t/>
            </a:r>
            <a:endParaRPr i="1" sz="2400">
              <a:latin typeface="Helvetica Neue"/>
              <a:ea typeface="Helvetica Neue"/>
              <a:cs typeface="Helvetica Neue"/>
              <a:sym typeface="Helvetica Neue"/>
            </a:endParaRPr>
          </a:p>
        </p:txBody>
      </p:sp>
      <p:sp>
        <p:nvSpPr>
          <p:cNvPr id="187" name="Google Shape;187;p11"/>
          <p:cNvSpPr txBox="1"/>
          <p:nvPr/>
        </p:nvSpPr>
        <p:spPr>
          <a:xfrm>
            <a:off x="1371600" y="3162300"/>
            <a:ext cx="15773400" cy="489364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u="sng">
                <a:solidFill>
                  <a:schemeClr val="hlink"/>
                </a:solidFill>
                <a:latin typeface="Helvetica Neue"/>
                <a:ea typeface="Helvetica Neue"/>
                <a:cs typeface="Helvetica Neue"/>
                <a:sym typeface="Helvetica Neue"/>
                <a:hlinkClick r:id="rId3"/>
              </a:rPr>
              <a:t>https://digital-strategy.ec.europa.eu/en/policies/european-approach-artificial-intelligence</a:t>
            </a:r>
            <a:endParaRPr sz="2400">
              <a:latin typeface="Helvetica Neue"/>
              <a:ea typeface="Helvetica Neue"/>
              <a:cs typeface="Helvetica Neue"/>
              <a:sym typeface="Helvetica Neue"/>
            </a:endParaRPr>
          </a:p>
          <a:p>
            <a:pPr indent="0" lvl="0" marL="0" rtl="0" algn="l">
              <a:spcBef>
                <a:spcPts val="0"/>
              </a:spcBef>
              <a:spcAft>
                <a:spcPts val="0"/>
              </a:spcAft>
              <a:buNone/>
            </a:pPr>
            <a:r>
              <a:t/>
            </a:r>
            <a:endParaRPr sz="2400" u="sng">
              <a:solidFill>
                <a:schemeClr val="hlink"/>
              </a:solidFill>
              <a:latin typeface="Helvetica Neue"/>
              <a:ea typeface="Helvetica Neue"/>
              <a:cs typeface="Helvetica Neue"/>
              <a:sym typeface="Helvetica Neue"/>
              <a:hlinkClick r:id="rId4"/>
            </a:endParaRPr>
          </a:p>
          <a:p>
            <a:pPr indent="0" lvl="0" marL="0" rtl="0" algn="l">
              <a:spcBef>
                <a:spcPts val="0"/>
              </a:spcBef>
              <a:spcAft>
                <a:spcPts val="0"/>
              </a:spcAft>
              <a:buNone/>
            </a:pPr>
            <a:r>
              <a:rPr lang="en-US" sz="2400" u="sng">
                <a:solidFill>
                  <a:schemeClr val="hlink"/>
                </a:solidFill>
                <a:latin typeface="Helvetica Neue"/>
                <a:ea typeface="Helvetica Neue"/>
                <a:cs typeface="Helvetica Neue"/>
                <a:sym typeface="Helvetica Neue"/>
                <a:hlinkClick r:id="rId5"/>
              </a:rPr>
              <a:t>https://www.forbes.com/sites/forbestechcouncil/2023/09/18/the-metaverse-shaping-the-future-of-the-internet-and-business-through-ai-integration/?sh=69f9eec1eab7</a:t>
            </a:r>
            <a:endParaRPr sz="2400">
              <a:latin typeface="Helvetica Neue"/>
              <a:ea typeface="Helvetica Neue"/>
              <a:cs typeface="Helvetica Neue"/>
              <a:sym typeface="Helvetica Neue"/>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a:p>
            <a:pPr indent="0" lvl="0" marL="0" rtl="0" algn="l">
              <a:spcBef>
                <a:spcPts val="0"/>
              </a:spcBef>
              <a:spcAft>
                <a:spcPts val="0"/>
              </a:spcAft>
              <a:buNone/>
            </a:pPr>
            <a:r>
              <a:rPr lang="en-US" sz="2400" u="sng">
                <a:solidFill>
                  <a:schemeClr val="hlink"/>
                </a:solidFill>
                <a:latin typeface="Helvetica Neue"/>
                <a:ea typeface="Helvetica Neue"/>
                <a:cs typeface="Helvetica Neue"/>
                <a:sym typeface="Helvetica Neue"/>
                <a:hlinkClick r:id="rId6"/>
              </a:rPr>
              <a:t>https://mystreetbook.es/</a:t>
            </a:r>
            <a:endParaRPr sz="2400">
              <a:latin typeface="Helvetica Neue"/>
              <a:ea typeface="Helvetica Neue"/>
              <a:cs typeface="Helvetica Neue"/>
              <a:sym typeface="Helvetica Neue"/>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a:p>
            <a:pPr indent="0" lvl="0" marL="0" rtl="0" algn="l">
              <a:spcBef>
                <a:spcPts val="0"/>
              </a:spcBef>
              <a:spcAft>
                <a:spcPts val="0"/>
              </a:spcAft>
              <a:buNone/>
            </a:pPr>
            <a:r>
              <a:rPr lang="en-US" sz="2400" u="sng">
                <a:solidFill>
                  <a:schemeClr val="hlink"/>
                </a:solidFill>
                <a:latin typeface="Arial"/>
                <a:ea typeface="Arial"/>
                <a:cs typeface="Arial"/>
                <a:sym typeface="Arial"/>
                <a:hlinkClick r:id="rId7"/>
              </a:rPr>
              <a:t>https://www.spatial.io/s/Oficina-Turismo-Alicante-62f17ed37e22f400016f7479?share=1905871211062792063</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lang="en-US" sz="2400" u="sng">
                <a:solidFill>
                  <a:schemeClr val="hlink"/>
                </a:solidFill>
                <a:latin typeface="Arial"/>
                <a:ea typeface="Arial"/>
                <a:cs typeface="Arial"/>
                <a:sym typeface="Arial"/>
                <a:hlinkClick r:id="rId8"/>
              </a:rPr>
              <a:t>https://www.surinenglish.com/spain/how-will-artificial-intelligence-and-the-metaverse-20230706132112-nt.html</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lang="en-US" sz="2400" u="sng">
                <a:solidFill>
                  <a:schemeClr val="hlink"/>
                </a:solidFill>
                <a:latin typeface="Arial"/>
                <a:ea typeface="Arial"/>
                <a:cs typeface="Arial"/>
                <a:sym typeface="Arial"/>
                <a:hlinkClick r:id="rId9"/>
              </a:rPr>
              <a:t>https://www.youtube.com/watch?v=gG84Z9a5Fx0</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
          <p:cNvSpPr txBox="1"/>
          <p:nvPr/>
        </p:nvSpPr>
        <p:spPr>
          <a:xfrm>
            <a:off x="2293940" y="977207"/>
            <a:ext cx="8334793" cy="76944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400">
                <a:solidFill>
                  <a:srgbClr val="00B050"/>
                </a:solidFill>
                <a:latin typeface="Helvetica Neue"/>
                <a:ea typeface="Helvetica Neue"/>
                <a:cs typeface="Helvetica Neue"/>
                <a:sym typeface="Helvetica Neue"/>
              </a:rPr>
              <a:t>What to know before starting?</a:t>
            </a:r>
            <a:endParaRPr/>
          </a:p>
        </p:txBody>
      </p:sp>
      <p:sp>
        <p:nvSpPr>
          <p:cNvPr id="78" name="Google Shape;78;p2"/>
          <p:cNvSpPr txBox="1"/>
          <p:nvPr/>
        </p:nvSpPr>
        <p:spPr>
          <a:xfrm>
            <a:off x="1132934" y="3837046"/>
            <a:ext cx="7530302"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Understand the basic concepts of artificial intelligence and the metaverse.</a:t>
            </a:r>
            <a:endParaRPr sz="2400">
              <a:latin typeface="Arial"/>
              <a:ea typeface="Arial"/>
              <a:cs typeface="Arial"/>
              <a:sym typeface="Arial"/>
            </a:endParaRPr>
          </a:p>
        </p:txBody>
      </p:sp>
      <p:sp>
        <p:nvSpPr>
          <p:cNvPr id="79" name="Google Shape;79;p2"/>
          <p:cNvSpPr txBox="1"/>
          <p:nvPr/>
        </p:nvSpPr>
        <p:spPr>
          <a:xfrm>
            <a:off x="1132934" y="5306341"/>
            <a:ext cx="7715405"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Explore how these technologies can benefit rural tourism.</a:t>
            </a:r>
            <a:endParaRPr sz="2400">
              <a:latin typeface="Arial"/>
              <a:ea typeface="Arial"/>
              <a:cs typeface="Arial"/>
              <a:sym typeface="Arial"/>
            </a:endParaRPr>
          </a:p>
        </p:txBody>
      </p:sp>
      <p:sp>
        <p:nvSpPr>
          <p:cNvPr id="80" name="Google Shape;80;p2"/>
          <p:cNvSpPr txBox="1"/>
          <p:nvPr/>
        </p:nvSpPr>
        <p:spPr>
          <a:xfrm>
            <a:off x="1132934" y="6844830"/>
            <a:ext cx="7100936"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Learn tools and techniques to create engaging virtual environments for rural tourism</a:t>
            </a:r>
            <a:endParaRPr sz="2400">
              <a:latin typeface="Arial"/>
              <a:ea typeface="Arial"/>
              <a:cs typeface="Arial"/>
              <a:sym typeface="Arial"/>
            </a:endParaRPr>
          </a:p>
        </p:txBody>
      </p:sp>
      <p:sp>
        <p:nvSpPr>
          <p:cNvPr id="81" name="Google Shape;81;p2"/>
          <p:cNvSpPr txBox="1"/>
          <p:nvPr/>
        </p:nvSpPr>
        <p:spPr>
          <a:xfrm>
            <a:off x="9733710" y="3331905"/>
            <a:ext cx="2935381"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t>30 minutes</a:t>
            </a:r>
            <a:endParaRPr/>
          </a:p>
        </p:txBody>
      </p:sp>
      <p:pic>
        <p:nvPicPr>
          <p:cNvPr id="82" name="Google Shape;82;p2"/>
          <p:cNvPicPr preferRelativeResize="0"/>
          <p:nvPr/>
        </p:nvPicPr>
        <p:blipFill rotWithShape="1">
          <a:blip r:embed="rId3">
            <a:alphaModFix/>
          </a:blip>
          <a:srcRect b="4810" l="19578" r="22913" t="1844"/>
          <a:stretch/>
        </p:blipFill>
        <p:spPr>
          <a:xfrm>
            <a:off x="604820" y="3923762"/>
            <a:ext cx="447645" cy="408720"/>
          </a:xfrm>
          <a:prstGeom prst="rect">
            <a:avLst/>
          </a:prstGeom>
          <a:noFill/>
          <a:ln>
            <a:noFill/>
          </a:ln>
        </p:spPr>
      </p:pic>
      <p:pic>
        <p:nvPicPr>
          <p:cNvPr id="83" name="Google Shape;83;p2"/>
          <p:cNvPicPr preferRelativeResize="0"/>
          <p:nvPr/>
        </p:nvPicPr>
        <p:blipFill rotWithShape="1">
          <a:blip r:embed="rId3">
            <a:alphaModFix/>
          </a:blip>
          <a:srcRect b="4810" l="19578" r="22913" t="1844"/>
          <a:stretch/>
        </p:blipFill>
        <p:spPr>
          <a:xfrm>
            <a:off x="604819" y="5571137"/>
            <a:ext cx="447645" cy="408720"/>
          </a:xfrm>
          <a:prstGeom prst="rect">
            <a:avLst/>
          </a:prstGeom>
          <a:noFill/>
          <a:ln>
            <a:noFill/>
          </a:ln>
        </p:spPr>
      </p:pic>
      <p:pic>
        <p:nvPicPr>
          <p:cNvPr id="84" name="Google Shape;84;p2"/>
          <p:cNvPicPr preferRelativeResize="0"/>
          <p:nvPr/>
        </p:nvPicPr>
        <p:blipFill rotWithShape="1">
          <a:blip r:embed="rId3">
            <a:alphaModFix/>
          </a:blip>
          <a:srcRect b="4810" l="19578" r="22913" t="1844"/>
          <a:stretch/>
        </p:blipFill>
        <p:spPr>
          <a:xfrm>
            <a:off x="636965" y="7055969"/>
            <a:ext cx="447645" cy="408720"/>
          </a:xfrm>
          <a:prstGeom prst="rect">
            <a:avLst/>
          </a:prstGeom>
          <a:noFill/>
          <a:ln>
            <a:noFill/>
          </a:ln>
        </p:spPr>
      </p:pic>
      <p:sp>
        <p:nvSpPr>
          <p:cNvPr id="85" name="Google Shape;85;p2"/>
          <p:cNvSpPr txBox="1"/>
          <p:nvPr/>
        </p:nvSpPr>
        <p:spPr>
          <a:xfrm>
            <a:off x="572160" y="2525040"/>
            <a:ext cx="544763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What will you learn?</a:t>
            </a:r>
            <a:endParaRPr/>
          </a:p>
        </p:txBody>
      </p:sp>
      <p:cxnSp>
        <p:nvCxnSpPr>
          <p:cNvPr id="86" name="Google Shape;86;p2"/>
          <p:cNvCxnSpPr/>
          <p:nvPr/>
        </p:nvCxnSpPr>
        <p:spPr>
          <a:xfrm>
            <a:off x="8763000" y="2982810"/>
            <a:ext cx="0" cy="4910026"/>
          </a:xfrm>
          <a:prstGeom prst="straightConnector1">
            <a:avLst/>
          </a:prstGeom>
          <a:noFill/>
          <a:ln cap="flat" cmpd="sng" w="38100">
            <a:solidFill>
              <a:srgbClr val="16A637"/>
            </a:solidFill>
            <a:prstDash val="solid"/>
            <a:miter lim="800000"/>
            <a:headEnd len="sm" w="sm" type="none"/>
            <a:tailEnd len="sm" w="sm" type="none"/>
          </a:ln>
        </p:spPr>
      </p:cxnSp>
      <p:sp>
        <p:nvSpPr>
          <p:cNvPr id="87" name="Google Shape;87;p2"/>
          <p:cNvSpPr txBox="1"/>
          <p:nvPr/>
        </p:nvSpPr>
        <p:spPr>
          <a:xfrm>
            <a:off x="9004101" y="2534315"/>
            <a:ext cx="769619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How much time will it take?</a:t>
            </a:r>
            <a:endParaRPr/>
          </a:p>
        </p:txBody>
      </p:sp>
      <p:pic>
        <p:nvPicPr>
          <p:cNvPr descr="Immagine che contiene design&#10;&#10;Descrizione generata automaticamente con attendibilità media" id="88" name="Google Shape;88;p2"/>
          <p:cNvPicPr preferRelativeResize="0"/>
          <p:nvPr/>
        </p:nvPicPr>
        <p:blipFill rotWithShape="1">
          <a:blip r:embed="rId4">
            <a:alphaModFix/>
          </a:blip>
          <a:srcRect b="41831" l="10417" r="65247" t="14444"/>
          <a:stretch/>
        </p:blipFill>
        <p:spPr>
          <a:xfrm>
            <a:off x="9004101" y="3331905"/>
            <a:ext cx="629848" cy="636532"/>
          </a:xfrm>
          <a:prstGeom prst="rect">
            <a:avLst/>
          </a:prstGeom>
          <a:noFill/>
          <a:ln>
            <a:noFill/>
          </a:ln>
        </p:spPr>
      </p:pic>
      <p:sp>
        <p:nvSpPr>
          <p:cNvPr id="89" name="Google Shape;89;p2"/>
          <p:cNvSpPr txBox="1"/>
          <p:nvPr/>
        </p:nvSpPr>
        <p:spPr>
          <a:xfrm>
            <a:off x="9004101" y="4258996"/>
            <a:ext cx="769619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EQF level </a:t>
            </a:r>
            <a:endParaRPr/>
          </a:p>
        </p:txBody>
      </p:sp>
      <p:sp>
        <p:nvSpPr>
          <p:cNvPr id="90" name="Google Shape;90;p2"/>
          <p:cNvSpPr txBox="1"/>
          <p:nvPr/>
        </p:nvSpPr>
        <p:spPr>
          <a:xfrm>
            <a:off x="9056915" y="4894886"/>
            <a:ext cx="2935381"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t>Level 3</a:t>
            </a:r>
            <a:endParaRPr/>
          </a:p>
        </p:txBody>
      </p:sp>
      <p:sp>
        <p:nvSpPr>
          <p:cNvPr id="91" name="Google Shape;91;p2"/>
          <p:cNvSpPr txBox="1"/>
          <p:nvPr/>
        </p:nvSpPr>
        <p:spPr>
          <a:xfrm>
            <a:off x="9031382" y="5899488"/>
            <a:ext cx="7696199"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Who created the content and will recognise your learning?</a:t>
            </a:r>
            <a:endParaRPr/>
          </a:p>
        </p:txBody>
      </p:sp>
      <p:sp>
        <p:nvSpPr>
          <p:cNvPr id="92" name="Google Shape;92;p2"/>
          <p:cNvSpPr txBox="1"/>
          <p:nvPr/>
        </p:nvSpPr>
        <p:spPr>
          <a:xfrm>
            <a:off x="9067801" y="7152520"/>
            <a:ext cx="78519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t>This material was created by the partners of the Erasmus+ project “Up</a:t>
            </a:r>
            <a:r>
              <a:rPr lang="en-US" sz="2400">
                <a:highlight>
                  <a:schemeClr val="lt1"/>
                </a:highlight>
              </a:rPr>
              <a:t>skilling Rural” that will recognise your learning as well. </a:t>
            </a:r>
            <a:endParaRPr>
              <a:highlight>
                <a:schemeClr val="l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nvSpPr>
        <p:spPr>
          <a:xfrm>
            <a:off x="609600" y="2019300"/>
            <a:ext cx="11734800" cy="76944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400">
                <a:solidFill>
                  <a:srgbClr val="00B050"/>
                </a:solidFill>
                <a:latin typeface="Helvetica Neue"/>
                <a:ea typeface="Helvetica Neue"/>
                <a:cs typeface="Helvetica Neue"/>
                <a:sym typeface="Helvetica Neue"/>
              </a:rPr>
              <a:t>Let’s start... but first watch this short video</a:t>
            </a:r>
            <a:endParaRPr/>
          </a:p>
        </p:txBody>
      </p:sp>
      <p:pic>
        <p:nvPicPr>
          <p:cNvPr id="98" name="Google Shape;98;p3">
            <a:hlinkClick r:id="rId3"/>
          </p:cNvPr>
          <p:cNvPicPr preferRelativeResize="0"/>
          <p:nvPr/>
        </p:nvPicPr>
        <p:blipFill rotWithShape="1">
          <a:blip r:embed="rId4">
            <a:alphaModFix amt="35000"/>
          </a:blip>
          <a:srcRect b="0" l="0" r="0" t="0"/>
          <a:stretch/>
        </p:blipFill>
        <p:spPr>
          <a:xfrm>
            <a:off x="5334000" y="3238500"/>
            <a:ext cx="10080630" cy="4734522"/>
          </a:xfrm>
          <a:custGeom>
            <a:rect b="b" l="l" r="r" t="t"/>
            <a:pathLst>
              <a:path extrusionOk="0" fill="none" h="4734522" w="10080630">
                <a:moveTo>
                  <a:pt x="0" y="0"/>
                </a:moveTo>
                <a:cubicBezTo>
                  <a:pt x="309576" y="-46682"/>
                  <a:pt x="419970" y="84938"/>
                  <a:pt x="794591" y="0"/>
                </a:cubicBezTo>
                <a:cubicBezTo>
                  <a:pt x="1169212" y="-84938"/>
                  <a:pt x="1269677" y="15328"/>
                  <a:pt x="1589182" y="0"/>
                </a:cubicBezTo>
                <a:cubicBezTo>
                  <a:pt x="1908687" y="-15328"/>
                  <a:pt x="1896005" y="66565"/>
                  <a:pt x="2182160" y="0"/>
                </a:cubicBezTo>
                <a:cubicBezTo>
                  <a:pt x="2468315" y="-66565"/>
                  <a:pt x="2692120" y="34670"/>
                  <a:pt x="2875944" y="0"/>
                </a:cubicBezTo>
                <a:cubicBezTo>
                  <a:pt x="3059768" y="-34670"/>
                  <a:pt x="3298481" y="67567"/>
                  <a:pt x="3468923" y="0"/>
                </a:cubicBezTo>
                <a:cubicBezTo>
                  <a:pt x="3639365" y="-67567"/>
                  <a:pt x="3791639" y="1550"/>
                  <a:pt x="4061901" y="0"/>
                </a:cubicBezTo>
                <a:cubicBezTo>
                  <a:pt x="4332163" y="-1550"/>
                  <a:pt x="4513454" y="5534"/>
                  <a:pt x="4654879" y="0"/>
                </a:cubicBezTo>
                <a:cubicBezTo>
                  <a:pt x="4796304" y="-5534"/>
                  <a:pt x="4875935" y="17034"/>
                  <a:pt x="4945438" y="0"/>
                </a:cubicBezTo>
                <a:cubicBezTo>
                  <a:pt x="5014941" y="-17034"/>
                  <a:pt x="5443109" y="51431"/>
                  <a:pt x="5639223" y="0"/>
                </a:cubicBezTo>
                <a:cubicBezTo>
                  <a:pt x="5835338" y="-51431"/>
                  <a:pt x="5793283" y="3100"/>
                  <a:pt x="5929782" y="0"/>
                </a:cubicBezTo>
                <a:cubicBezTo>
                  <a:pt x="6066281" y="-3100"/>
                  <a:pt x="6398087" y="36492"/>
                  <a:pt x="6522761" y="0"/>
                </a:cubicBezTo>
                <a:cubicBezTo>
                  <a:pt x="6647435" y="-36492"/>
                  <a:pt x="7011906" y="26286"/>
                  <a:pt x="7317351" y="0"/>
                </a:cubicBezTo>
                <a:cubicBezTo>
                  <a:pt x="7622796" y="-26286"/>
                  <a:pt x="7895162" y="70266"/>
                  <a:pt x="8111942" y="0"/>
                </a:cubicBezTo>
                <a:cubicBezTo>
                  <a:pt x="8328722" y="-70266"/>
                  <a:pt x="8657102" y="24843"/>
                  <a:pt x="8805727" y="0"/>
                </a:cubicBezTo>
                <a:cubicBezTo>
                  <a:pt x="8954353" y="-24843"/>
                  <a:pt x="9067312" y="11618"/>
                  <a:pt x="9297899" y="0"/>
                </a:cubicBezTo>
                <a:cubicBezTo>
                  <a:pt x="9528486" y="-11618"/>
                  <a:pt x="9909776" y="6694"/>
                  <a:pt x="10080630" y="0"/>
                </a:cubicBezTo>
                <a:cubicBezTo>
                  <a:pt x="10120274" y="135778"/>
                  <a:pt x="10018798" y="294415"/>
                  <a:pt x="10080630" y="544470"/>
                </a:cubicBezTo>
                <a:cubicBezTo>
                  <a:pt x="10142462" y="794525"/>
                  <a:pt x="10056683" y="918154"/>
                  <a:pt x="10080630" y="1136285"/>
                </a:cubicBezTo>
                <a:cubicBezTo>
                  <a:pt x="10104577" y="1354417"/>
                  <a:pt x="10032776" y="1527594"/>
                  <a:pt x="10080630" y="1680755"/>
                </a:cubicBezTo>
                <a:cubicBezTo>
                  <a:pt x="10128484" y="1833916"/>
                  <a:pt x="10079054" y="2047111"/>
                  <a:pt x="10080630" y="2367261"/>
                </a:cubicBezTo>
                <a:cubicBezTo>
                  <a:pt x="10082206" y="2687411"/>
                  <a:pt x="10042606" y="2710512"/>
                  <a:pt x="10080630" y="2864386"/>
                </a:cubicBezTo>
                <a:cubicBezTo>
                  <a:pt x="10118654" y="3018260"/>
                  <a:pt x="10004639" y="3352922"/>
                  <a:pt x="10080630" y="3550892"/>
                </a:cubicBezTo>
                <a:cubicBezTo>
                  <a:pt x="10156621" y="3748862"/>
                  <a:pt x="10038492" y="3800573"/>
                  <a:pt x="10080630" y="4048016"/>
                </a:cubicBezTo>
                <a:cubicBezTo>
                  <a:pt x="10122768" y="4295459"/>
                  <a:pt x="10071642" y="4571482"/>
                  <a:pt x="10080630" y="4734522"/>
                </a:cubicBezTo>
                <a:cubicBezTo>
                  <a:pt x="9839773" y="4788416"/>
                  <a:pt x="9594548" y="4673041"/>
                  <a:pt x="9286039" y="4734522"/>
                </a:cubicBezTo>
                <a:cubicBezTo>
                  <a:pt x="8977530" y="4796003"/>
                  <a:pt x="8931079" y="4717113"/>
                  <a:pt x="8793867" y="4734522"/>
                </a:cubicBezTo>
                <a:cubicBezTo>
                  <a:pt x="8656655" y="4751931"/>
                  <a:pt x="8265298" y="4725808"/>
                  <a:pt x="8100083" y="4734522"/>
                </a:cubicBezTo>
                <a:cubicBezTo>
                  <a:pt x="7934868" y="4743236"/>
                  <a:pt x="7949603" y="4701534"/>
                  <a:pt x="7809523" y="4734522"/>
                </a:cubicBezTo>
                <a:cubicBezTo>
                  <a:pt x="7669443" y="4767510"/>
                  <a:pt x="7274953" y="4713858"/>
                  <a:pt x="7014933" y="4734522"/>
                </a:cubicBezTo>
                <a:cubicBezTo>
                  <a:pt x="6754913" y="4755186"/>
                  <a:pt x="6707144" y="4682448"/>
                  <a:pt x="6522761" y="4734522"/>
                </a:cubicBezTo>
                <a:cubicBezTo>
                  <a:pt x="6338378" y="4786596"/>
                  <a:pt x="6225955" y="4723077"/>
                  <a:pt x="5929782" y="4734522"/>
                </a:cubicBezTo>
                <a:cubicBezTo>
                  <a:pt x="5633609" y="4745967"/>
                  <a:pt x="5650937" y="4713161"/>
                  <a:pt x="5538417" y="4734522"/>
                </a:cubicBezTo>
                <a:cubicBezTo>
                  <a:pt x="5425898" y="4755883"/>
                  <a:pt x="4997860" y="4732397"/>
                  <a:pt x="4844632" y="4734522"/>
                </a:cubicBezTo>
                <a:cubicBezTo>
                  <a:pt x="4691404" y="4736647"/>
                  <a:pt x="4432853" y="4639547"/>
                  <a:pt x="4050041" y="4734522"/>
                </a:cubicBezTo>
                <a:cubicBezTo>
                  <a:pt x="3667229" y="4829497"/>
                  <a:pt x="3673291" y="4711495"/>
                  <a:pt x="3557869" y="4734522"/>
                </a:cubicBezTo>
                <a:cubicBezTo>
                  <a:pt x="3442447" y="4757549"/>
                  <a:pt x="3137366" y="4722310"/>
                  <a:pt x="2763279" y="4734522"/>
                </a:cubicBezTo>
                <a:cubicBezTo>
                  <a:pt x="2389192" y="4746734"/>
                  <a:pt x="2313999" y="4688738"/>
                  <a:pt x="2170300" y="4734522"/>
                </a:cubicBezTo>
                <a:cubicBezTo>
                  <a:pt x="2026601" y="4780306"/>
                  <a:pt x="1535942" y="4688409"/>
                  <a:pt x="1375710" y="4734522"/>
                </a:cubicBezTo>
                <a:cubicBezTo>
                  <a:pt x="1215478" y="4780635"/>
                  <a:pt x="744512" y="4732006"/>
                  <a:pt x="581119" y="4734522"/>
                </a:cubicBezTo>
                <a:cubicBezTo>
                  <a:pt x="417726" y="4737038"/>
                  <a:pt x="145847" y="4709949"/>
                  <a:pt x="0" y="4734522"/>
                </a:cubicBezTo>
                <a:cubicBezTo>
                  <a:pt x="-5914" y="4564785"/>
                  <a:pt x="35055" y="4395794"/>
                  <a:pt x="0" y="4190052"/>
                </a:cubicBezTo>
                <a:cubicBezTo>
                  <a:pt x="-35055" y="3984310"/>
                  <a:pt x="12602" y="3858297"/>
                  <a:pt x="0" y="3550892"/>
                </a:cubicBezTo>
                <a:cubicBezTo>
                  <a:pt x="-12602" y="3243487"/>
                  <a:pt x="36139" y="3181756"/>
                  <a:pt x="0" y="2864386"/>
                </a:cubicBezTo>
                <a:cubicBezTo>
                  <a:pt x="-36139" y="2547016"/>
                  <a:pt x="22987" y="2585511"/>
                  <a:pt x="0" y="2414606"/>
                </a:cubicBezTo>
                <a:cubicBezTo>
                  <a:pt x="-22987" y="2243701"/>
                  <a:pt x="39845" y="2102011"/>
                  <a:pt x="0" y="1964827"/>
                </a:cubicBezTo>
                <a:cubicBezTo>
                  <a:pt x="-39845" y="1827643"/>
                  <a:pt x="69099" y="1466881"/>
                  <a:pt x="0" y="1278321"/>
                </a:cubicBezTo>
                <a:cubicBezTo>
                  <a:pt x="-69099" y="1089761"/>
                  <a:pt x="20268" y="996857"/>
                  <a:pt x="0" y="733851"/>
                </a:cubicBezTo>
                <a:cubicBezTo>
                  <a:pt x="-20268" y="470845"/>
                  <a:pt x="86641" y="255946"/>
                  <a:pt x="0" y="0"/>
                </a:cubicBezTo>
                <a:close/>
              </a:path>
              <a:path extrusionOk="0" h="4734522" w="10080630">
                <a:moveTo>
                  <a:pt x="0" y="0"/>
                </a:moveTo>
                <a:cubicBezTo>
                  <a:pt x="182609" y="-9239"/>
                  <a:pt x="319602" y="49368"/>
                  <a:pt x="492172" y="0"/>
                </a:cubicBezTo>
                <a:cubicBezTo>
                  <a:pt x="664742" y="-49368"/>
                  <a:pt x="666331" y="33399"/>
                  <a:pt x="782731" y="0"/>
                </a:cubicBezTo>
                <a:cubicBezTo>
                  <a:pt x="899131" y="-33399"/>
                  <a:pt x="1268362" y="86265"/>
                  <a:pt x="1577322" y="0"/>
                </a:cubicBezTo>
                <a:cubicBezTo>
                  <a:pt x="1886282" y="-86265"/>
                  <a:pt x="1880179" y="58898"/>
                  <a:pt x="2069494" y="0"/>
                </a:cubicBezTo>
                <a:cubicBezTo>
                  <a:pt x="2258809" y="-58898"/>
                  <a:pt x="2380066" y="47955"/>
                  <a:pt x="2561666" y="0"/>
                </a:cubicBezTo>
                <a:cubicBezTo>
                  <a:pt x="2743266" y="-47955"/>
                  <a:pt x="2962841" y="91245"/>
                  <a:pt x="3356257" y="0"/>
                </a:cubicBezTo>
                <a:cubicBezTo>
                  <a:pt x="3749673" y="-91245"/>
                  <a:pt x="3643183" y="23701"/>
                  <a:pt x="3747622" y="0"/>
                </a:cubicBezTo>
                <a:cubicBezTo>
                  <a:pt x="3852061" y="-23701"/>
                  <a:pt x="4202500" y="91372"/>
                  <a:pt x="4542213" y="0"/>
                </a:cubicBezTo>
                <a:cubicBezTo>
                  <a:pt x="4881926" y="-91372"/>
                  <a:pt x="5113594" y="58370"/>
                  <a:pt x="5336804" y="0"/>
                </a:cubicBezTo>
                <a:cubicBezTo>
                  <a:pt x="5560014" y="-58370"/>
                  <a:pt x="5769497" y="41807"/>
                  <a:pt x="5929782" y="0"/>
                </a:cubicBezTo>
                <a:cubicBezTo>
                  <a:pt x="6090067" y="-41807"/>
                  <a:pt x="6407076" y="93089"/>
                  <a:pt x="6724373" y="0"/>
                </a:cubicBezTo>
                <a:cubicBezTo>
                  <a:pt x="7041670" y="-93089"/>
                  <a:pt x="6996321" y="6206"/>
                  <a:pt x="7216545" y="0"/>
                </a:cubicBezTo>
                <a:cubicBezTo>
                  <a:pt x="7436769" y="-6206"/>
                  <a:pt x="7491450" y="49518"/>
                  <a:pt x="7708717" y="0"/>
                </a:cubicBezTo>
                <a:cubicBezTo>
                  <a:pt x="7925984" y="-49518"/>
                  <a:pt x="8187667" y="23672"/>
                  <a:pt x="8402502" y="0"/>
                </a:cubicBezTo>
                <a:cubicBezTo>
                  <a:pt x="8617337" y="-23672"/>
                  <a:pt x="8678211" y="31200"/>
                  <a:pt x="8894674" y="0"/>
                </a:cubicBezTo>
                <a:cubicBezTo>
                  <a:pt x="9111137" y="-31200"/>
                  <a:pt x="9608760" y="47043"/>
                  <a:pt x="10080630" y="0"/>
                </a:cubicBezTo>
                <a:cubicBezTo>
                  <a:pt x="10153352" y="190134"/>
                  <a:pt x="10077815" y="418702"/>
                  <a:pt x="10080630" y="686506"/>
                </a:cubicBezTo>
                <a:cubicBezTo>
                  <a:pt x="10083445" y="954310"/>
                  <a:pt x="10067217" y="1175118"/>
                  <a:pt x="10080630" y="1325666"/>
                </a:cubicBezTo>
                <a:cubicBezTo>
                  <a:pt x="10094043" y="1476214"/>
                  <a:pt x="10048095" y="1732052"/>
                  <a:pt x="10080630" y="1964827"/>
                </a:cubicBezTo>
                <a:cubicBezTo>
                  <a:pt x="10113165" y="2197602"/>
                  <a:pt x="10054922" y="2294000"/>
                  <a:pt x="10080630" y="2414606"/>
                </a:cubicBezTo>
                <a:cubicBezTo>
                  <a:pt x="10106338" y="2535212"/>
                  <a:pt x="10058392" y="2802129"/>
                  <a:pt x="10080630" y="2911731"/>
                </a:cubicBezTo>
                <a:cubicBezTo>
                  <a:pt x="10102868" y="3021334"/>
                  <a:pt x="10037103" y="3243239"/>
                  <a:pt x="10080630" y="3550892"/>
                </a:cubicBezTo>
                <a:cubicBezTo>
                  <a:pt x="10124157" y="3858545"/>
                  <a:pt x="10044292" y="3839398"/>
                  <a:pt x="10080630" y="4095362"/>
                </a:cubicBezTo>
                <a:cubicBezTo>
                  <a:pt x="10116968" y="4351326"/>
                  <a:pt x="10043047" y="4604279"/>
                  <a:pt x="10080630" y="4734522"/>
                </a:cubicBezTo>
                <a:cubicBezTo>
                  <a:pt x="9857512" y="4802522"/>
                  <a:pt x="9660465" y="4673913"/>
                  <a:pt x="9386845" y="4734522"/>
                </a:cubicBezTo>
                <a:cubicBezTo>
                  <a:pt x="9113225" y="4795131"/>
                  <a:pt x="9215273" y="4706476"/>
                  <a:pt x="9096286" y="4734522"/>
                </a:cubicBezTo>
                <a:cubicBezTo>
                  <a:pt x="8977299" y="4762568"/>
                  <a:pt x="8650715" y="4681725"/>
                  <a:pt x="8503308" y="4734522"/>
                </a:cubicBezTo>
                <a:cubicBezTo>
                  <a:pt x="8355901" y="4787319"/>
                  <a:pt x="8234157" y="4728998"/>
                  <a:pt x="8111942" y="4734522"/>
                </a:cubicBezTo>
                <a:cubicBezTo>
                  <a:pt x="7989727" y="4740046"/>
                  <a:pt x="7569679" y="4679182"/>
                  <a:pt x="7418158" y="4734522"/>
                </a:cubicBezTo>
                <a:cubicBezTo>
                  <a:pt x="7266637" y="4789862"/>
                  <a:pt x="7208323" y="4698650"/>
                  <a:pt x="7026792" y="4734522"/>
                </a:cubicBezTo>
                <a:cubicBezTo>
                  <a:pt x="6845261" y="4770394"/>
                  <a:pt x="6659382" y="4708745"/>
                  <a:pt x="6333008" y="4734522"/>
                </a:cubicBezTo>
                <a:cubicBezTo>
                  <a:pt x="6006634" y="4760299"/>
                  <a:pt x="6151115" y="4719973"/>
                  <a:pt x="6042448" y="4734522"/>
                </a:cubicBezTo>
                <a:cubicBezTo>
                  <a:pt x="5933781" y="4749071"/>
                  <a:pt x="5523097" y="4676812"/>
                  <a:pt x="5348664" y="4734522"/>
                </a:cubicBezTo>
                <a:cubicBezTo>
                  <a:pt x="5174231" y="4792232"/>
                  <a:pt x="5109108" y="4698355"/>
                  <a:pt x="4957298" y="4734522"/>
                </a:cubicBezTo>
                <a:cubicBezTo>
                  <a:pt x="4805488" y="4770689"/>
                  <a:pt x="4778628" y="4729029"/>
                  <a:pt x="4666739" y="4734522"/>
                </a:cubicBezTo>
                <a:cubicBezTo>
                  <a:pt x="4554850" y="4740015"/>
                  <a:pt x="4397700" y="4712020"/>
                  <a:pt x="4275373" y="4734522"/>
                </a:cubicBezTo>
                <a:cubicBezTo>
                  <a:pt x="4153046" y="4757024"/>
                  <a:pt x="3774779" y="4658215"/>
                  <a:pt x="3581589" y="4734522"/>
                </a:cubicBezTo>
                <a:cubicBezTo>
                  <a:pt x="3388399" y="4810829"/>
                  <a:pt x="3370568" y="4732559"/>
                  <a:pt x="3190223" y="4734522"/>
                </a:cubicBezTo>
                <a:cubicBezTo>
                  <a:pt x="3009878" y="4736485"/>
                  <a:pt x="3042962" y="4700403"/>
                  <a:pt x="2899664" y="4734522"/>
                </a:cubicBezTo>
                <a:cubicBezTo>
                  <a:pt x="2756366" y="4768641"/>
                  <a:pt x="2656210" y="4695495"/>
                  <a:pt x="2508298" y="4734522"/>
                </a:cubicBezTo>
                <a:cubicBezTo>
                  <a:pt x="2360386" y="4773549"/>
                  <a:pt x="2163208" y="4675833"/>
                  <a:pt x="2016126" y="4734522"/>
                </a:cubicBezTo>
                <a:cubicBezTo>
                  <a:pt x="1869044" y="4793211"/>
                  <a:pt x="1603355" y="4670733"/>
                  <a:pt x="1423148" y="4734522"/>
                </a:cubicBezTo>
                <a:cubicBezTo>
                  <a:pt x="1242941" y="4798311"/>
                  <a:pt x="1190349" y="4703813"/>
                  <a:pt x="1031782" y="4734522"/>
                </a:cubicBezTo>
                <a:cubicBezTo>
                  <a:pt x="873215" y="4765231"/>
                  <a:pt x="322097" y="4695689"/>
                  <a:pt x="0" y="4734522"/>
                </a:cubicBezTo>
                <a:cubicBezTo>
                  <a:pt x="-49369" y="4525977"/>
                  <a:pt x="69068" y="4271527"/>
                  <a:pt x="0" y="4142707"/>
                </a:cubicBezTo>
                <a:cubicBezTo>
                  <a:pt x="-69068" y="4013887"/>
                  <a:pt x="59156" y="3801702"/>
                  <a:pt x="0" y="3550892"/>
                </a:cubicBezTo>
                <a:cubicBezTo>
                  <a:pt x="-59156" y="3300083"/>
                  <a:pt x="46483" y="3197124"/>
                  <a:pt x="0" y="2959076"/>
                </a:cubicBezTo>
                <a:cubicBezTo>
                  <a:pt x="-46483" y="2721028"/>
                  <a:pt x="60796" y="2555332"/>
                  <a:pt x="0" y="2367261"/>
                </a:cubicBezTo>
                <a:cubicBezTo>
                  <a:pt x="-60796" y="2179191"/>
                  <a:pt x="22149" y="1937085"/>
                  <a:pt x="0" y="1822791"/>
                </a:cubicBezTo>
                <a:cubicBezTo>
                  <a:pt x="-22149" y="1708497"/>
                  <a:pt x="754" y="1343623"/>
                  <a:pt x="0" y="1183631"/>
                </a:cubicBezTo>
                <a:cubicBezTo>
                  <a:pt x="-754" y="1023639"/>
                  <a:pt x="56521" y="843706"/>
                  <a:pt x="0" y="591815"/>
                </a:cubicBezTo>
                <a:cubicBezTo>
                  <a:pt x="-56521" y="339924"/>
                  <a:pt x="24566" y="191815"/>
                  <a:pt x="0" y="0"/>
                </a:cubicBezTo>
                <a:close/>
              </a:path>
            </a:pathLst>
          </a:custGeom>
          <a:noFill/>
          <a:ln cap="flat" cmpd="sng" w="9525">
            <a:solidFill>
              <a:schemeClr val="dk1"/>
            </a:solidFill>
            <a:prstDash val="solid"/>
            <a:round/>
            <a:headEnd len="sm" w="sm" type="none"/>
            <a:tailEnd len="sm" w="sm" type="none"/>
          </a:ln>
        </p:spPr>
      </p:pic>
      <p:pic>
        <p:nvPicPr>
          <p:cNvPr descr="Immagine che contiene design&#10;&#10;Descrizione generata automaticamente con attendibilità bassa" id="99" name="Google Shape;99;p3">
            <a:hlinkClick r:id="rId5"/>
          </p:cNvPr>
          <p:cNvPicPr preferRelativeResize="0"/>
          <p:nvPr/>
        </p:nvPicPr>
        <p:blipFill rotWithShape="1">
          <a:blip r:embed="rId6">
            <a:alphaModFix/>
          </a:blip>
          <a:srcRect b="19630" l="11250" r="53333" t="16667"/>
          <a:stretch/>
        </p:blipFill>
        <p:spPr>
          <a:xfrm>
            <a:off x="1178806" y="4038087"/>
            <a:ext cx="3389128"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4"/>
          <p:cNvPicPr preferRelativeResize="0"/>
          <p:nvPr/>
        </p:nvPicPr>
        <p:blipFill rotWithShape="1">
          <a:blip r:embed="rId3">
            <a:alphaModFix/>
          </a:blip>
          <a:srcRect b="23329" l="17403" r="18885" t="12958"/>
          <a:stretch/>
        </p:blipFill>
        <p:spPr>
          <a:xfrm>
            <a:off x="12420600" y="2861095"/>
            <a:ext cx="5600699" cy="5600700"/>
          </a:xfrm>
          <a:prstGeom prst="rect">
            <a:avLst/>
          </a:prstGeom>
          <a:noFill/>
          <a:ln>
            <a:noFill/>
          </a:ln>
        </p:spPr>
      </p:pic>
      <p:sp>
        <p:nvSpPr>
          <p:cNvPr id="106" name="Google Shape;106;p4"/>
          <p:cNvSpPr txBox="1"/>
          <p:nvPr/>
        </p:nvSpPr>
        <p:spPr>
          <a:xfrm>
            <a:off x="533400" y="2030112"/>
            <a:ext cx="169164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Fundamentals of Artificial Intelligence and the Metaverse in Rural Tourism</a:t>
            </a:r>
            <a:endParaRPr b="1" sz="4000">
              <a:solidFill>
                <a:srgbClr val="92D050"/>
              </a:solidFill>
              <a:latin typeface="Helvetica Neue"/>
              <a:ea typeface="Helvetica Neue"/>
              <a:cs typeface="Helvetica Neue"/>
              <a:sym typeface="Helvetica Neue"/>
            </a:endParaRPr>
          </a:p>
        </p:txBody>
      </p:sp>
      <p:sp>
        <p:nvSpPr>
          <p:cNvPr id="107" name="Google Shape;107;p4"/>
          <p:cNvSpPr txBox="1"/>
          <p:nvPr/>
        </p:nvSpPr>
        <p:spPr>
          <a:xfrm>
            <a:off x="1390650" y="3390900"/>
            <a:ext cx="10496550" cy="526297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solidFill>
                  <a:srgbClr val="16A637"/>
                </a:solidFill>
                <a:latin typeface="Arial"/>
                <a:ea typeface="Arial"/>
                <a:cs typeface="Arial"/>
                <a:sym typeface="Arial"/>
              </a:rPr>
              <a:t>Introduction</a:t>
            </a:r>
            <a:r>
              <a:rPr lang="en-US" sz="2400">
                <a:latin typeface="Arial"/>
                <a:ea typeface="Arial"/>
                <a:cs typeface="Arial"/>
                <a:sym typeface="Arial"/>
              </a:rPr>
              <a:t>: </a:t>
            </a:r>
            <a:r>
              <a:rPr b="1" lang="en-US" sz="2400"/>
              <a:t>Artificial Intelligence (AI) </a:t>
            </a:r>
            <a:r>
              <a:rPr lang="en-US" sz="2400"/>
              <a:t>enables machines to perform tasks that typically require human intelligence, including machine learning, natural language processing, and computer vision. </a:t>
            </a:r>
            <a:endParaRPr/>
          </a:p>
          <a:p>
            <a:pPr indent="0" lvl="0" marL="0" rtl="0" algn="l">
              <a:spcBef>
                <a:spcPts val="0"/>
              </a:spcBef>
              <a:spcAft>
                <a:spcPts val="0"/>
              </a:spcAft>
              <a:buNone/>
            </a:pPr>
            <a:r>
              <a:t/>
            </a:r>
            <a:endParaRPr sz="2400"/>
          </a:p>
          <a:p>
            <a:pPr indent="0" lvl="0" marL="0" rtl="0" algn="l">
              <a:spcBef>
                <a:spcPts val="0"/>
              </a:spcBef>
              <a:spcAft>
                <a:spcPts val="0"/>
              </a:spcAft>
              <a:buNone/>
            </a:pPr>
            <a:r>
              <a:rPr lang="en-US" sz="2400"/>
              <a:t>In rural tourism, AI can revolutionize the traveller's experience by:</a:t>
            </a:r>
            <a:endParaRPr/>
          </a:p>
          <a:p>
            <a:pPr indent="0" lvl="0" marL="0" rtl="0" algn="l">
              <a:spcBef>
                <a:spcPts val="0"/>
              </a:spcBef>
              <a:spcAft>
                <a:spcPts val="0"/>
              </a:spcAft>
              <a:buNone/>
            </a:pPr>
            <a:r>
              <a:t/>
            </a:r>
            <a:endParaRPr sz="2400"/>
          </a:p>
          <a:p>
            <a:pPr indent="0" lvl="0" marL="0" rtl="0" algn="l">
              <a:spcBef>
                <a:spcPts val="0"/>
              </a:spcBef>
              <a:spcAft>
                <a:spcPts val="0"/>
              </a:spcAft>
              <a:buNone/>
            </a:pPr>
            <a:r>
              <a:rPr lang="en-US" sz="2400"/>
              <a:t>personalizing recommendations according to their preferences, </a:t>
            </a:r>
            <a:endParaRPr/>
          </a:p>
          <a:p>
            <a:pPr indent="0" lvl="0" marL="0" rtl="0" algn="l">
              <a:spcBef>
                <a:spcPts val="0"/>
              </a:spcBef>
              <a:spcAft>
                <a:spcPts val="0"/>
              </a:spcAft>
              <a:buNone/>
            </a:pPr>
            <a:r>
              <a:t/>
            </a:r>
            <a:endParaRPr sz="2400"/>
          </a:p>
          <a:p>
            <a:pPr indent="0" lvl="0" marL="0" rtl="0" algn="l">
              <a:spcBef>
                <a:spcPts val="0"/>
              </a:spcBef>
              <a:spcAft>
                <a:spcPts val="0"/>
              </a:spcAft>
              <a:buNone/>
            </a:pPr>
            <a:r>
              <a:rPr lang="en-US" sz="2400"/>
              <a:t>optimizing tourist routes, </a:t>
            </a:r>
            <a:endParaRPr/>
          </a:p>
          <a:p>
            <a:pPr indent="0" lvl="0" marL="0" rtl="0" algn="l">
              <a:spcBef>
                <a:spcPts val="0"/>
              </a:spcBef>
              <a:spcAft>
                <a:spcPts val="0"/>
              </a:spcAft>
              <a:buNone/>
            </a:pPr>
            <a:r>
              <a:t/>
            </a:r>
            <a:endParaRPr sz="2400"/>
          </a:p>
          <a:p>
            <a:pPr indent="0" lvl="0" marL="0" rtl="0" algn="l">
              <a:spcBef>
                <a:spcPts val="0"/>
              </a:spcBef>
              <a:spcAft>
                <a:spcPts val="0"/>
              </a:spcAft>
              <a:buNone/>
            </a:pPr>
            <a:r>
              <a:rPr lang="en-US" sz="2400"/>
              <a:t>and improving resource management such as accommodation and activity availability. </a:t>
            </a:r>
            <a:br>
              <a:rPr lang="en-US" sz="2400"/>
            </a:br>
            <a:br>
              <a:rPr lang="en-US" sz="2400"/>
            </a:br>
            <a:endParaRPr sz="2400">
              <a:latin typeface="Arial"/>
              <a:ea typeface="Arial"/>
              <a:cs typeface="Arial"/>
              <a:sym typeface="Arial"/>
            </a:endParaRPr>
          </a:p>
        </p:txBody>
      </p:sp>
      <p:pic>
        <p:nvPicPr>
          <p:cNvPr id="108" name="Google Shape;108;p4"/>
          <p:cNvPicPr preferRelativeResize="0"/>
          <p:nvPr/>
        </p:nvPicPr>
        <p:blipFill rotWithShape="1">
          <a:blip r:embed="rId4">
            <a:alphaModFix/>
          </a:blip>
          <a:srcRect b="4810" l="19578" r="22913" t="1844"/>
          <a:stretch/>
        </p:blipFill>
        <p:spPr>
          <a:xfrm>
            <a:off x="923955" y="5661445"/>
            <a:ext cx="447645" cy="408720"/>
          </a:xfrm>
          <a:prstGeom prst="rect">
            <a:avLst/>
          </a:prstGeom>
          <a:noFill/>
          <a:ln>
            <a:noFill/>
          </a:ln>
        </p:spPr>
      </p:pic>
      <p:pic>
        <p:nvPicPr>
          <p:cNvPr id="109" name="Google Shape;109;p4"/>
          <p:cNvPicPr preferRelativeResize="0"/>
          <p:nvPr/>
        </p:nvPicPr>
        <p:blipFill rotWithShape="1">
          <a:blip r:embed="rId4">
            <a:alphaModFix/>
          </a:blip>
          <a:srcRect b="4810" l="19578" r="22913" t="1844"/>
          <a:stretch/>
        </p:blipFill>
        <p:spPr>
          <a:xfrm>
            <a:off x="923954" y="6362700"/>
            <a:ext cx="447645" cy="408720"/>
          </a:xfrm>
          <a:prstGeom prst="rect">
            <a:avLst/>
          </a:prstGeom>
          <a:noFill/>
          <a:ln>
            <a:noFill/>
          </a:ln>
        </p:spPr>
      </p:pic>
      <p:pic>
        <p:nvPicPr>
          <p:cNvPr id="110" name="Google Shape;110;p4"/>
          <p:cNvPicPr preferRelativeResize="0"/>
          <p:nvPr/>
        </p:nvPicPr>
        <p:blipFill rotWithShape="1">
          <a:blip r:embed="rId4">
            <a:alphaModFix/>
          </a:blip>
          <a:srcRect b="4810" l="19578" r="22913" t="1844"/>
          <a:stretch/>
        </p:blipFill>
        <p:spPr>
          <a:xfrm>
            <a:off x="923953" y="7077010"/>
            <a:ext cx="447645" cy="408720"/>
          </a:xfrm>
          <a:prstGeom prst="rect">
            <a:avLst/>
          </a:prstGeom>
          <a:noFill/>
          <a:ln>
            <a:noFill/>
          </a:ln>
        </p:spPr>
      </p:pic>
      <p:sp>
        <p:nvSpPr>
          <p:cNvPr id="111" name="Google Shape;111;p4"/>
          <p:cNvSpPr txBox="1"/>
          <p:nvPr/>
        </p:nvSpPr>
        <p:spPr>
          <a:xfrm>
            <a:off x="4572000" y="4962297"/>
            <a:ext cx="9144000"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sz="1800"/>
          </a:p>
        </p:txBody>
      </p:sp>
      <p:sp>
        <p:nvSpPr>
          <p:cNvPr id="112" name="Google Shape;112;p4"/>
          <p:cNvSpPr txBox="1"/>
          <p:nvPr/>
        </p:nvSpPr>
        <p:spPr>
          <a:xfrm>
            <a:off x="4627418" y="4982069"/>
            <a:ext cx="9144000"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sz="1800"/>
          </a:p>
        </p:txBody>
      </p:sp>
      <p:sp>
        <p:nvSpPr>
          <p:cNvPr id="113" name="Google Shape;113;p4"/>
          <p:cNvSpPr/>
          <p:nvPr/>
        </p:nvSpPr>
        <p:spPr>
          <a:xfrm>
            <a:off x="0" y="0"/>
            <a:ext cx="18288000" cy="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t/>
            </a:r>
            <a:endParaRPr sz="1800"/>
          </a:p>
        </p:txBody>
      </p:sp>
      <p:sp>
        <p:nvSpPr>
          <p:cNvPr id="114" name="Google Shape;114;p4"/>
          <p:cNvSpPr txBox="1"/>
          <p:nvPr/>
        </p:nvSpPr>
        <p:spPr>
          <a:xfrm>
            <a:off x="1371598" y="8338481"/>
            <a:ext cx="13182602"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t>The implementation of AI technology in rural tourism is a game-changer that should be noticed</a:t>
            </a:r>
            <a:r>
              <a:rPr lang="en-US" sz="2400">
                <a:latin typeface="Arial"/>
                <a:ea typeface="Arial"/>
                <a:cs typeface="Arial"/>
                <a:sym typeface="Arial"/>
              </a:rPr>
              <a:t>. </a:t>
            </a:r>
            <a:endParaRPr sz="2400"/>
          </a:p>
        </p:txBody>
      </p:sp>
      <p:pic>
        <p:nvPicPr>
          <p:cNvPr id="115" name="Google Shape;115;p4"/>
          <p:cNvPicPr preferRelativeResize="0"/>
          <p:nvPr/>
        </p:nvPicPr>
        <p:blipFill rotWithShape="1">
          <a:blip r:embed="rId5">
            <a:alphaModFix/>
          </a:blip>
          <a:srcRect b="0" l="0" r="0" t="0"/>
          <a:stretch/>
        </p:blipFill>
        <p:spPr>
          <a:xfrm>
            <a:off x="13415481" y="3296600"/>
            <a:ext cx="3558069" cy="46049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nvSpPr>
        <p:spPr>
          <a:xfrm>
            <a:off x="533400" y="2019300"/>
            <a:ext cx="169164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Fundamentals of Artificial Intelligence and the Metaverse in Rural Tourism</a:t>
            </a:r>
            <a:endParaRPr b="1" sz="4000">
              <a:solidFill>
                <a:srgbClr val="92D050"/>
              </a:solidFill>
              <a:latin typeface="Helvetica Neue"/>
              <a:ea typeface="Helvetica Neue"/>
              <a:cs typeface="Helvetica Neue"/>
              <a:sym typeface="Helvetica Neue"/>
            </a:endParaRPr>
          </a:p>
        </p:txBody>
      </p:sp>
      <p:sp>
        <p:nvSpPr>
          <p:cNvPr id="122" name="Google Shape;122;p5"/>
          <p:cNvSpPr txBox="1"/>
          <p:nvPr/>
        </p:nvSpPr>
        <p:spPr>
          <a:xfrm>
            <a:off x="1390650" y="3390900"/>
            <a:ext cx="11087100" cy="489364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solidFill>
                  <a:srgbClr val="16A637"/>
                </a:solidFill>
                <a:latin typeface="Arial"/>
                <a:ea typeface="Arial"/>
                <a:cs typeface="Arial"/>
                <a:sym typeface="Arial"/>
              </a:rPr>
              <a:t>Introduction</a:t>
            </a:r>
            <a:r>
              <a:rPr lang="en-US" sz="2400">
                <a:latin typeface="Arial"/>
                <a:ea typeface="Arial"/>
                <a:cs typeface="Arial"/>
                <a:sym typeface="Arial"/>
              </a:rPr>
              <a:t>: </a:t>
            </a:r>
            <a:r>
              <a:rPr lang="en-US" sz="2400"/>
              <a:t>The term "</a:t>
            </a:r>
            <a:r>
              <a:rPr b="1" lang="en-US" sz="2400"/>
              <a:t>metaverse" </a:t>
            </a:r>
            <a:r>
              <a:rPr lang="en-US" sz="2400"/>
              <a:t>refers to a computer-generated 3D virtual space where people can interact with one another and digital objects in an immersive manner. </a:t>
            </a:r>
            <a:br>
              <a:rPr lang="en-US" sz="2400"/>
            </a:br>
            <a:r>
              <a:rPr lang="en-US" sz="2400"/>
              <a:t>In rural tourism, the metaverse can be employed to create virtual experiences that allow visitors to:</a:t>
            </a:r>
            <a:br>
              <a:rPr lang="en-US" sz="2400"/>
            </a:br>
            <a:endParaRPr sz="2400"/>
          </a:p>
          <a:p>
            <a:pPr indent="0" lvl="0" marL="0" rtl="0" algn="l">
              <a:spcBef>
                <a:spcPts val="0"/>
              </a:spcBef>
              <a:spcAft>
                <a:spcPts val="0"/>
              </a:spcAft>
              <a:buNone/>
            </a:pPr>
            <a:r>
              <a:rPr lang="en-US" sz="2400">
                <a:latin typeface="Arial"/>
                <a:ea typeface="Arial"/>
                <a:cs typeface="Arial"/>
                <a:sym typeface="Arial"/>
              </a:rPr>
              <a:t>explore remote locations, </a:t>
            </a:r>
            <a:br>
              <a:rPr lang="en-US" sz="2400"/>
            </a:br>
            <a:endParaRPr sz="2400"/>
          </a:p>
          <a:p>
            <a:pPr indent="0" lvl="0" marL="0" rtl="0" algn="l">
              <a:spcBef>
                <a:spcPts val="0"/>
              </a:spcBef>
              <a:spcAft>
                <a:spcPts val="0"/>
              </a:spcAft>
              <a:buNone/>
            </a:pPr>
            <a:r>
              <a:rPr lang="en-US" sz="2400">
                <a:latin typeface="Arial"/>
                <a:ea typeface="Arial"/>
                <a:cs typeface="Arial"/>
                <a:sym typeface="Arial"/>
              </a:rPr>
              <a:t>take part in cultural activities,</a:t>
            </a:r>
            <a:br>
              <a:rPr lang="en-US" sz="2400"/>
            </a:br>
            <a:r>
              <a:rPr lang="en-US" sz="2400"/>
              <a:t> </a:t>
            </a:r>
            <a:endParaRPr/>
          </a:p>
          <a:p>
            <a:pPr indent="0" lvl="0" marL="0" rtl="0" algn="l">
              <a:spcBef>
                <a:spcPts val="0"/>
              </a:spcBef>
              <a:spcAft>
                <a:spcPts val="0"/>
              </a:spcAft>
              <a:buNone/>
            </a:pPr>
            <a:r>
              <a:rPr lang="en-US" sz="2400">
                <a:latin typeface="Arial"/>
                <a:ea typeface="Arial"/>
                <a:cs typeface="Arial"/>
                <a:sym typeface="Arial"/>
              </a:rPr>
              <a:t>and learn about the history and nature of the region, all without having to be physically present at the destination. </a:t>
            </a:r>
            <a:br>
              <a:rPr lang="en-US" sz="2400"/>
            </a:br>
            <a:endParaRPr sz="2400"/>
          </a:p>
        </p:txBody>
      </p:sp>
      <p:pic>
        <p:nvPicPr>
          <p:cNvPr id="123" name="Google Shape;123;p5"/>
          <p:cNvPicPr preferRelativeResize="0"/>
          <p:nvPr/>
        </p:nvPicPr>
        <p:blipFill rotWithShape="1">
          <a:blip r:embed="rId3">
            <a:alphaModFix/>
          </a:blip>
          <a:srcRect b="4810" l="19578" r="22913" t="1844"/>
          <a:stretch/>
        </p:blipFill>
        <p:spPr>
          <a:xfrm>
            <a:off x="923955" y="5661445"/>
            <a:ext cx="447645" cy="408720"/>
          </a:xfrm>
          <a:prstGeom prst="rect">
            <a:avLst/>
          </a:prstGeom>
          <a:noFill/>
          <a:ln>
            <a:noFill/>
          </a:ln>
        </p:spPr>
      </p:pic>
      <p:pic>
        <p:nvPicPr>
          <p:cNvPr id="124" name="Google Shape;124;p5"/>
          <p:cNvPicPr preferRelativeResize="0"/>
          <p:nvPr/>
        </p:nvPicPr>
        <p:blipFill rotWithShape="1">
          <a:blip r:embed="rId3">
            <a:alphaModFix/>
          </a:blip>
          <a:srcRect b="4810" l="19578" r="22913" t="1844"/>
          <a:stretch/>
        </p:blipFill>
        <p:spPr>
          <a:xfrm>
            <a:off x="933480" y="6391793"/>
            <a:ext cx="447645" cy="408720"/>
          </a:xfrm>
          <a:prstGeom prst="rect">
            <a:avLst/>
          </a:prstGeom>
          <a:noFill/>
          <a:ln>
            <a:noFill/>
          </a:ln>
        </p:spPr>
      </p:pic>
      <p:pic>
        <p:nvPicPr>
          <p:cNvPr id="125" name="Google Shape;125;p5"/>
          <p:cNvPicPr preferRelativeResize="0"/>
          <p:nvPr/>
        </p:nvPicPr>
        <p:blipFill rotWithShape="1">
          <a:blip r:embed="rId3">
            <a:alphaModFix/>
          </a:blip>
          <a:srcRect b="4810" l="19578" r="22913" t="1844"/>
          <a:stretch/>
        </p:blipFill>
        <p:spPr>
          <a:xfrm>
            <a:off x="943005" y="7124700"/>
            <a:ext cx="447645" cy="408720"/>
          </a:xfrm>
          <a:prstGeom prst="rect">
            <a:avLst/>
          </a:prstGeom>
          <a:noFill/>
          <a:ln>
            <a:noFill/>
          </a:ln>
        </p:spPr>
      </p:pic>
      <p:pic>
        <p:nvPicPr>
          <p:cNvPr id="126" name="Google Shape;126;p5"/>
          <p:cNvPicPr preferRelativeResize="0"/>
          <p:nvPr/>
        </p:nvPicPr>
        <p:blipFill rotWithShape="1">
          <a:blip r:embed="rId4">
            <a:alphaModFix/>
          </a:blip>
          <a:srcRect b="23329" l="17403" r="18885" t="12958"/>
          <a:stretch/>
        </p:blipFill>
        <p:spPr>
          <a:xfrm>
            <a:off x="12496800" y="2705100"/>
            <a:ext cx="5600699" cy="5600700"/>
          </a:xfrm>
          <a:prstGeom prst="rect">
            <a:avLst/>
          </a:prstGeom>
          <a:noFill/>
          <a:ln>
            <a:noFill/>
          </a:ln>
        </p:spPr>
      </p:pic>
      <p:pic>
        <p:nvPicPr>
          <p:cNvPr id="127" name="Google Shape;127;p5"/>
          <p:cNvPicPr preferRelativeResize="0"/>
          <p:nvPr/>
        </p:nvPicPr>
        <p:blipFill rotWithShape="1">
          <a:blip r:embed="rId5">
            <a:alphaModFix/>
          </a:blip>
          <a:srcRect b="0" l="0" r="0" t="0"/>
          <a:stretch/>
        </p:blipFill>
        <p:spPr>
          <a:xfrm>
            <a:off x="13182600" y="3390900"/>
            <a:ext cx="4018878" cy="4018878"/>
          </a:xfrm>
          <a:prstGeom prst="rect">
            <a:avLst/>
          </a:prstGeom>
          <a:noFill/>
          <a:ln>
            <a:noFill/>
          </a:ln>
        </p:spPr>
      </p:pic>
      <p:sp>
        <p:nvSpPr>
          <p:cNvPr id="128" name="Google Shape;128;p5"/>
          <p:cNvSpPr txBox="1"/>
          <p:nvPr/>
        </p:nvSpPr>
        <p:spPr>
          <a:xfrm>
            <a:off x="1371600" y="8267700"/>
            <a:ext cx="14020800"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This can enhance the visibility and accessibility of rural destinations, drawing a broader and more diverse audience.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txBox="1"/>
          <p:nvPr/>
        </p:nvSpPr>
        <p:spPr>
          <a:xfrm>
            <a:off x="1773025" y="1698500"/>
            <a:ext cx="15248700" cy="1323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Artificial intelligence as a tool to improve experiences in rural environments</a:t>
            </a:r>
            <a:endParaRPr b="1" sz="4000">
              <a:solidFill>
                <a:srgbClr val="92D050"/>
              </a:solidFill>
              <a:latin typeface="Helvetica Neue"/>
              <a:ea typeface="Helvetica Neue"/>
              <a:cs typeface="Helvetica Neue"/>
              <a:sym typeface="Helvetica Neue"/>
            </a:endParaRPr>
          </a:p>
        </p:txBody>
      </p:sp>
      <p:sp>
        <p:nvSpPr>
          <p:cNvPr id="134" name="Google Shape;134;p6"/>
          <p:cNvSpPr txBox="1"/>
          <p:nvPr/>
        </p:nvSpPr>
        <p:spPr>
          <a:xfrm>
            <a:off x="1066800" y="2934712"/>
            <a:ext cx="15392400" cy="3046988"/>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AI in rural environments facilitates the collection of knowledge and comments from travellers in territories that usually lack assessment and interaction platforms. </a:t>
            </a:r>
            <a:br>
              <a:rPr lang="en-US" sz="2400">
                <a:latin typeface="Arial"/>
                <a:ea typeface="Arial"/>
                <a:cs typeface="Arial"/>
                <a:sym typeface="Arial"/>
              </a:rPr>
            </a:br>
            <a:br>
              <a:rPr lang="en-US" sz="2400">
                <a:latin typeface="Arial"/>
                <a:ea typeface="Arial"/>
                <a:cs typeface="Arial"/>
                <a:sym typeface="Arial"/>
              </a:rPr>
            </a:br>
            <a:r>
              <a:rPr lang="en-US" sz="2400">
                <a:latin typeface="Arial"/>
                <a:ea typeface="Arial"/>
                <a:cs typeface="Arial"/>
                <a:sym typeface="Arial"/>
              </a:rPr>
              <a:t>Intelligence systems can collect tourist responses, reactions and impressions, increasing the chances of raising awareness of a tourist destination. </a:t>
            </a:r>
            <a:br>
              <a:rPr lang="en-US" sz="2400">
                <a:latin typeface="Arial"/>
                <a:ea typeface="Arial"/>
                <a:cs typeface="Arial"/>
                <a:sym typeface="Arial"/>
              </a:rPr>
            </a:br>
            <a:br>
              <a:rPr lang="en-US" sz="2400">
                <a:latin typeface="Arial"/>
                <a:ea typeface="Arial"/>
                <a:cs typeface="Arial"/>
                <a:sym typeface="Arial"/>
              </a:rPr>
            </a:br>
            <a:r>
              <a:rPr lang="en-US" sz="2400">
                <a:latin typeface="Arial"/>
                <a:ea typeface="Arial"/>
                <a:cs typeface="Arial"/>
                <a:sym typeface="Arial"/>
              </a:rPr>
              <a:t>In addition, AI has been used to restore tourist flows, recommend lesser-known areas to tourists, and contribute to the equitable distribution of the economy.</a:t>
            </a:r>
            <a:endParaRPr i="1" sz="2400">
              <a:latin typeface="Helvetica Neue"/>
              <a:ea typeface="Helvetica Neue"/>
              <a:cs typeface="Helvetica Neue"/>
              <a:sym typeface="Helvetica Neue"/>
            </a:endParaRPr>
          </a:p>
        </p:txBody>
      </p:sp>
      <p:sp>
        <p:nvSpPr>
          <p:cNvPr id="135" name="Google Shape;135;p6"/>
          <p:cNvSpPr txBox="1"/>
          <p:nvPr/>
        </p:nvSpPr>
        <p:spPr>
          <a:xfrm>
            <a:off x="1080655" y="6293703"/>
            <a:ext cx="15468600"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Innovative digital platforms and applications, such as </a:t>
            </a:r>
            <a:r>
              <a:rPr b="1" lang="en-US" sz="2400">
                <a:latin typeface="Arial"/>
                <a:ea typeface="Arial"/>
                <a:cs typeface="Arial"/>
                <a:sym typeface="Arial"/>
              </a:rPr>
              <a:t>MyStreetBook</a:t>
            </a:r>
            <a:r>
              <a:rPr lang="en-US" sz="2400">
                <a:latin typeface="Arial"/>
                <a:ea typeface="Arial"/>
                <a:cs typeface="Arial"/>
                <a:sym typeface="Arial"/>
              </a:rPr>
              <a:t>, use virtual reality and intelligent routes to personalize user experience</a:t>
            </a:r>
            <a:r>
              <a:rPr lang="en-US" sz="1800">
                <a:latin typeface="Arial"/>
                <a:ea typeface="Arial"/>
                <a:cs typeface="Arial"/>
                <a:sym typeface="Arial"/>
              </a:rPr>
              <a:t>.</a:t>
            </a:r>
            <a:endParaRPr/>
          </a:p>
        </p:txBody>
      </p:sp>
      <p:pic>
        <p:nvPicPr>
          <p:cNvPr id="136" name="Google Shape;136;p6">
            <a:hlinkClick r:id="rId3"/>
          </p:cNvPr>
          <p:cNvPicPr preferRelativeResize="0"/>
          <p:nvPr/>
        </p:nvPicPr>
        <p:blipFill rotWithShape="1">
          <a:blip r:embed="rId4">
            <a:alphaModFix/>
          </a:blip>
          <a:srcRect b="0" l="0" r="0" t="0"/>
          <a:stretch/>
        </p:blipFill>
        <p:spPr>
          <a:xfrm>
            <a:off x="1219200" y="7124700"/>
            <a:ext cx="3339259" cy="1550372"/>
          </a:xfrm>
          <a:prstGeom prst="rect">
            <a:avLst/>
          </a:prstGeom>
          <a:noFill/>
          <a:ln>
            <a:noFill/>
          </a:ln>
        </p:spPr>
      </p:pic>
      <p:sp>
        <p:nvSpPr>
          <p:cNvPr id="137" name="Google Shape;137;p6"/>
          <p:cNvSpPr txBox="1"/>
          <p:nvPr/>
        </p:nvSpPr>
        <p:spPr>
          <a:xfrm>
            <a:off x="4800600" y="7715220"/>
            <a:ext cx="9144000"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u="sng">
                <a:solidFill>
                  <a:schemeClr val="hlink"/>
                </a:solidFill>
                <a:latin typeface="Arial"/>
                <a:ea typeface="Arial"/>
                <a:cs typeface="Arial"/>
                <a:sym typeface="Arial"/>
                <a:hlinkClick r:id="rId5"/>
              </a:rPr>
              <a:t>https://mystreetbook.es/</a:t>
            </a:r>
            <a:endParaRPr sz="2400">
              <a:latin typeface="Arial"/>
              <a:ea typeface="Arial"/>
              <a:cs typeface="Arial"/>
              <a:sym typeface="Arial"/>
            </a:endParaRPr>
          </a:p>
        </p:txBody>
      </p:sp>
      <p:sp>
        <p:nvSpPr>
          <p:cNvPr id="138" name="Google Shape;138;p6"/>
          <p:cNvSpPr txBox="1"/>
          <p:nvPr/>
        </p:nvSpPr>
        <p:spPr>
          <a:xfrm>
            <a:off x="9407236" y="7684047"/>
            <a:ext cx="4537364"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solidFill>
                  <a:srgbClr val="16A637"/>
                </a:solidFill>
                <a:latin typeface="Arial"/>
                <a:ea typeface="Arial"/>
                <a:cs typeface="Arial"/>
                <a:sym typeface="Arial"/>
              </a:rPr>
              <a:t>Example from the Real World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7"/>
          <p:cNvPicPr preferRelativeResize="0"/>
          <p:nvPr/>
        </p:nvPicPr>
        <p:blipFill rotWithShape="1">
          <a:blip r:embed="rId3">
            <a:alphaModFix/>
          </a:blip>
          <a:srcRect b="23329" l="17403" r="18885" t="12958"/>
          <a:stretch/>
        </p:blipFill>
        <p:spPr>
          <a:xfrm>
            <a:off x="12496800" y="2705100"/>
            <a:ext cx="5600699" cy="5600700"/>
          </a:xfrm>
          <a:prstGeom prst="rect">
            <a:avLst/>
          </a:prstGeom>
          <a:noFill/>
          <a:ln>
            <a:noFill/>
          </a:ln>
        </p:spPr>
      </p:pic>
      <p:sp>
        <p:nvSpPr>
          <p:cNvPr id="144" name="Google Shape;144;p7"/>
          <p:cNvSpPr txBox="1"/>
          <p:nvPr/>
        </p:nvSpPr>
        <p:spPr>
          <a:xfrm>
            <a:off x="1306000" y="1997225"/>
            <a:ext cx="16230600" cy="1323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Design and Development of Immersive Experiences in the Metaverse.</a:t>
            </a:r>
            <a:endParaRPr b="1" sz="4000">
              <a:solidFill>
                <a:srgbClr val="92D050"/>
              </a:solidFill>
              <a:latin typeface="Helvetica Neue"/>
              <a:ea typeface="Helvetica Neue"/>
              <a:cs typeface="Helvetica Neue"/>
              <a:sym typeface="Helvetica Neue"/>
            </a:endParaRPr>
          </a:p>
        </p:txBody>
      </p:sp>
      <p:sp>
        <p:nvSpPr>
          <p:cNvPr id="145" name="Google Shape;145;p7"/>
          <p:cNvSpPr txBox="1"/>
          <p:nvPr/>
        </p:nvSpPr>
        <p:spPr>
          <a:xfrm>
            <a:off x="1092774" y="3262848"/>
            <a:ext cx="11708826" cy="452431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Immersive experiences can significantly improve promotion and visitor engagement in rural areas. </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lang="en-US" sz="2400">
                <a:latin typeface="Arial"/>
                <a:ea typeface="Arial"/>
                <a:cs typeface="Arial"/>
                <a:sym typeface="Arial"/>
              </a:rPr>
              <a:t>By providing a unique and captivating way to explore and experience destinations, visitors can immerse themselves in virtual environments that realistically recreate places of interest, cultural activities and natural landscapes, even before they arrive.</a:t>
            </a:r>
            <a:endParaRPr/>
          </a:p>
          <a:p>
            <a:pPr indent="0" lvl="0" marL="0" rtl="0" algn="l">
              <a:spcBef>
                <a:spcPts val="0"/>
              </a:spcBef>
              <a:spcAft>
                <a:spcPts val="0"/>
              </a:spcAft>
              <a:buNone/>
            </a:pPr>
            <a:r>
              <a:rPr lang="en-US" sz="2400">
                <a:latin typeface="Arial"/>
                <a:ea typeface="Arial"/>
                <a:cs typeface="Arial"/>
                <a:sym typeface="Arial"/>
              </a:rPr>
              <a:t> </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lang="en-US" sz="2400">
                <a:latin typeface="Arial"/>
                <a:ea typeface="Arial"/>
                <a:cs typeface="Arial"/>
                <a:sym typeface="Arial"/>
              </a:rPr>
              <a:t>This not only generates greater interest in visiting the location in person but also increases tourist engagement once they arrive, ultimately making the whole experience more memorable and enjoyable.</a:t>
            </a:r>
            <a:endParaRPr sz="2400">
              <a:latin typeface="Arial"/>
              <a:ea typeface="Arial"/>
              <a:cs typeface="Arial"/>
              <a:sym typeface="Arial"/>
            </a:endParaRPr>
          </a:p>
        </p:txBody>
      </p:sp>
      <p:pic>
        <p:nvPicPr>
          <p:cNvPr id="146" name="Google Shape;146;p7"/>
          <p:cNvPicPr preferRelativeResize="0"/>
          <p:nvPr/>
        </p:nvPicPr>
        <p:blipFill rotWithShape="1">
          <a:blip r:embed="rId4">
            <a:alphaModFix/>
          </a:blip>
          <a:srcRect b="0" l="0" r="0" t="0"/>
          <a:stretch/>
        </p:blipFill>
        <p:spPr>
          <a:xfrm>
            <a:off x="13624525" y="3086100"/>
            <a:ext cx="3345248" cy="4631882"/>
          </a:xfrm>
          <a:prstGeom prst="rect">
            <a:avLst/>
          </a:prstGeom>
          <a:noFill/>
          <a:ln>
            <a:noFill/>
          </a:ln>
          <a:effectLst>
            <a:outerShdw blurRad="50800" rotWithShape="0" algn="ctr" dir="5400000" dist="50800">
              <a:srgbClr val="000000"/>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txBox="1"/>
          <p:nvPr/>
        </p:nvSpPr>
        <p:spPr>
          <a:xfrm>
            <a:off x="1028700" y="2086150"/>
            <a:ext cx="16230600" cy="1323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Design and Development of Immersive Experiences in the Metaverse.</a:t>
            </a:r>
            <a:endParaRPr b="1" sz="4000">
              <a:solidFill>
                <a:srgbClr val="92D050"/>
              </a:solidFill>
              <a:latin typeface="Helvetica Neue"/>
              <a:ea typeface="Helvetica Neue"/>
              <a:cs typeface="Helvetica Neue"/>
              <a:sym typeface="Helvetica Neue"/>
            </a:endParaRPr>
          </a:p>
        </p:txBody>
      </p:sp>
      <p:sp>
        <p:nvSpPr>
          <p:cNvPr id="152" name="Google Shape;152;p8"/>
          <p:cNvSpPr txBox="1"/>
          <p:nvPr/>
        </p:nvSpPr>
        <p:spPr>
          <a:xfrm>
            <a:off x="914401" y="3086100"/>
            <a:ext cx="12039600" cy="526297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Immersive experiences can enhance promotion and visitor engagement in areas through:</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b="1" lang="en-US" sz="2400">
                <a:latin typeface="Arial"/>
                <a:ea typeface="Arial"/>
                <a:cs typeface="Arial"/>
                <a:sym typeface="Arial"/>
              </a:rPr>
              <a:t>Realistic Visualization</a:t>
            </a:r>
            <a:r>
              <a:rPr lang="en-US" sz="2400">
                <a:latin typeface="Arial"/>
                <a:ea typeface="Arial"/>
                <a:cs typeface="Arial"/>
                <a:sym typeface="Arial"/>
              </a:rPr>
              <a:t>: Immersive experiences can provide a realistic visual representation of rural destinations, allowing visitors to virtually explore places of interest, such as natural parks, picturesque villages and historical sites.</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b="1" lang="en-US" sz="2400">
                <a:latin typeface="Arial"/>
                <a:ea typeface="Arial"/>
                <a:cs typeface="Arial"/>
                <a:sym typeface="Arial"/>
              </a:rPr>
              <a:t>Interactivity</a:t>
            </a:r>
            <a:r>
              <a:rPr lang="en-US" sz="2400">
                <a:latin typeface="Arial"/>
                <a:ea typeface="Arial"/>
                <a:cs typeface="Arial"/>
                <a:sym typeface="Arial"/>
              </a:rPr>
              <a:t>: Virtual environments can offer interactive interactions that allow visitors to actively participate in the experience, such as walking along virtual trails, interacting with historical characters in digital recreations, and participating in virtual cultural and sports activities.</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b="1" lang="en-US" sz="2400">
                <a:latin typeface="Arial"/>
                <a:ea typeface="Arial"/>
                <a:cs typeface="Arial"/>
                <a:sym typeface="Arial"/>
              </a:rPr>
              <a:t>Personalization</a:t>
            </a:r>
            <a:r>
              <a:rPr lang="en-US" sz="2400">
                <a:latin typeface="Arial"/>
                <a:ea typeface="Arial"/>
                <a:cs typeface="Arial"/>
                <a:sym typeface="Arial"/>
              </a:rPr>
              <a:t>: Immersive experiences can be customized to suit visitors' interests, offering navigation and activity options matching their preferences and travel objectives.</a:t>
            </a:r>
            <a:endParaRPr/>
          </a:p>
        </p:txBody>
      </p:sp>
      <p:pic>
        <p:nvPicPr>
          <p:cNvPr id="153" name="Google Shape;153;p8"/>
          <p:cNvPicPr preferRelativeResize="0"/>
          <p:nvPr/>
        </p:nvPicPr>
        <p:blipFill rotWithShape="1">
          <a:blip r:embed="rId3">
            <a:alphaModFix/>
          </a:blip>
          <a:srcRect b="4810" l="19578" r="22913" t="1844"/>
          <a:stretch/>
        </p:blipFill>
        <p:spPr>
          <a:xfrm>
            <a:off x="456363" y="4286212"/>
            <a:ext cx="447645" cy="408720"/>
          </a:xfrm>
          <a:prstGeom prst="rect">
            <a:avLst/>
          </a:prstGeom>
          <a:noFill/>
          <a:ln>
            <a:noFill/>
          </a:ln>
        </p:spPr>
      </p:pic>
      <p:pic>
        <p:nvPicPr>
          <p:cNvPr id="154" name="Google Shape;154;p8"/>
          <p:cNvPicPr preferRelativeResize="0"/>
          <p:nvPr/>
        </p:nvPicPr>
        <p:blipFill rotWithShape="1">
          <a:blip r:embed="rId3">
            <a:alphaModFix/>
          </a:blip>
          <a:srcRect b="4810" l="19578" r="22913" t="1844"/>
          <a:stretch/>
        </p:blipFill>
        <p:spPr>
          <a:xfrm>
            <a:off x="445971" y="5729202"/>
            <a:ext cx="447645" cy="408720"/>
          </a:xfrm>
          <a:prstGeom prst="rect">
            <a:avLst/>
          </a:prstGeom>
          <a:noFill/>
          <a:ln>
            <a:noFill/>
          </a:ln>
        </p:spPr>
      </p:pic>
      <p:pic>
        <p:nvPicPr>
          <p:cNvPr id="155" name="Google Shape;155;p8"/>
          <p:cNvPicPr preferRelativeResize="0"/>
          <p:nvPr/>
        </p:nvPicPr>
        <p:blipFill rotWithShape="1">
          <a:blip r:embed="rId3">
            <a:alphaModFix/>
          </a:blip>
          <a:srcRect b="4810" l="19578" r="22913" t="1844"/>
          <a:stretch/>
        </p:blipFill>
        <p:spPr>
          <a:xfrm>
            <a:off x="445971" y="7584396"/>
            <a:ext cx="447645" cy="408720"/>
          </a:xfrm>
          <a:prstGeom prst="rect">
            <a:avLst/>
          </a:prstGeom>
          <a:noFill/>
          <a:ln>
            <a:noFill/>
          </a:ln>
        </p:spPr>
      </p:pic>
      <p:pic>
        <p:nvPicPr>
          <p:cNvPr id="156" name="Google Shape;156;p8"/>
          <p:cNvPicPr preferRelativeResize="0"/>
          <p:nvPr/>
        </p:nvPicPr>
        <p:blipFill rotWithShape="1">
          <a:blip r:embed="rId4">
            <a:alphaModFix/>
          </a:blip>
          <a:srcRect b="23329" l="17403" r="18885" t="12958"/>
          <a:stretch/>
        </p:blipFill>
        <p:spPr>
          <a:xfrm>
            <a:off x="12839701" y="2879586"/>
            <a:ext cx="5426213" cy="5426214"/>
          </a:xfrm>
          <a:prstGeom prst="rect">
            <a:avLst/>
          </a:prstGeom>
          <a:noFill/>
          <a:ln>
            <a:noFill/>
          </a:ln>
        </p:spPr>
      </p:pic>
      <p:pic>
        <p:nvPicPr>
          <p:cNvPr id="157" name="Google Shape;157;p8"/>
          <p:cNvPicPr preferRelativeResize="0"/>
          <p:nvPr/>
        </p:nvPicPr>
        <p:blipFill rotWithShape="1">
          <a:blip r:embed="rId5">
            <a:alphaModFix/>
          </a:blip>
          <a:srcRect b="0" l="0" r="0" t="0"/>
          <a:stretch/>
        </p:blipFill>
        <p:spPr>
          <a:xfrm>
            <a:off x="13335000" y="3587472"/>
            <a:ext cx="4142878" cy="41428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nvSpPr>
        <p:spPr>
          <a:xfrm>
            <a:off x="749975" y="1957825"/>
            <a:ext cx="16230600" cy="1323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Design and Development of Immersive Experiences in the Metaverse.</a:t>
            </a:r>
            <a:endParaRPr b="1" sz="4000">
              <a:solidFill>
                <a:srgbClr val="92D050"/>
              </a:solidFill>
              <a:latin typeface="Helvetica Neue"/>
              <a:ea typeface="Helvetica Neue"/>
              <a:cs typeface="Helvetica Neue"/>
              <a:sym typeface="Helvetica Neue"/>
            </a:endParaRPr>
          </a:p>
        </p:txBody>
      </p:sp>
      <p:sp>
        <p:nvSpPr>
          <p:cNvPr id="163" name="Google Shape;163;p9"/>
          <p:cNvSpPr txBox="1"/>
          <p:nvPr/>
        </p:nvSpPr>
        <p:spPr>
          <a:xfrm>
            <a:off x="1219200" y="3162300"/>
            <a:ext cx="16383000" cy="452431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To create attractive virtual environments for rural tourism, different tools and techniques can be used, including:</a:t>
            </a:r>
            <a:br>
              <a:rPr lang="en-US" sz="2400">
                <a:latin typeface="Arial"/>
                <a:ea typeface="Arial"/>
                <a:cs typeface="Arial"/>
                <a:sym typeface="Arial"/>
              </a:rPr>
            </a:br>
            <a:endParaRPr sz="2400">
              <a:latin typeface="Arial"/>
              <a:ea typeface="Arial"/>
              <a:cs typeface="Arial"/>
              <a:sym typeface="Arial"/>
            </a:endParaRPr>
          </a:p>
          <a:p>
            <a:pPr indent="0" lvl="0" marL="0" rtl="0" algn="l">
              <a:spcBef>
                <a:spcPts val="0"/>
              </a:spcBef>
              <a:spcAft>
                <a:spcPts val="0"/>
              </a:spcAft>
              <a:buNone/>
            </a:pPr>
            <a:r>
              <a:rPr lang="en-US" sz="2400">
                <a:latin typeface="Arial"/>
                <a:ea typeface="Arial"/>
                <a:cs typeface="Arial"/>
                <a:sym typeface="Arial"/>
              </a:rPr>
              <a:t>Virtual Reality (VR): VR technology allows visitors to fully immerse themselves in digital environments through the use of VR viewers. 360° cameras can capture high-quality images of rural landmarks and then combine them with visual and sound effects to create immersive experiences.</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lang="en-US" sz="2400">
                <a:latin typeface="Arial"/>
                <a:ea typeface="Arial"/>
                <a:cs typeface="Arial"/>
                <a:sym typeface="Arial"/>
              </a:rPr>
              <a:t>3D Virtual Tours: 3D virtual tours of rural destinations can be created using modelling and rendering software. These tours can include highlights, information on local history and culture, and interactive activities for visitors.</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lang="en-US" sz="2400">
                <a:latin typeface="Arial"/>
                <a:ea typeface="Arial"/>
                <a:cs typeface="Arial"/>
                <a:sym typeface="Arial"/>
              </a:rPr>
              <a:t>Augmented Reality (AR) apps can overlay digital information on top of the physical world, allowing visitors to see additional details about rural attractions through their mobile or tablet devices. This can include historical information, geographic data, and audio commentary.</a:t>
            </a:r>
            <a:endParaRPr/>
          </a:p>
        </p:txBody>
      </p:sp>
      <p:pic>
        <p:nvPicPr>
          <p:cNvPr id="164" name="Google Shape;164;p9"/>
          <p:cNvPicPr preferRelativeResize="0"/>
          <p:nvPr/>
        </p:nvPicPr>
        <p:blipFill rotWithShape="1">
          <a:blip r:embed="rId3">
            <a:alphaModFix/>
          </a:blip>
          <a:srcRect b="4810" l="19578" r="22913" t="1844"/>
          <a:stretch/>
        </p:blipFill>
        <p:spPr>
          <a:xfrm>
            <a:off x="544124" y="3954780"/>
            <a:ext cx="447645" cy="408720"/>
          </a:xfrm>
          <a:prstGeom prst="rect">
            <a:avLst/>
          </a:prstGeom>
          <a:noFill/>
          <a:ln>
            <a:noFill/>
          </a:ln>
        </p:spPr>
      </p:pic>
      <p:pic>
        <p:nvPicPr>
          <p:cNvPr id="165" name="Google Shape;165;p9"/>
          <p:cNvPicPr preferRelativeResize="0"/>
          <p:nvPr/>
        </p:nvPicPr>
        <p:blipFill rotWithShape="1">
          <a:blip r:embed="rId3">
            <a:alphaModFix/>
          </a:blip>
          <a:srcRect b="4810" l="19578" r="22913" t="1844"/>
          <a:stretch/>
        </p:blipFill>
        <p:spPr>
          <a:xfrm>
            <a:off x="461977" y="5438695"/>
            <a:ext cx="447645" cy="408720"/>
          </a:xfrm>
          <a:prstGeom prst="rect">
            <a:avLst/>
          </a:prstGeom>
          <a:noFill/>
          <a:ln>
            <a:noFill/>
          </a:ln>
        </p:spPr>
      </p:pic>
      <p:pic>
        <p:nvPicPr>
          <p:cNvPr id="166" name="Google Shape;166;p9"/>
          <p:cNvPicPr preferRelativeResize="0"/>
          <p:nvPr/>
        </p:nvPicPr>
        <p:blipFill rotWithShape="1">
          <a:blip r:embed="rId3">
            <a:alphaModFix/>
          </a:blip>
          <a:srcRect b="4810" l="19578" r="22913" t="1844"/>
          <a:stretch/>
        </p:blipFill>
        <p:spPr>
          <a:xfrm>
            <a:off x="461976" y="6544370"/>
            <a:ext cx="447645" cy="4087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2024-01-15T08:45:11Z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2024-01-15T00:00:00Z</vt:filetime>
  </property>
  <property fmtid="{D5CDD505-2E9C-101B-9397-08002B2CF9AE}" pid="3" name="Creator">
    <vt:lpwstr>Canva</vt:lpwstr>
  </property>
  <property fmtid="{D5CDD505-2E9C-101B-9397-08002B2CF9AE}" pid="4" name="LastSaved">
    <vt:filetime>2024-01-15T00:00:00Z</vt:filetime>
  </property>
  <property fmtid="{D5CDD505-2E9C-101B-9397-08002B2CF9AE}" pid="5" name="Producer">
    <vt:lpwstr>Canva</vt:lpwstr>
  </property>
</Properties>
</file>